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7" d="100"/>
          <a:sy n="107" d="100"/>
        </p:scale>
        <p:origin x="75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3E9EB0-D6FE-4DD8-8FF9-44DF563A3BC5}" type="datetimeFigureOut">
              <a:rPr lang="en-AU" smtClean="0"/>
              <a:t>11/04/2023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386593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3E9EB0-D6FE-4DD8-8FF9-44DF563A3BC5}" type="datetimeFigureOut">
              <a:rPr lang="en-AU" smtClean="0"/>
              <a:t>11/04/2023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2472141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3E9EB0-D6FE-4DD8-8FF9-44DF563A3BC5}" type="datetimeFigureOut">
              <a:rPr lang="en-AU" smtClean="0"/>
              <a:t>11/04/2023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236384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3E9EB0-D6FE-4DD8-8FF9-44DF563A3BC5}" type="datetimeFigureOut">
              <a:rPr lang="en-AU" smtClean="0"/>
              <a:t>11/04/2023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364872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3E9EB0-D6FE-4DD8-8FF9-44DF563A3BC5}" type="datetimeFigureOut">
              <a:rPr lang="en-AU" smtClean="0"/>
              <a:t>11/04/2023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4180410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3E9EB0-D6FE-4DD8-8FF9-44DF563A3BC5}" type="datetimeFigureOut">
              <a:rPr lang="en-AU" smtClean="0"/>
              <a:t>11/04/2023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352782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3E9EB0-D6FE-4DD8-8FF9-44DF563A3BC5}" type="datetimeFigureOut">
              <a:rPr lang="en-AU" smtClean="0"/>
              <a:t>11/04/2023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272712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3E9EB0-D6FE-4DD8-8FF9-44DF563A3BC5}" type="datetimeFigureOut">
              <a:rPr lang="en-AU" smtClean="0"/>
              <a:t>11/04/2023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112080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E9EB0-D6FE-4DD8-8FF9-44DF563A3BC5}" type="datetimeFigureOut">
              <a:rPr lang="en-AU" smtClean="0"/>
              <a:t>11/04/2023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240315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3E9EB0-D6FE-4DD8-8FF9-44DF563A3BC5}" type="datetimeFigureOut">
              <a:rPr lang="en-AU" smtClean="0"/>
              <a:t>11/04/2023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370846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3E9EB0-D6FE-4DD8-8FF9-44DF563A3BC5}" type="datetimeFigureOut">
              <a:rPr lang="en-AU" smtClean="0"/>
              <a:t>11/04/2023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BDAB20C-1822-4D72-B743-F4A4ECF468B5}" type="slidenum">
              <a:rPr lang="en-AU" smtClean="0"/>
              <a:t>‹#›</a:t>
            </a:fld>
            <a:endParaRPr lang="en-AU"/>
          </a:p>
        </p:txBody>
      </p:sp>
    </p:spTree>
    <p:extLst>
      <p:ext uri="{BB962C8B-B14F-4D97-AF65-F5344CB8AC3E}">
        <p14:creationId xmlns:p14="http://schemas.microsoft.com/office/powerpoint/2010/main" val="2405347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E9EB0-D6FE-4DD8-8FF9-44DF563A3BC5}" type="datetimeFigureOut">
              <a:rPr lang="en-AU" smtClean="0"/>
              <a:t>11/04/2023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AB20C-1822-4D72-B743-F4A4ECF468B5}" type="slidenum">
              <a:rPr lang="en-AU" smtClean="0"/>
              <a:t>‹#›</a:t>
            </a:fld>
            <a:endParaRPr lang="en-AU"/>
          </a:p>
        </p:txBody>
      </p:sp>
    </p:spTree>
    <p:extLst>
      <p:ext uri="{BB962C8B-B14F-4D97-AF65-F5344CB8AC3E}">
        <p14:creationId xmlns:p14="http://schemas.microsoft.com/office/powerpoint/2010/main" val="29497167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ottolostessocielo.altervista.org/pasqua-ebraica-pesach/"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964CF2-DA11-05CF-470C-2B6C39D3E502}"/>
              </a:ext>
            </a:extLst>
          </p:cNvPr>
          <p:cNvSpPr>
            <a:spLocks noGrp="1"/>
          </p:cNvSpPr>
          <p:nvPr>
            <p:ph type="title"/>
          </p:nvPr>
        </p:nvSpPr>
        <p:spPr>
          <a:xfrm>
            <a:off x="838200" y="338493"/>
            <a:ext cx="10515600" cy="315912"/>
          </a:xfrm>
        </p:spPr>
        <p:txBody>
          <a:bodyPr>
            <a:normAutofit fontScale="90000"/>
          </a:bodyPr>
          <a:lstStyle/>
          <a:p>
            <a:r>
              <a:rPr lang="en-US" dirty="0"/>
              <a:t>Matzah - </a:t>
            </a:r>
            <a:r>
              <a:rPr lang="he-IL" dirty="0">
                <a:latin typeface="Arial" panose="020B0604020202020204" pitchFamily="34" charset="0"/>
                <a:cs typeface="Arial" panose="020B0604020202020204" pitchFamily="34" charset="0"/>
              </a:rPr>
              <a:t>מַצׇה</a:t>
            </a:r>
            <a:r>
              <a:rPr lang="en-US" dirty="0">
                <a:latin typeface="Arial" panose="020B0604020202020204" pitchFamily="34" charset="0"/>
                <a:cs typeface="Arial" panose="020B0604020202020204" pitchFamily="34" charset="0"/>
              </a:rPr>
              <a:t> – Unleavened Bread.</a:t>
            </a:r>
            <a:endParaRPr lang="en-AU" dirty="0"/>
          </a:p>
        </p:txBody>
      </p:sp>
      <p:sp>
        <p:nvSpPr>
          <p:cNvPr id="10" name="Content Placeholder 9">
            <a:extLst>
              <a:ext uri="{FF2B5EF4-FFF2-40B4-BE49-F238E27FC236}">
                <a16:creationId xmlns:a16="http://schemas.microsoft.com/office/drawing/2014/main" id="{1CBAC2CD-FE64-C6DB-F667-05F5262FA4B5}"/>
              </a:ext>
            </a:extLst>
          </p:cNvPr>
          <p:cNvSpPr>
            <a:spLocks noGrp="1"/>
          </p:cNvSpPr>
          <p:nvPr>
            <p:ph idx="1"/>
          </p:nvPr>
        </p:nvSpPr>
        <p:spPr>
          <a:xfrm>
            <a:off x="838200" y="807868"/>
            <a:ext cx="10515600" cy="5369095"/>
          </a:xfrm>
        </p:spPr>
        <p:txBody>
          <a:bodyPr/>
          <a:lstStyle/>
          <a:p>
            <a:r>
              <a:rPr lang="en-US" sz="2400" baseline="30000" dirty="0">
                <a:solidFill>
                  <a:srgbClr val="FFFF00"/>
                </a:solidFill>
              </a:rPr>
              <a:t>5 </a:t>
            </a:r>
            <a:r>
              <a:rPr lang="en-US" sz="2400" dirty="0">
                <a:solidFill>
                  <a:srgbClr val="FFFF00"/>
                </a:solidFill>
              </a:rPr>
              <a:t>During the first month, on the fourteenth day of the month in the evening, is </a:t>
            </a:r>
            <a:r>
              <a:rPr lang="en-US" sz="2400" i="1" cap="small" dirty="0">
                <a:solidFill>
                  <a:srgbClr val="FFFF00"/>
                </a:solidFill>
                <a:effectLst/>
              </a:rPr>
              <a:t>Adonai</a:t>
            </a:r>
            <a:r>
              <a:rPr lang="en-US" sz="2400" dirty="0">
                <a:solidFill>
                  <a:srgbClr val="FFFF00"/>
                </a:solidFill>
              </a:rPr>
              <a:t>’s Passover. </a:t>
            </a:r>
            <a:r>
              <a:rPr lang="en-US" sz="2400" baseline="30000" dirty="0">
                <a:solidFill>
                  <a:srgbClr val="FFFF00"/>
                </a:solidFill>
              </a:rPr>
              <a:t>6 </a:t>
            </a:r>
            <a:r>
              <a:rPr lang="en-US" sz="2400" dirty="0">
                <a:solidFill>
                  <a:srgbClr val="FFFF00"/>
                </a:solidFill>
              </a:rPr>
              <a:t>On the fifteenth day of the same month is the Feast of </a:t>
            </a:r>
            <a:r>
              <a:rPr lang="en-US" sz="2400" i="1" dirty="0" err="1">
                <a:solidFill>
                  <a:srgbClr val="FFFF00"/>
                </a:solidFill>
              </a:rPr>
              <a:t>Matzot</a:t>
            </a:r>
            <a:r>
              <a:rPr lang="en-US" sz="2400" dirty="0">
                <a:solidFill>
                  <a:srgbClr val="FFFF00"/>
                </a:solidFill>
              </a:rPr>
              <a:t> to </a:t>
            </a:r>
            <a:r>
              <a:rPr lang="en-US" sz="2400" i="1" cap="small" dirty="0">
                <a:solidFill>
                  <a:srgbClr val="FFFF00"/>
                </a:solidFill>
                <a:effectLst/>
              </a:rPr>
              <a:t>Adonai</a:t>
            </a:r>
            <a:r>
              <a:rPr lang="en-US" sz="2400" dirty="0">
                <a:solidFill>
                  <a:srgbClr val="FFFF00"/>
                </a:solidFill>
              </a:rPr>
              <a:t>. For seven days you are to eat </a:t>
            </a:r>
            <a:r>
              <a:rPr lang="en-US" sz="2400" i="1" dirty="0">
                <a:solidFill>
                  <a:srgbClr val="FFFF00"/>
                </a:solidFill>
              </a:rPr>
              <a:t>matzah</a:t>
            </a:r>
            <a:r>
              <a:rPr lang="en-US" sz="2400" dirty="0">
                <a:solidFill>
                  <a:srgbClr val="FFFF00"/>
                </a:solidFill>
              </a:rPr>
              <a:t>. </a:t>
            </a:r>
            <a:r>
              <a:rPr lang="en-US" sz="2400" baseline="30000" dirty="0">
                <a:solidFill>
                  <a:srgbClr val="FFFF00"/>
                </a:solidFill>
              </a:rPr>
              <a:t>7 </a:t>
            </a:r>
            <a:r>
              <a:rPr lang="en-US" sz="2400" dirty="0">
                <a:solidFill>
                  <a:srgbClr val="FFFF00"/>
                </a:solidFill>
              </a:rPr>
              <a:t>On the first day you are to have a holy convocation and you should do no regular work. </a:t>
            </a:r>
            <a:r>
              <a:rPr lang="en-US" sz="2400" baseline="30000" dirty="0">
                <a:solidFill>
                  <a:srgbClr val="FFFF00"/>
                </a:solidFill>
              </a:rPr>
              <a:t>8 </a:t>
            </a:r>
            <a:r>
              <a:rPr lang="en-US" sz="2400" dirty="0">
                <a:solidFill>
                  <a:srgbClr val="FFFF00"/>
                </a:solidFill>
              </a:rPr>
              <a:t>Instead you are to present an offering made by fire to </a:t>
            </a:r>
            <a:r>
              <a:rPr lang="en-US" sz="2400" i="1" cap="small" dirty="0">
                <a:solidFill>
                  <a:srgbClr val="FFFF00"/>
                </a:solidFill>
                <a:effectLst/>
              </a:rPr>
              <a:t>Adonai</a:t>
            </a:r>
            <a:r>
              <a:rPr lang="en-US" sz="2400" dirty="0">
                <a:solidFill>
                  <a:srgbClr val="FFFF00"/>
                </a:solidFill>
              </a:rPr>
              <a:t> for seven days. On the seventh day is a holy convocation, when you are to do no regular work.”</a:t>
            </a:r>
          </a:p>
          <a:p>
            <a:endParaRPr lang="en-US" dirty="0"/>
          </a:p>
          <a:p>
            <a:endParaRPr lang="en-AU" dirty="0"/>
          </a:p>
        </p:txBody>
      </p:sp>
      <p:pic>
        <p:nvPicPr>
          <p:cNvPr id="12" name="Picture 11">
            <a:extLst>
              <a:ext uri="{FF2B5EF4-FFF2-40B4-BE49-F238E27FC236}">
                <a16:creationId xmlns:a16="http://schemas.microsoft.com/office/drawing/2014/main" id="{9D39B0CF-4F07-261B-224F-E0CA6961C46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095130" y="3116062"/>
            <a:ext cx="4252404" cy="2645546"/>
          </a:xfrm>
          <a:prstGeom prst="rect">
            <a:avLst/>
          </a:prstGeom>
        </p:spPr>
      </p:pic>
    </p:spTree>
    <p:extLst>
      <p:ext uri="{BB962C8B-B14F-4D97-AF65-F5344CB8AC3E}">
        <p14:creationId xmlns:p14="http://schemas.microsoft.com/office/powerpoint/2010/main" val="3292038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7538-24CA-2F4B-4626-1592CBD48DC0}"/>
              </a:ext>
            </a:extLst>
          </p:cNvPr>
          <p:cNvSpPr>
            <a:spLocks noGrp="1"/>
          </p:cNvSpPr>
          <p:nvPr>
            <p:ph type="title"/>
          </p:nvPr>
        </p:nvSpPr>
        <p:spPr>
          <a:xfrm>
            <a:off x="838200" y="365125"/>
            <a:ext cx="10515600" cy="220801"/>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94CF0DF4-0BD0-D41C-D72E-BA26A2F7779B}"/>
              </a:ext>
            </a:extLst>
          </p:cNvPr>
          <p:cNvSpPr>
            <a:spLocks noGrp="1"/>
          </p:cNvSpPr>
          <p:nvPr>
            <p:ph idx="1"/>
          </p:nvPr>
        </p:nvSpPr>
        <p:spPr>
          <a:xfrm>
            <a:off x="838200" y="816746"/>
            <a:ext cx="10515600" cy="5386850"/>
          </a:xfrm>
        </p:spPr>
        <p:txBody>
          <a:bodyPr>
            <a:normAutofit/>
          </a:bodyPr>
          <a:lstStyle/>
          <a:p>
            <a:r>
              <a:rPr lang="en-US" sz="2400" dirty="0">
                <a:solidFill>
                  <a:srgbClr val="FFFF00"/>
                </a:solidFill>
              </a:rPr>
              <a:t>And I looked, and, lo, a Lamb stood on the mount Sion, and with him an hundred forty and four thousand, having his Father's name scribed in their foreheads. </a:t>
            </a:r>
            <a:r>
              <a:rPr lang="en-US" sz="2400" baseline="30000" dirty="0">
                <a:solidFill>
                  <a:srgbClr val="FFFF00"/>
                </a:solidFill>
              </a:rPr>
              <a:t>2 </a:t>
            </a:r>
            <a:r>
              <a:rPr lang="en-US" sz="2400" dirty="0">
                <a:solidFill>
                  <a:srgbClr val="FFFF00"/>
                </a:solidFill>
              </a:rPr>
              <a:t>And I heard a voice from heaven, as the voice of many waters, and as the voice of a great thunder: and I heard the voice of harpers harping with their harps: </a:t>
            </a:r>
            <a:r>
              <a:rPr lang="en-US" sz="2400" baseline="30000" dirty="0">
                <a:solidFill>
                  <a:srgbClr val="FFFF00"/>
                </a:solidFill>
              </a:rPr>
              <a:t>3 </a:t>
            </a:r>
            <a:r>
              <a:rPr lang="en-US" sz="2400" dirty="0">
                <a:solidFill>
                  <a:srgbClr val="FFFF00"/>
                </a:solidFill>
              </a:rPr>
              <a:t>And they sung as it were a new song before the throne, and before the four beasts, and the elders: and no man could learn that song but the hundred and forty and four thousand, which were redeemed from the earth. </a:t>
            </a:r>
            <a:r>
              <a:rPr lang="en-US" sz="2400" baseline="30000" dirty="0">
                <a:solidFill>
                  <a:srgbClr val="FFFF00"/>
                </a:solidFill>
              </a:rPr>
              <a:t>4 </a:t>
            </a:r>
            <a:r>
              <a:rPr lang="en-US" sz="2400" dirty="0">
                <a:solidFill>
                  <a:srgbClr val="FFFF00"/>
                </a:solidFill>
              </a:rPr>
              <a:t>These are they which were not defiled with women; for they are virgins. These are they which follow the Lamb whithersoever he </a:t>
            </a:r>
            <a:r>
              <a:rPr lang="en-US" sz="2400" dirty="0" err="1">
                <a:solidFill>
                  <a:srgbClr val="FFFF00"/>
                </a:solidFill>
              </a:rPr>
              <a:t>goeth</a:t>
            </a:r>
            <a:r>
              <a:rPr lang="en-US" sz="2400" dirty="0">
                <a:solidFill>
                  <a:srgbClr val="FFFF00"/>
                </a:solidFill>
              </a:rPr>
              <a:t>. These were redeemed from among men, being the </a:t>
            </a:r>
            <a:r>
              <a:rPr lang="en-US" sz="2400" dirty="0" err="1">
                <a:solidFill>
                  <a:srgbClr val="FFFF00"/>
                </a:solidFill>
              </a:rPr>
              <a:t>firstfruits</a:t>
            </a:r>
            <a:r>
              <a:rPr lang="en-US" sz="2400" dirty="0">
                <a:solidFill>
                  <a:srgbClr val="FFFF00"/>
                </a:solidFill>
              </a:rPr>
              <a:t> unto God and to the Lamb. </a:t>
            </a:r>
            <a:r>
              <a:rPr lang="en-US" sz="2400" baseline="30000" dirty="0">
                <a:solidFill>
                  <a:srgbClr val="FFFF00"/>
                </a:solidFill>
              </a:rPr>
              <a:t>5 </a:t>
            </a:r>
            <a:r>
              <a:rPr lang="en-US" sz="2400" dirty="0">
                <a:solidFill>
                  <a:srgbClr val="FFFF00"/>
                </a:solidFill>
              </a:rPr>
              <a:t>And in their mouth was found no </a:t>
            </a:r>
            <a:r>
              <a:rPr lang="en-US" sz="2400" dirty="0">
                <a:solidFill>
                  <a:srgbClr val="00B0F0"/>
                </a:solidFill>
              </a:rPr>
              <a:t>guile: </a:t>
            </a:r>
            <a:r>
              <a:rPr lang="en-US" sz="2400" dirty="0">
                <a:solidFill>
                  <a:srgbClr val="FFFF00"/>
                </a:solidFill>
              </a:rPr>
              <a:t>for they are without fault before the throne of God. </a:t>
            </a:r>
            <a:r>
              <a:rPr lang="en-US" sz="2400" dirty="0"/>
              <a:t>Revelation 14:1-5</a:t>
            </a:r>
          </a:p>
          <a:p>
            <a:r>
              <a:rPr lang="en-US" sz="2400" dirty="0">
                <a:solidFill>
                  <a:srgbClr val="00B0F0"/>
                </a:solidFill>
              </a:rPr>
              <a:t>Guile/Dolos </a:t>
            </a:r>
            <a:r>
              <a:rPr lang="en-US" sz="2400" dirty="0"/>
              <a:t>= Bait, trick, deceit. @</a:t>
            </a:r>
            <a:r>
              <a:rPr lang="en-US" sz="2400" dirty="0">
                <a:solidFill>
                  <a:srgbClr val="FFFF00"/>
                </a:solidFill>
              </a:rPr>
              <a:t> After two days was the feast of the </a:t>
            </a:r>
            <a:r>
              <a:rPr lang="en-US" sz="2400" dirty="0" err="1">
                <a:solidFill>
                  <a:srgbClr val="FFFF00"/>
                </a:solidFill>
              </a:rPr>
              <a:t>passover</a:t>
            </a:r>
            <a:r>
              <a:rPr lang="en-US" sz="2400" dirty="0">
                <a:solidFill>
                  <a:srgbClr val="FFFF00"/>
                </a:solidFill>
              </a:rPr>
              <a:t>, and of unleavened bread: and the chief priests and the scribes sought how they might take him by </a:t>
            </a:r>
            <a:r>
              <a:rPr lang="en-US" sz="2400" dirty="0">
                <a:solidFill>
                  <a:srgbClr val="00B0F0"/>
                </a:solidFill>
              </a:rPr>
              <a:t>craft</a:t>
            </a:r>
            <a:r>
              <a:rPr lang="en-US" sz="2400" dirty="0">
                <a:solidFill>
                  <a:srgbClr val="FFFF00"/>
                </a:solidFill>
              </a:rPr>
              <a:t>, and put him to death. </a:t>
            </a:r>
            <a:r>
              <a:rPr lang="en-US" sz="2400" dirty="0"/>
              <a:t>Mark 14:1</a:t>
            </a:r>
          </a:p>
          <a:p>
            <a:endParaRPr lang="en-AU" dirty="0"/>
          </a:p>
        </p:txBody>
      </p:sp>
    </p:spTree>
    <p:extLst>
      <p:ext uri="{BB962C8B-B14F-4D97-AF65-F5344CB8AC3E}">
        <p14:creationId xmlns:p14="http://schemas.microsoft.com/office/powerpoint/2010/main" val="300751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F3DF9-D15D-04F4-F0EE-496852AB5953}"/>
              </a:ext>
            </a:extLst>
          </p:cNvPr>
          <p:cNvSpPr>
            <a:spLocks noGrp="1"/>
          </p:cNvSpPr>
          <p:nvPr>
            <p:ph type="title"/>
          </p:nvPr>
        </p:nvSpPr>
        <p:spPr>
          <a:xfrm>
            <a:off x="838200" y="338492"/>
            <a:ext cx="10515600" cy="229679"/>
          </a:xfrm>
        </p:spPr>
        <p:txBody>
          <a:bodyPr>
            <a:normAutofit fontScale="90000"/>
          </a:bodyPr>
          <a:lstStyle/>
          <a:p>
            <a:endParaRPr lang="en-AU"/>
          </a:p>
        </p:txBody>
      </p:sp>
      <p:sp>
        <p:nvSpPr>
          <p:cNvPr id="3" name="Content Placeholder 2">
            <a:extLst>
              <a:ext uri="{FF2B5EF4-FFF2-40B4-BE49-F238E27FC236}">
                <a16:creationId xmlns:a16="http://schemas.microsoft.com/office/drawing/2014/main" id="{9837CA71-0C27-9F38-1598-6114D71FEA40}"/>
              </a:ext>
            </a:extLst>
          </p:cNvPr>
          <p:cNvSpPr>
            <a:spLocks noGrp="1"/>
          </p:cNvSpPr>
          <p:nvPr>
            <p:ph idx="1"/>
          </p:nvPr>
        </p:nvSpPr>
        <p:spPr>
          <a:xfrm>
            <a:off x="838200" y="745724"/>
            <a:ext cx="10515600" cy="5431239"/>
          </a:xfrm>
        </p:spPr>
        <p:txBody>
          <a:bodyPr>
            <a:normAutofit/>
          </a:bodyPr>
          <a:lstStyle/>
          <a:p>
            <a:r>
              <a:rPr lang="en-US" sz="2400" dirty="0"/>
              <a:t>We should be filled with excitement, and joy unspeakable as we consider this time. We witness the darkness, and look forward to the coming Light. At a given time we leave this present world, to be before our Father as first fruits, without leaven.</a:t>
            </a:r>
          </a:p>
          <a:p>
            <a:r>
              <a:rPr lang="en-US" sz="2400" dirty="0">
                <a:solidFill>
                  <a:srgbClr val="FFFF00"/>
                </a:solidFill>
              </a:rPr>
              <a:t>  Behold, I tell you a mystery; We shall not all sleep, but we shall all be changed, </a:t>
            </a:r>
            <a:r>
              <a:rPr lang="en-US" sz="2400" baseline="30000" dirty="0">
                <a:solidFill>
                  <a:srgbClr val="FFFF00"/>
                </a:solidFill>
              </a:rPr>
              <a:t>52 </a:t>
            </a:r>
            <a:r>
              <a:rPr lang="en-US" sz="2400" dirty="0">
                <a:solidFill>
                  <a:srgbClr val="FFFF00"/>
                </a:solidFill>
              </a:rPr>
              <a:t>In a moment, in the twinkling of an eye, at the final trump: for the trumpet shall sound, and the dead shall be raised incorruptible, and we shall be changed. </a:t>
            </a:r>
            <a:r>
              <a:rPr lang="en-US" sz="2400" baseline="30000" dirty="0">
                <a:solidFill>
                  <a:srgbClr val="FFFF00"/>
                </a:solidFill>
              </a:rPr>
              <a:t>53 </a:t>
            </a:r>
            <a:r>
              <a:rPr lang="en-US" sz="2400" dirty="0">
                <a:solidFill>
                  <a:srgbClr val="FFFF00"/>
                </a:solidFill>
              </a:rPr>
              <a:t>For this corruptible must put on incorruption, and this mortal must put on immortality.</a:t>
            </a:r>
            <a:r>
              <a:rPr lang="en-US" sz="2400" baseline="30000" dirty="0">
                <a:solidFill>
                  <a:srgbClr val="FFFF00"/>
                </a:solidFill>
              </a:rPr>
              <a:t>54 </a:t>
            </a:r>
            <a:r>
              <a:rPr lang="en-US" sz="2400" dirty="0">
                <a:solidFill>
                  <a:srgbClr val="FFFF00"/>
                </a:solidFill>
              </a:rPr>
              <a:t>So when this corruptible shall have put on incorruption, and this mortal shall have put on deathlessness, then shall be brought to pass the saying that is scribed, Death is swallowed up in victory. </a:t>
            </a:r>
            <a:r>
              <a:rPr lang="en-US" sz="2400" dirty="0"/>
              <a:t>1 Corinthians 15:51-54</a:t>
            </a:r>
          </a:p>
          <a:p>
            <a:r>
              <a:rPr lang="en-US" sz="2400" dirty="0"/>
              <a:t>As we consider the beauty of this promise I want to finish on this link:</a:t>
            </a:r>
          </a:p>
          <a:p>
            <a:endParaRPr lang="en-AU" dirty="0"/>
          </a:p>
        </p:txBody>
      </p:sp>
    </p:spTree>
    <p:extLst>
      <p:ext uri="{BB962C8B-B14F-4D97-AF65-F5344CB8AC3E}">
        <p14:creationId xmlns:p14="http://schemas.microsoft.com/office/powerpoint/2010/main" val="73752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2F866-03E4-1FA6-6397-AA3617CD12B7}"/>
              </a:ext>
            </a:extLst>
          </p:cNvPr>
          <p:cNvSpPr>
            <a:spLocks noGrp="1"/>
          </p:cNvSpPr>
          <p:nvPr>
            <p:ph type="title"/>
          </p:nvPr>
        </p:nvSpPr>
        <p:spPr>
          <a:xfrm>
            <a:off x="838200" y="365126"/>
            <a:ext cx="10515600" cy="203046"/>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E5DCAD45-E7A8-2CC8-5C1F-A54190CBA52B}"/>
              </a:ext>
            </a:extLst>
          </p:cNvPr>
          <p:cNvSpPr>
            <a:spLocks noGrp="1"/>
          </p:cNvSpPr>
          <p:nvPr>
            <p:ph idx="1"/>
          </p:nvPr>
        </p:nvSpPr>
        <p:spPr>
          <a:xfrm>
            <a:off x="838200" y="807868"/>
            <a:ext cx="10515600" cy="5395728"/>
          </a:xfrm>
        </p:spPr>
        <p:txBody>
          <a:bodyPr>
            <a:normAutofit/>
          </a:bodyPr>
          <a:lstStyle/>
          <a:p>
            <a:r>
              <a:rPr lang="en-US" sz="2400" dirty="0">
                <a:solidFill>
                  <a:srgbClr val="FFFF00"/>
                </a:solidFill>
              </a:rPr>
              <a:t>So when this corruptible shall have put on incorruption, and this mortal shall have put on </a:t>
            </a:r>
            <a:r>
              <a:rPr lang="en-US" sz="2400" dirty="0">
                <a:solidFill>
                  <a:srgbClr val="00B0F0"/>
                </a:solidFill>
              </a:rPr>
              <a:t>deathlessness, </a:t>
            </a:r>
            <a:r>
              <a:rPr lang="en-US" sz="2400" dirty="0">
                <a:solidFill>
                  <a:srgbClr val="FFFF00"/>
                </a:solidFill>
              </a:rPr>
              <a:t>then shall be brought to pass the saying that is scribed, Death is swallowed up in victory.</a:t>
            </a:r>
          </a:p>
          <a:p>
            <a:r>
              <a:rPr lang="en-US" sz="2400" baseline="30000" dirty="0">
                <a:solidFill>
                  <a:srgbClr val="FFFF00"/>
                </a:solidFill>
              </a:rPr>
              <a:t> </a:t>
            </a:r>
            <a:r>
              <a:rPr lang="en-US" sz="2400" dirty="0">
                <a:solidFill>
                  <a:srgbClr val="FFFF00"/>
                </a:solidFill>
              </a:rPr>
              <a:t>I give thee charge in the sight of God, who gives life to all things, and before Messiah </a:t>
            </a:r>
            <a:r>
              <a:rPr lang="en-US" sz="2400" dirty="0" err="1">
                <a:solidFill>
                  <a:srgbClr val="FFFF00"/>
                </a:solidFill>
              </a:rPr>
              <a:t>Yeshua</a:t>
            </a:r>
            <a:r>
              <a:rPr lang="en-US" sz="2400" dirty="0">
                <a:solidFill>
                  <a:srgbClr val="FFFF00"/>
                </a:solidFill>
              </a:rPr>
              <a:t>, who before Pontius Pilate witnessed a good confession; </a:t>
            </a:r>
            <a:r>
              <a:rPr lang="en-US" sz="2400" baseline="30000" dirty="0">
                <a:solidFill>
                  <a:srgbClr val="FFFF00"/>
                </a:solidFill>
              </a:rPr>
              <a:t>14 </a:t>
            </a:r>
            <a:r>
              <a:rPr lang="en-US" sz="2400" dirty="0">
                <a:solidFill>
                  <a:srgbClr val="FFFF00"/>
                </a:solidFill>
              </a:rPr>
              <a:t>That thou guard this commandment unstained, blameless, until the appearing of our Lord </a:t>
            </a:r>
            <a:r>
              <a:rPr lang="en-US" sz="2400" dirty="0" err="1">
                <a:solidFill>
                  <a:srgbClr val="FFFF00"/>
                </a:solidFill>
              </a:rPr>
              <a:t>Yeshua</a:t>
            </a:r>
            <a:r>
              <a:rPr lang="en-US" sz="2400" dirty="0">
                <a:solidFill>
                  <a:srgbClr val="FFFF00"/>
                </a:solidFill>
              </a:rPr>
              <a:t> Messiah: </a:t>
            </a:r>
            <a:r>
              <a:rPr lang="en-US" sz="2400" baseline="30000" dirty="0">
                <a:solidFill>
                  <a:srgbClr val="FFFF00"/>
                </a:solidFill>
              </a:rPr>
              <a:t>15 </a:t>
            </a:r>
            <a:r>
              <a:rPr lang="en-US" sz="2400" dirty="0"/>
              <a:t>Which in his seasons he shall show</a:t>
            </a:r>
            <a:r>
              <a:rPr lang="en-US" sz="2400" dirty="0">
                <a:solidFill>
                  <a:srgbClr val="FFFF00"/>
                </a:solidFill>
              </a:rPr>
              <a:t>, who is the blessed and only Sovereign, the King of kings, and Lord of lords; </a:t>
            </a:r>
            <a:r>
              <a:rPr lang="en-US" sz="2400" baseline="30000" dirty="0">
                <a:solidFill>
                  <a:srgbClr val="FFFF00"/>
                </a:solidFill>
              </a:rPr>
              <a:t>16 </a:t>
            </a:r>
            <a:r>
              <a:rPr lang="en-US" sz="2400" dirty="0">
                <a:solidFill>
                  <a:srgbClr val="FFFF00"/>
                </a:solidFill>
              </a:rPr>
              <a:t>Who only hath </a:t>
            </a:r>
            <a:r>
              <a:rPr lang="en-US" sz="2400" dirty="0">
                <a:solidFill>
                  <a:srgbClr val="00B0F0"/>
                </a:solidFill>
              </a:rPr>
              <a:t>deathlessness, </a:t>
            </a:r>
            <a:r>
              <a:rPr lang="en-US" sz="2400" dirty="0">
                <a:solidFill>
                  <a:srgbClr val="FFFF00"/>
                </a:solidFill>
              </a:rPr>
              <a:t>dwelling in the light which no man can approach unto; whom no man hath seen, nor can see: to whom be </a:t>
            </a:r>
            <a:r>
              <a:rPr lang="en-US" sz="2400" dirty="0" err="1">
                <a:solidFill>
                  <a:srgbClr val="FFFF00"/>
                </a:solidFill>
              </a:rPr>
              <a:t>honour</a:t>
            </a:r>
            <a:r>
              <a:rPr lang="en-US" sz="2400" dirty="0">
                <a:solidFill>
                  <a:srgbClr val="FFFF00"/>
                </a:solidFill>
              </a:rPr>
              <a:t> and power everlasting. Amen.                                </a:t>
            </a:r>
            <a:r>
              <a:rPr lang="en-US" sz="2400" dirty="0"/>
              <a:t>1 Timothy 6:13-16</a:t>
            </a:r>
          </a:p>
          <a:p>
            <a:r>
              <a:rPr lang="en-US" sz="2400" dirty="0"/>
              <a:t>Why would you want to ignore His appointed times? Through these </a:t>
            </a:r>
            <a:r>
              <a:rPr lang="en-US" sz="2400" dirty="0" err="1"/>
              <a:t>moedim</a:t>
            </a:r>
            <a:r>
              <a:rPr lang="en-US" sz="2400" dirty="0"/>
              <a:t>, you can truly hold onto the nailed scared hands of Messiah </a:t>
            </a:r>
            <a:r>
              <a:rPr lang="en-US" sz="2400" dirty="0" err="1"/>
              <a:t>Yeshua</a:t>
            </a:r>
            <a:r>
              <a:rPr lang="en-US" sz="2400" dirty="0"/>
              <a:t>…</a:t>
            </a:r>
          </a:p>
          <a:p>
            <a:r>
              <a:rPr lang="en-US" sz="2400" dirty="0"/>
              <a:t>There is no God…</a:t>
            </a:r>
          </a:p>
          <a:p>
            <a:endParaRPr lang="en-AU" dirty="0"/>
          </a:p>
        </p:txBody>
      </p:sp>
    </p:spTree>
    <p:extLst>
      <p:ext uri="{BB962C8B-B14F-4D97-AF65-F5344CB8AC3E}">
        <p14:creationId xmlns:p14="http://schemas.microsoft.com/office/powerpoint/2010/main" val="363991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262C5-A3D7-BDE3-CF90-21E22A6EAE68}"/>
              </a:ext>
            </a:extLst>
          </p:cNvPr>
          <p:cNvSpPr>
            <a:spLocks noGrp="1"/>
          </p:cNvSpPr>
          <p:nvPr>
            <p:ph type="title"/>
          </p:nvPr>
        </p:nvSpPr>
        <p:spPr>
          <a:xfrm>
            <a:off x="838200" y="365126"/>
            <a:ext cx="10515600" cy="149780"/>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C1EE3554-BED8-A1BB-C14B-D6AEE0F53A59}"/>
              </a:ext>
            </a:extLst>
          </p:cNvPr>
          <p:cNvSpPr>
            <a:spLocks noGrp="1"/>
          </p:cNvSpPr>
          <p:nvPr>
            <p:ph idx="1"/>
          </p:nvPr>
        </p:nvSpPr>
        <p:spPr>
          <a:xfrm>
            <a:off x="838200" y="807868"/>
            <a:ext cx="10515600" cy="5377973"/>
          </a:xfrm>
        </p:spPr>
        <p:txBody>
          <a:bodyPr>
            <a:normAutofit/>
          </a:bodyPr>
          <a:lstStyle/>
          <a:p>
            <a:r>
              <a:rPr lang="en-US" sz="2400" dirty="0"/>
              <a:t>There is always debate surrounding the feast of unleavened bread. I don’t intend to add to those debates today.</a:t>
            </a:r>
          </a:p>
          <a:p>
            <a:r>
              <a:rPr lang="en-US" sz="2400" dirty="0">
                <a:solidFill>
                  <a:srgbClr val="00B0F0"/>
                </a:solidFill>
              </a:rPr>
              <a:t>MATZAH - </a:t>
            </a:r>
            <a:r>
              <a:rPr lang="en-US" sz="2400" dirty="0">
                <a:solidFill>
                  <a:srgbClr val="00B0F0"/>
                </a:solidFill>
                <a:latin typeface="Arial" panose="020B0604020202020204" pitchFamily="34" charset="0"/>
                <a:cs typeface="Arial" panose="020B0604020202020204" pitchFamily="34" charset="0"/>
              </a:rPr>
              <a:t>מ</a:t>
            </a:r>
            <a:r>
              <a:rPr lang="he-IL" sz="2400" dirty="0">
                <a:solidFill>
                  <a:srgbClr val="00B0F0"/>
                </a:solidFill>
                <a:latin typeface="Arial" panose="020B0604020202020204" pitchFamily="34" charset="0"/>
                <a:cs typeface="Arial" panose="020B0604020202020204" pitchFamily="34" charset="0"/>
              </a:rPr>
              <a:t>ַצׇה</a:t>
            </a:r>
            <a:r>
              <a:rPr lang="en-US" sz="2400" dirty="0">
                <a:solidFill>
                  <a:srgbClr val="00B0F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It is used 53 times in the KJV… 33 @ unleavened bread: 14 @ unleavened: 5 @ cakes: 1 @ without leaven.</a:t>
            </a:r>
          </a:p>
          <a:p>
            <a:r>
              <a:rPr lang="en-US" sz="2400" dirty="0">
                <a:latin typeface="Arial" panose="020B0604020202020204" pitchFamily="34" charset="0"/>
                <a:cs typeface="Arial" panose="020B0604020202020204" pitchFamily="34" charset="0"/>
              </a:rPr>
              <a:t>As with viewing most words in the bible we begin with the root word and meaning:</a:t>
            </a:r>
          </a:p>
          <a:p>
            <a:r>
              <a:rPr lang="en-US" sz="2400" dirty="0">
                <a:solidFill>
                  <a:srgbClr val="00B0F0"/>
                </a:solidFill>
                <a:latin typeface="Arial" panose="020B0604020202020204" pitchFamily="34" charset="0"/>
                <a:cs typeface="Arial" panose="020B0604020202020204" pitchFamily="34" charset="0"/>
              </a:rPr>
              <a:t>מ</a:t>
            </a:r>
            <a:r>
              <a:rPr lang="he-IL" sz="2400" dirty="0">
                <a:solidFill>
                  <a:srgbClr val="00B0F0"/>
                </a:solidFill>
                <a:latin typeface="Arial" panose="020B0604020202020204" pitchFamily="34" charset="0"/>
                <a:cs typeface="Arial" panose="020B0604020202020204" pitchFamily="34" charset="0"/>
              </a:rPr>
              <a:t>צץ</a:t>
            </a:r>
            <a:r>
              <a:rPr lang="en-US" sz="2400" dirty="0">
                <a:solidFill>
                  <a:srgbClr val="00B0F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Suck out &amp; absorb @ Isaiah 66:11 – Milk…</a:t>
            </a:r>
          </a:p>
          <a:p>
            <a:r>
              <a:rPr lang="en-US" sz="2400" dirty="0">
                <a:latin typeface="Arial" panose="020B0604020202020204" pitchFamily="34" charset="0"/>
                <a:cs typeface="Arial" panose="020B0604020202020204" pitchFamily="34" charset="0"/>
              </a:rPr>
              <a:t>Matzah is supposed to be pure, without the added sour dough component. Without leaven.</a:t>
            </a:r>
          </a:p>
          <a:p>
            <a:r>
              <a:rPr lang="en-US" sz="2400" dirty="0">
                <a:solidFill>
                  <a:srgbClr val="00B0F0"/>
                </a:solidFill>
                <a:latin typeface="Arial" panose="020B0604020202020204" pitchFamily="34" charset="0"/>
                <a:cs typeface="Arial" panose="020B0604020202020204" pitchFamily="34" charset="0"/>
              </a:rPr>
              <a:t>Leaven –: </a:t>
            </a:r>
            <a:r>
              <a:rPr lang="en-US" sz="2400" dirty="0" err="1">
                <a:solidFill>
                  <a:srgbClr val="00B0F0"/>
                </a:solidFill>
                <a:latin typeface="Arial" panose="020B0604020202020204" pitchFamily="34" charset="0"/>
                <a:cs typeface="Arial" panose="020B0604020202020204" pitchFamily="34" charset="0"/>
              </a:rPr>
              <a:t>seh</a:t>
            </a:r>
            <a:r>
              <a:rPr lang="en-US" sz="2400" dirty="0">
                <a:solidFill>
                  <a:srgbClr val="00B0F0"/>
                </a:solidFill>
                <a:latin typeface="Arial" panose="020B0604020202020204" pitchFamily="34" charset="0"/>
                <a:cs typeface="Arial" panose="020B0604020202020204" pitchFamily="34" charset="0"/>
              </a:rPr>
              <a:t>-ore </a:t>
            </a:r>
            <a:r>
              <a:rPr lang="he-IL" sz="2400" dirty="0">
                <a:solidFill>
                  <a:srgbClr val="00B0F0"/>
                </a:solidFill>
                <a:latin typeface="Arial" panose="020B0604020202020204" pitchFamily="34" charset="0"/>
                <a:cs typeface="Arial" panose="020B0604020202020204" pitchFamily="34" charset="0"/>
              </a:rPr>
              <a:t>שֹֽאֹר</a:t>
            </a:r>
            <a:r>
              <a:rPr lang="en-US" sz="2400" dirty="0">
                <a:solidFill>
                  <a:srgbClr val="00B0F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Ferment, cause agitation [Hirsch] This is the word used in </a:t>
            </a:r>
            <a:r>
              <a:rPr lang="en-US" sz="2400" dirty="0">
                <a:solidFill>
                  <a:srgbClr val="FFFF00"/>
                </a:solidFill>
                <a:latin typeface="Arial" panose="020B0604020202020204" pitchFamily="34" charset="0"/>
                <a:cs typeface="Arial" panose="020B0604020202020204" pitchFamily="34" charset="0"/>
              </a:rPr>
              <a:t>Exodus 12:15&amp;19. </a:t>
            </a:r>
            <a:r>
              <a:rPr lang="en-US" sz="2400" dirty="0">
                <a:latin typeface="Arial" panose="020B0604020202020204" pitchFamily="34" charset="0"/>
                <a:cs typeface="Arial" panose="020B0604020202020204" pitchFamily="34" charset="0"/>
              </a:rPr>
              <a:t>Both the Master and Paul explain leaven as something causes agitation and infects the body.</a:t>
            </a:r>
          </a:p>
          <a:p>
            <a:endParaRPr lang="en-AU" dirty="0"/>
          </a:p>
        </p:txBody>
      </p:sp>
    </p:spTree>
    <p:extLst>
      <p:ext uri="{BB962C8B-B14F-4D97-AF65-F5344CB8AC3E}">
        <p14:creationId xmlns:p14="http://schemas.microsoft.com/office/powerpoint/2010/main" val="401276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C023-1CCB-B8D5-C4E9-439878E0C581}"/>
              </a:ext>
            </a:extLst>
          </p:cNvPr>
          <p:cNvSpPr>
            <a:spLocks noGrp="1"/>
          </p:cNvSpPr>
          <p:nvPr>
            <p:ph type="title"/>
          </p:nvPr>
        </p:nvSpPr>
        <p:spPr>
          <a:xfrm>
            <a:off x="838200" y="365126"/>
            <a:ext cx="10515600" cy="31591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4584F5DA-974C-0222-7B29-A76D1885123F}"/>
              </a:ext>
            </a:extLst>
          </p:cNvPr>
          <p:cNvSpPr>
            <a:spLocks noGrp="1"/>
          </p:cNvSpPr>
          <p:nvPr>
            <p:ph idx="1"/>
          </p:nvPr>
        </p:nvSpPr>
        <p:spPr>
          <a:xfrm>
            <a:off x="838200" y="790113"/>
            <a:ext cx="10515600" cy="5413483"/>
          </a:xfrm>
        </p:spPr>
        <p:txBody>
          <a:bodyPr>
            <a:noAutofit/>
          </a:bodyPr>
          <a:lstStyle/>
          <a:p>
            <a:r>
              <a:rPr lang="en-US" sz="2000" dirty="0">
                <a:solidFill>
                  <a:srgbClr val="FFFF00"/>
                </a:solidFill>
                <a:latin typeface="Arial" panose="020B0604020202020204" pitchFamily="34" charset="0"/>
                <a:cs typeface="Arial" panose="020B0604020202020204" pitchFamily="34" charset="0"/>
              </a:rPr>
              <a:t>Then </a:t>
            </a:r>
            <a:r>
              <a:rPr lang="en-US" sz="2000" dirty="0" err="1">
                <a:solidFill>
                  <a:srgbClr val="FFFF00"/>
                </a:solidFill>
                <a:latin typeface="Arial" panose="020B0604020202020204" pitchFamily="34" charset="0"/>
                <a:cs typeface="Arial" panose="020B0604020202020204" pitchFamily="34" charset="0"/>
              </a:rPr>
              <a:t>Yeshua</a:t>
            </a:r>
            <a:r>
              <a:rPr lang="en-US" sz="2000" dirty="0">
                <a:solidFill>
                  <a:srgbClr val="FFFF00"/>
                </a:solidFill>
                <a:latin typeface="Arial" panose="020B0604020202020204" pitchFamily="34" charset="0"/>
                <a:cs typeface="Arial" panose="020B0604020202020204" pitchFamily="34" charset="0"/>
              </a:rPr>
              <a:t> said unto them, Take heed and beware of the leaven of the Pharisees and of the Sadducees. </a:t>
            </a:r>
            <a:r>
              <a:rPr lang="en-US" sz="2000" dirty="0">
                <a:latin typeface="Arial" panose="020B0604020202020204" pitchFamily="34" charset="0"/>
                <a:cs typeface="Arial" panose="020B0604020202020204" pitchFamily="34" charset="0"/>
              </a:rPr>
              <a:t>Matthew 16:6</a:t>
            </a:r>
          </a:p>
          <a:p>
            <a:r>
              <a:rPr lang="en-US" sz="2000" dirty="0">
                <a:solidFill>
                  <a:srgbClr val="FFFF00"/>
                </a:solidFill>
                <a:latin typeface="Arial" panose="020B0604020202020204" pitchFamily="34" charset="0"/>
                <a:cs typeface="Arial" panose="020B0604020202020204" pitchFamily="34" charset="0"/>
              </a:rPr>
              <a:t>How is it you do not understand that I did not speak to you concerning bread?—</a:t>
            </a:r>
            <a:r>
              <a:rPr lang="en-US" sz="2000" i="1" dirty="0">
                <a:solidFill>
                  <a:srgbClr val="FFFF00"/>
                </a:solidFill>
                <a:latin typeface="Arial" panose="020B0604020202020204" pitchFamily="34" charset="0"/>
                <a:cs typeface="Arial" panose="020B0604020202020204" pitchFamily="34" charset="0"/>
              </a:rPr>
              <a:t>but</a:t>
            </a:r>
            <a:r>
              <a:rPr lang="en-US" sz="2000" dirty="0">
                <a:solidFill>
                  <a:srgbClr val="FFFF00"/>
                </a:solidFill>
                <a:latin typeface="Arial" panose="020B0604020202020204" pitchFamily="34" charset="0"/>
                <a:cs typeface="Arial" panose="020B0604020202020204" pitchFamily="34" charset="0"/>
              </a:rPr>
              <a:t> to beware of the leaven of the Pharisees and Sadducees.” </a:t>
            </a:r>
            <a:r>
              <a:rPr lang="en-US" sz="2000" baseline="30000" dirty="0">
                <a:solidFill>
                  <a:srgbClr val="FFFF00"/>
                </a:solidFill>
                <a:latin typeface="Arial" panose="020B0604020202020204" pitchFamily="34" charset="0"/>
                <a:cs typeface="Arial" panose="020B0604020202020204" pitchFamily="34" charset="0"/>
              </a:rPr>
              <a:t>12 </a:t>
            </a:r>
            <a:r>
              <a:rPr lang="en-US" sz="2000" dirty="0">
                <a:solidFill>
                  <a:srgbClr val="FFFF00"/>
                </a:solidFill>
                <a:latin typeface="Arial" panose="020B0604020202020204" pitchFamily="34" charset="0"/>
                <a:cs typeface="Arial" panose="020B0604020202020204" pitchFamily="34" charset="0"/>
              </a:rPr>
              <a:t>Then they understood that He did not tell </a:t>
            </a:r>
            <a:r>
              <a:rPr lang="en-US" sz="2000" i="1" dirty="0">
                <a:solidFill>
                  <a:srgbClr val="FFFF00"/>
                </a:solidFill>
                <a:latin typeface="Arial" panose="020B0604020202020204" pitchFamily="34" charset="0"/>
                <a:cs typeface="Arial" panose="020B0604020202020204" pitchFamily="34" charset="0"/>
              </a:rPr>
              <a:t>them</a:t>
            </a:r>
            <a:r>
              <a:rPr lang="en-US" sz="2000" dirty="0">
                <a:solidFill>
                  <a:srgbClr val="FFFF00"/>
                </a:solidFill>
                <a:latin typeface="Arial" panose="020B0604020202020204" pitchFamily="34" charset="0"/>
                <a:cs typeface="Arial" panose="020B0604020202020204" pitchFamily="34" charset="0"/>
              </a:rPr>
              <a:t> to beware of the leaven of bread, but of the doctrine of the Pharisees and Sadducees. </a:t>
            </a:r>
            <a:r>
              <a:rPr lang="en-US" sz="2000" dirty="0">
                <a:latin typeface="Arial" panose="020B0604020202020204" pitchFamily="34" charset="0"/>
                <a:cs typeface="Arial" panose="020B0604020202020204" pitchFamily="34" charset="0"/>
              </a:rPr>
              <a:t>Matthew 16:11-12 [NKJV]</a:t>
            </a:r>
          </a:p>
          <a:p>
            <a:r>
              <a:rPr lang="en-US" sz="2000" dirty="0">
                <a:latin typeface="Arial" panose="020B0604020202020204" pitchFamily="34" charset="0"/>
                <a:cs typeface="Arial" panose="020B0604020202020204" pitchFamily="34" charset="0"/>
              </a:rPr>
              <a:t> </a:t>
            </a:r>
            <a:r>
              <a:rPr lang="en-US" sz="2000" dirty="0">
                <a:solidFill>
                  <a:srgbClr val="FFFF00"/>
                </a:solidFill>
                <a:latin typeface="Arial" panose="020B0604020202020204" pitchFamily="34" charset="0"/>
                <a:cs typeface="Arial" panose="020B0604020202020204" pitchFamily="34" charset="0"/>
              </a:rPr>
              <a:t>In the meantime, when an innumerable multitude of people had gathered together, so that they trampled one another, He began to say to His disciples first </a:t>
            </a:r>
            <a:r>
              <a:rPr lang="en-US" sz="2000" i="1" dirty="0">
                <a:solidFill>
                  <a:srgbClr val="FFFF00"/>
                </a:solidFill>
                <a:latin typeface="Arial" panose="020B0604020202020204" pitchFamily="34" charset="0"/>
                <a:cs typeface="Arial" panose="020B0604020202020204" pitchFamily="34" charset="0"/>
              </a:rPr>
              <a:t>of all,</a:t>
            </a:r>
            <a:r>
              <a:rPr lang="en-US" sz="2000" dirty="0">
                <a:solidFill>
                  <a:srgbClr val="FFFF00"/>
                </a:solidFill>
                <a:latin typeface="Arial" panose="020B0604020202020204" pitchFamily="34" charset="0"/>
                <a:cs typeface="Arial" panose="020B0604020202020204" pitchFamily="34" charset="0"/>
              </a:rPr>
              <a:t> “Beware of the leaven of the Pharisees, which is hypocrisy. </a:t>
            </a:r>
            <a:r>
              <a:rPr lang="en-US" sz="2000" dirty="0">
                <a:latin typeface="Arial" panose="020B0604020202020204" pitchFamily="34" charset="0"/>
                <a:cs typeface="Arial" panose="020B0604020202020204" pitchFamily="34" charset="0"/>
              </a:rPr>
              <a:t>Luke 12:1 [NKJV]</a:t>
            </a:r>
          </a:p>
          <a:p>
            <a:r>
              <a:rPr lang="en-US" sz="2000" dirty="0">
                <a:solidFill>
                  <a:srgbClr val="FFFF00"/>
                </a:solidFill>
                <a:latin typeface="Arial" panose="020B0604020202020204" pitchFamily="34" charset="0"/>
                <a:cs typeface="Arial" panose="020B0604020202020204" pitchFamily="34" charset="0"/>
              </a:rPr>
              <a:t>Your glorying is not good. Know ye not that a little leaven </a:t>
            </a:r>
            <a:r>
              <a:rPr lang="en-US" sz="2000" dirty="0" err="1">
                <a:solidFill>
                  <a:srgbClr val="FFFF00"/>
                </a:solidFill>
                <a:latin typeface="Arial" panose="020B0604020202020204" pitchFamily="34" charset="0"/>
                <a:cs typeface="Arial" panose="020B0604020202020204" pitchFamily="34" charset="0"/>
              </a:rPr>
              <a:t>leaveneth</a:t>
            </a:r>
            <a:r>
              <a:rPr lang="en-US" sz="2000" dirty="0">
                <a:solidFill>
                  <a:srgbClr val="FFFF00"/>
                </a:solidFill>
                <a:latin typeface="Arial" panose="020B0604020202020204" pitchFamily="34" charset="0"/>
                <a:cs typeface="Arial" panose="020B0604020202020204" pitchFamily="34" charset="0"/>
              </a:rPr>
              <a:t> the whole lump? </a:t>
            </a:r>
            <a:r>
              <a:rPr lang="en-US" sz="2000" baseline="30000" dirty="0">
                <a:solidFill>
                  <a:srgbClr val="FFFF00"/>
                </a:solidFill>
                <a:latin typeface="Arial" panose="020B0604020202020204" pitchFamily="34" charset="0"/>
                <a:cs typeface="Arial" panose="020B0604020202020204" pitchFamily="34" charset="0"/>
              </a:rPr>
              <a:t>7 </a:t>
            </a:r>
            <a:r>
              <a:rPr lang="en-US" sz="2000" dirty="0">
                <a:solidFill>
                  <a:srgbClr val="FFFF00"/>
                </a:solidFill>
                <a:latin typeface="Arial" panose="020B0604020202020204" pitchFamily="34" charset="0"/>
                <a:cs typeface="Arial" panose="020B0604020202020204" pitchFamily="34" charset="0"/>
              </a:rPr>
              <a:t>Purge out therefore the old leaven, that ye may be a new lump, as ye are unleavened. For even Messiah our </a:t>
            </a:r>
            <a:r>
              <a:rPr lang="en-US" sz="2000" dirty="0" err="1">
                <a:solidFill>
                  <a:srgbClr val="FFFF00"/>
                </a:solidFill>
                <a:latin typeface="Arial" panose="020B0604020202020204" pitchFamily="34" charset="0"/>
                <a:cs typeface="Arial" panose="020B0604020202020204" pitchFamily="34" charset="0"/>
              </a:rPr>
              <a:t>passover</a:t>
            </a:r>
            <a:r>
              <a:rPr lang="en-US" sz="2000" dirty="0">
                <a:solidFill>
                  <a:srgbClr val="FFFF00"/>
                </a:solidFill>
                <a:latin typeface="Arial" panose="020B0604020202020204" pitchFamily="34" charset="0"/>
                <a:cs typeface="Arial" panose="020B0604020202020204" pitchFamily="34" charset="0"/>
              </a:rPr>
              <a:t> is sacrificed for us: </a:t>
            </a:r>
            <a:r>
              <a:rPr lang="en-US" sz="2000" baseline="30000" dirty="0">
                <a:solidFill>
                  <a:srgbClr val="FFFF00"/>
                </a:solidFill>
                <a:latin typeface="Arial" panose="020B0604020202020204" pitchFamily="34" charset="0"/>
                <a:cs typeface="Arial" panose="020B0604020202020204" pitchFamily="34" charset="0"/>
              </a:rPr>
              <a:t>8 </a:t>
            </a:r>
            <a:r>
              <a:rPr lang="en-US" sz="2000" dirty="0">
                <a:solidFill>
                  <a:srgbClr val="FFFF00"/>
                </a:solidFill>
                <a:latin typeface="Arial" panose="020B0604020202020204" pitchFamily="34" charset="0"/>
                <a:cs typeface="Arial" panose="020B0604020202020204" pitchFamily="34" charset="0"/>
              </a:rPr>
              <a:t>Therefore let us keep the feast, not with old leaven, neither with the leaven of malice and wickedness; but with the unleavened bread of sincerity and truth. </a:t>
            </a:r>
            <a:r>
              <a:rPr lang="en-US" sz="2000" dirty="0">
                <a:latin typeface="Arial" panose="020B0604020202020204" pitchFamily="34" charset="0"/>
                <a:cs typeface="Arial" panose="020B0604020202020204" pitchFamily="34" charset="0"/>
              </a:rPr>
              <a:t>1 Corinthians 5:6-8</a:t>
            </a:r>
          </a:p>
          <a:p>
            <a:pPr marL="0" indent="0">
              <a:buNone/>
            </a:pPr>
            <a:r>
              <a:rPr lang="en-US" sz="2000" dirty="0">
                <a:latin typeface="Arial" panose="020B0604020202020204" pitchFamily="34" charset="0"/>
                <a:cs typeface="Arial" panose="020B0604020202020204" pitchFamily="34" charset="0"/>
              </a:rPr>
              <a:t>Leaven/</a:t>
            </a:r>
            <a:r>
              <a:rPr lang="en-US" sz="2000" dirty="0" err="1">
                <a:latin typeface="Arial" panose="020B0604020202020204" pitchFamily="34" charset="0"/>
                <a:cs typeface="Arial" panose="020B0604020202020204" pitchFamily="34" charset="0"/>
              </a:rPr>
              <a:t>Zume</a:t>
            </a:r>
            <a:r>
              <a:rPr lang="en-US" sz="2000" dirty="0">
                <a:latin typeface="Arial" panose="020B0604020202020204" pitchFamily="34" charset="0"/>
                <a:cs typeface="Arial" panose="020B0604020202020204" pitchFamily="34" charset="0"/>
              </a:rPr>
              <a:t> [Greek] = Boil up trouble, causing a corruption or a pollution.</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968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766E2-1B5E-EBA4-7487-EA714BF7B635}"/>
              </a:ext>
            </a:extLst>
          </p:cNvPr>
          <p:cNvSpPr>
            <a:spLocks noGrp="1"/>
          </p:cNvSpPr>
          <p:nvPr>
            <p:ph type="title"/>
          </p:nvPr>
        </p:nvSpPr>
        <p:spPr>
          <a:xfrm>
            <a:off x="838200" y="365126"/>
            <a:ext cx="10515600" cy="31591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F9B6FD47-C91C-CBAB-4B01-D251B2A7B3A7}"/>
              </a:ext>
            </a:extLst>
          </p:cNvPr>
          <p:cNvSpPr>
            <a:spLocks noGrp="1"/>
          </p:cNvSpPr>
          <p:nvPr>
            <p:ph idx="1"/>
          </p:nvPr>
        </p:nvSpPr>
        <p:spPr>
          <a:xfrm>
            <a:off x="838200" y="870012"/>
            <a:ext cx="10515600" cy="5333584"/>
          </a:xfrm>
        </p:spPr>
        <p:txBody>
          <a:bodyPr>
            <a:normAutofit/>
          </a:bodyPr>
          <a:lstStyle/>
          <a:p>
            <a:r>
              <a:rPr lang="en-US" sz="2400" dirty="0"/>
              <a:t>So when we are told to eat Matzah, and remove the leaven from our houses, it points to removing the pollution, hypocrisy, mixed doctrines </a:t>
            </a:r>
            <a:r>
              <a:rPr lang="en-US" sz="2400" dirty="0" err="1"/>
              <a:t>etc</a:t>
            </a:r>
            <a:r>
              <a:rPr lang="en-US" sz="2400" dirty="0"/>
              <a:t>:</a:t>
            </a:r>
          </a:p>
          <a:p>
            <a:r>
              <a:rPr lang="en-US" sz="2400" dirty="0"/>
              <a:t>  </a:t>
            </a:r>
            <a:r>
              <a:rPr lang="en-US" sz="2400" dirty="0">
                <a:solidFill>
                  <a:srgbClr val="FFFF00"/>
                </a:solidFill>
              </a:rPr>
              <a:t>You also, as lively stones, are being built up as a spiritual house, an holy priesthood, to offer up spiritual sacrifices, acceptable to God by </a:t>
            </a:r>
            <a:r>
              <a:rPr lang="en-US" sz="2400" dirty="0" err="1">
                <a:solidFill>
                  <a:srgbClr val="FFFF00"/>
                </a:solidFill>
              </a:rPr>
              <a:t>Yeshua</a:t>
            </a:r>
            <a:r>
              <a:rPr lang="en-US" sz="2400" dirty="0">
                <a:solidFill>
                  <a:srgbClr val="FFFF00"/>
                </a:solidFill>
              </a:rPr>
              <a:t> the Messiah. </a:t>
            </a:r>
            <a:r>
              <a:rPr lang="en-US" sz="2400" dirty="0"/>
              <a:t>1Peter 2:5</a:t>
            </a:r>
          </a:p>
          <a:p>
            <a:r>
              <a:rPr lang="en-US" sz="2400" dirty="0">
                <a:solidFill>
                  <a:srgbClr val="FFFF00"/>
                </a:solidFill>
              </a:rPr>
              <a:t>For the time is come that judgment must begin at the house of God: and if it first begin at us, what shall the end be of them that obey not the gospel of God? </a:t>
            </a:r>
            <a:r>
              <a:rPr lang="en-US" sz="2400" dirty="0"/>
              <a:t>1Peter 5:17</a:t>
            </a:r>
          </a:p>
          <a:p>
            <a:r>
              <a:rPr lang="en-US" sz="2400" dirty="0"/>
              <a:t>We run around our physical homes throwing out all the physical leaven we can find, yet are very reluctant to view the leaven in our own lives… we need to devour the bread of life - </a:t>
            </a:r>
            <a:r>
              <a:rPr lang="en-US" sz="2400" dirty="0" err="1"/>
              <a:t>Yeshua</a:t>
            </a:r>
            <a:r>
              <a:rPr lang="en-US" sz="2400" dirty="0"/>
              <a:t>.</a:t>
            </a:r>
          </a:p>
          <a:p>
            <a:r>
              <a:rPr lang="en-US" sz="2400" dirty="0"/>
              <a:t>We are told to do these for SEVEN days:</a:t>
            </a:r>
            <a:endParaRPr lang="en-AU" sz="2400" dirty="0"/>
          </a:p>
        </p:txBody>
      </p:sp>
    </p:spTree>
    <p:extLst>
      <p:ext uri="{BB962C8B-B14F-4D97-AF65-F5344CB8AC3E}">
        <p14:creationId xmlns:p14="http://schemas.microsoft.com/office/powerpoint/2010/main" val="411952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969D-D86D-76B8-4DB4-5F70277A412A}"/>
              </a:ext>
            </a:extLst>
          </p:cNvPr>
          <p:cNvSpPr>
            <a:spLocks noGrp="1"/>
          </p:cNvSpPr>
          <p:nvPr>
            <p:ph type="title"/>
          </p:nvPr>
        </p:nvSpPr>
        <p:spPr>
          <a:xfrm>
            <a:off x="838200" y="365126"/>
            <a:ext cx="10515600" cy="211924"/>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F77B3C93-C57F-04AF-D6EB-4943F0BAFBA6}"/>
              </a:ext>
            </a:extLst>
          </p:cNvPr>
          <p:cNvSpPr>
            <a:spLocks noGrp="1"/>
          </p:cNvSpPr>
          <p:nvPr>
            <p:ph idx="1"/>
          </p:nvPr>
        </p:nvSpPr>
        <p:spPr>
          <a:xfrm>
            <a:off x="838200" y="798990"/>
            <a:ext cx="10515600" cy="5404606"/>
          </a:xfrm>
        </p:spPr>
        <p:txBody>
          <a:bodyPr/>
          <a:lstStyle/>
          <a:p>
            <a:r>
              <a:rPr lang="en-US" dirty="0">
                <a:solidFill>
                  <a:srgbClr val="00B0F0"/>
                </a:solidFill>
              </a:rPr>
              <a:t>Seven/Shaba </a:t>
            </a:r>
            <a:r>
              <a:rPr lang="he-IL" dirty="0">
                <a:solidFill>
                  <a:srgbClr val="00B0F0"/>
                </a:solidFill>
                <a:latin typeface="Arial" panose="020B0604020202020204" pitchFamily="34" charset="0"/>
                <a:cs typeface="Arial" panose="020B0604020202020204" pitchFamily="34" charset="0"/>
              </a:rPr>
              <a:t>שֶבַע</a:t>
            </a:r>
            <a:r>
              <a:rPr lang="en-US" dirty="0">
                <a:latin typeface="Arial" panose="020B0604020202020204" pitchFamily="34" charset="0"/>
                <a:cs typeface="Arial" panose="020B0604020202020204" pitchFamily="34" charset="0"/>
              </a:rPr>
              <a:t> = Hirsch says it means: submit to God, complete.</a:t>
            </a:r>
          </a:p>
          <a:p>
            <a:r>
              <a:rPr lang="en-US" dirty="0">
                <a:latin typeface="Arial" panose="020B0604020202020204" pitchFamily="34" charset="0"/>
                <a:cs typeface="Arial" panose="020B0604020202020204" pitchFamily="34" charset="0"/>
              </a:rPr>
              <a:t>Leads us to Genesis and creation: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day = darkness and light.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day rest – complete – blessed. </a:t>
            </a:r>
          </a:p>
          <a:p>
            <a:r>
              <a:rPr lang="en-US" dirty="0">
                <a:latin typeface="Arial" panose="020B0604020202020204" pitchFamily="34" charset="0"/>
                <a:cs typeface="Arial" panose="020B0604020202020204" pitchFamily="34" charset="0"/>
              </a:rPr>
              <a:t>Within this appointed time of Unleavened Bread we have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day = Sabbath &amp;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day = Sabbath. Think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day eating unleavened [pure, unpolluted bread – </a:t>
            </a:r>
            <a:r>
              <a:rPr lang="en-US" dirty="0" err="1">
                <a:latin typeface="Arial" panose="020B0604020202020204" pitchFamily="34" charset="0"/>
                <a:cs typeface="Arial" panose="020B0604020202020204" pitchFamily="34" charset="0"/>
              </a:rPr>
              <a:t>Yeshua</a:t>
            </a:r>
            <a:r>
              <a:rPr lang="en-US" dirty="0">
                <a:latin typeface="Arial" panose="020B0604020202020204" pitchFamily="34" charset="0"/>
                <a:cs typeface="Arial" panose="020B0604020202020204" pitchFamily="34" charset="0"/>
              </a:rPr>
              <a:t>]. Coming out of darkness into LIGHT.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day having consumed unleavened bread for 7 days, being complete in </a:t>
            </a:r>
            <a:r>
              <a:rPr lang="en-US" dirty="0" err="1">
                <a:latin typeface="Arial" panose="020B0604020202020204" pitchFamily="34" charset="0"/>
                <a:cs typeface="Arial" panose="020B0604020202020204" pitchFamily="34" charset="0"/>
              </a:rPr>
              <a:t>Yeshua</a:t>
            </a:r>
            <a:r>
              <a:rPr lang="en-US" dirty="0">
                <a:latin typeface="Arial" panose="020B0604020202020204" pitchFamily="34" charset="0"/>
                <a:cs typeface="Arial" panose="020B0604020202020204" pitchFamily="34" charset="0"/>
              </a:rPr>
              <a:t>, and therefore BLESSED.</a:t>
            </a:r>
          </a:p>
          <a:p>
            <a:r>
              <a:rPr lang="en-US" dirty="0">
                <a:latin typeface="Arial" panose="020B0604020202020204" pitchFamily="34" charset="0"/>
                <a:cs typeface="Arial" panose="020B0604020202020204" pitchFamily="34" charset="0"/>
              </a:rPr>
              <a:t>But wait there is more:</a:t>
            </a:r>
            <a:endParaRPr lang="en-AU" dirty="0"/>
          </a:p>
        </p:txBody>
      </p:sp>
    </p:spTree>
    <p:extLst>
      <p:ext uri="{BB962C8B-B14F-4D97-AF65-F5344CB8AC3E}">
        <p14:creationId xmlns:p14="http://schemas.microsoft.com/office/powerpoint/2010/main" val="77676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8888E-B999-B713-0AED-FD2BD4C4C4FD}"/>
              </a:ext>
            </a:extLst>
          </p:cNvPr>
          <p:cNvSpPr>
            <a:spLocks noGrp="1"/>
          </p:cNvSpPr>
          <p:nvPr>
            <p:ph type="title"/>
          </p:nvPr>
        </p:nvSpPr>
        <p:spPr>
          <a:xfrm>
            <a:off x="838200" y="365126"/>
            <a:ext cx="10515600" cy="31591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95B3EFCB-4405-C6CC-D8EB-9A200B4F4DE1}"/>
              </a:ext>
            </a:extLst>
          </p:cNvPr>
          <p:cNvSpPr>
            <a:spLocks noGrp="1"/>
          </p:cNvSpPr>
          <p:nvPr>
            <p:ph idx="1"/>
          </p:nvPr>
        </p:nvSpPr>
        <p:spPr>
          <a:xfrm>
            <a:off x="838200" y="843379"/>
            <a:ext cx="10515600" cy="5333584"/>
          </a:xfrm>
        </p:spPr>
        <p:txBody>
          <a:bodyPr>
            <a:normAutofit/>
          </a:bodyPr>
          <a:lstStyle/>
          <a:p>
            <a:r>
              <a:rPr lang="en-US" sz="2400" baseline="30000" dirty="0">
                <a:solidFill>
                  <a:srgbClr val="FFFF00"/>
                </a:solidFill>
              </a:rPr>
              <a:t>10 </a:t>
            </a:r>
            <a:r>
              <a:rPr lang="en-US" sz="2400" dirty="0">
                <a:solidFill>
                  <a:srgbClr val="FFFF00"/>
                </a:solidFill>
              </a:rPr>
              <a:t>Speak unto the children of Israel, and say unto them, When ye be come into the land which I give unto you, and shall reap the harvest thereof, then ye shall bring an </a:t>
            </a:r>
            <a:r>
              <a:rPr lang="en-US" sz="2400" dirty="0" err="1">
                <a:solidFill>
                  <a:srgbClr val="00B0F0"/>
                </a:solidFill>
              </a:rPr>
              <a:t>omer</a:t>
            </a:r>
            <a:r>
              <a:rPr lang="en-US" sz="2400" dirty="0">
                <a:solidFill>
                  <a:srgbClr val="00B0F0"/>
                </a:solidFill>
              </a:rPr>
              <a:t> of the firsts of your harvest unto the priest: </a:t>
            </a:r>
            <a:r>
              <a:rPr lang="en-US" sz="2400" baseline="30000" dirty="0">
                <a:solidFill>
                  <a:srgbClr val="FFFF00"/>
                </a:solidFill>
              </a:rPr>
              <a:t>11 </a:t>
            </a:r>
            <a:r>
              <a:rPr lang="en-US" sz="2400" dirty="0">
                <a:solidFill>
                  <a:srgbClr val="FFFF00"/>
                </a:solidFill>
              </a:rPr>
              <a:t>And he shall wave the </a:t>
            </a:r>
            <a:r>
              <a:rPr lang="en-US" sz="2400" dirty="0" err="1">
                <a:solidFill>
                  <a:srgbClr val="FFFF00"/>
                </a:solidFill>
              </a:rPr>
              <a:t>omer</a:t>
            </a:r>
            <a:r>
              <a:rPr lang="en-US" sz="2400" dirty="0">
                <a:solidFill>
                  <a:srgbClr val="FFFF00"/>
                </a:solidFill>
              </a:rPr>
              <a:t> before the </a:t>
            </a:r>
            <a:r>
              <a:rPr lang="en-US" sz="2400" cap="small" dirty="0">
                <a:solidFill>
                  <a:srgbClr val="FFFF00"/>
                </a:solidFill>
                <a:effectLst/>
              </a:rPr>
              <a:t>Lord</a:t>
            </a:r>
            <a:r>
              <a:rPr lang="en-US" sz="2400" dirty="0">
                <a:solidFill>
                  <a:srgbClr val="FFFF00"/>
                </a:solidFill>
              </a:rPr>
              <a:t>, to be accepted for you: on the morrow after the sabbath the priest shall wave it. </a:t>
            </a:r>
            <a:r>
              <a:rPr lang="en-US" sz="2400" baseline="30000" dirty="0">
                <a:solidFill>
                  <a:srgbClr val="FFFF00"/>
                </a:solidFill>
              </a:rPr>
              <a:t>12 </a:t>
            </a:r>
            <a:r>
              <a:rPr lang="en-US" sz="2400" dirty="0">
                <a:solidFill>
                  <a:srgbClr val="FFFF00"/>
                </a:solidFill>
              </a:rPr>
              <a:t>And ye shall offer that day when ye wave the </a:t>
            </a:r>
            <a:r>
              <a:rPr lang="en-US" sz="2400" dirty="0" err="1">
                <a:solidFill>
                  <a:srgbClr val="FFFF00"/>
                </a:solidFill>
              </a:rPr>
              <a:t>omer</a:t>
            </a:r>
            <a:r>
              <a:rPr lang="en-US" sz="2400" dirty="0">
                <a:solidFill>
                  <a:srgbClr val="FFFF00"/>
                </a:solidFill>
              </a:rPr>
              <a:t> an he lamb without blemish a yearling son for a burnt offering unto the </a:t>
            </a:r>
            <a:r>
              <a:rPr lang="en-US" sz="2400" cap="small" dirty="0">
                <a:solidFill>
                  <a:srgbClr val="FFFF00"/>
                </a:solidFill>
                <a:effectLst/>
              </a:rPr>
              <a:t>Lord</a:t>
            </a:r>
            <a:r>
              <a:rPr lang="en-US" sz="2400" dirty="0">
                <a:solidFill>
                  <a:srgbClr val="FFFF00"/>
                </a:solidFill>
              </a:rPr>
              <a:t>. </a:t>
            </a:r>
            <a:r>
              <a:rPr lang="en-US" sz="2400" baseline="30000" dirty="0">
                <a:solidFill>
                  <a:srgbClr val="FFFF00"/>
                </a:solidFill>
              </a:rPr>
              <a:t>13 </a:t>
            </a:r>
            <a:r>
              <a:rPr lang="en-US" sz="2400" dirty="0">
                <a:solidFill>
                  <a:srgbClr val="FFFF00"/>
                </a:solidFill>
              </a:rPr>
              <a:t>And the meat offering thereof shall be two tenths of flour mingled with oil, a firing unto the </a:t>
            </a:r>
            <a:r>
              <a:rPr lang="en-US" sz="2400" cap="small" dirty="0">
                <a:solidFill>
                  <a:srgbClr val="FFFF00"/>
                </a:solidFill>
                <a:effectLst/>
              </a:rPr>
              <a:t>Lord</a:t>
            </a:r>
            <a:r>
              <a:rPr lang="en-US" sz="2400" dirty="0">
                <a:solidFill>
                  <a:srgbClr val="FFFF00"/>
                </a:solidFill>
              </a:rPr>
              <a:t> for a scent of rest: and the drink offering thereof shall be of wine, the fourth part of an </a:t>
            </a:r>
            <a:r>
              <a:rPr lang="en-US" sz="2400" dirty="0" err="1">
                <a:solidFill>
                  <a:srgbClr val="FFFF00"/>
                </a:solidFill>
              </a:rPr>
              <a:t>hin</a:t>
            </a:r>
            <a:r>
              <a:rPr lang="en-US" sz="2400" dirty="0">
                <a:solidFill>
                  <a:srgbClr val="FFFF00"/>
                </a:solidFill>
              </a:rPr>
              <a:t>. </a:t>
            </a:r>
            <a:r>
              <a:rPr lang="en-US" sz="2400" baseline="30000" dirty="0">
                <a:solidFill>
                  <a:srgbClr val="FFFF00"/>
                </a:solidFill>
              </a:rPr>
              <a:t>14 </a:t>
            </a:r>
            <a:r>
              <a:rPr lang="en-US" sz="2400" dirty="0">
                <a:solidFill>
                  <a:srgbClr val="FFFF00"/>
                </a:solidFill>
              </a:rPr>
              <a:t>And ye shall eat neither bread, nor parched corn, nor green ears, until the selfsame day that ye have brought an offering unto your God: it shall be a statute for ever throughout your generations in all your dwellings. </a:t>
            </a:r>
            <a:r>
              <a:rPr lang="en-US" sz="2400" dirty="0"/>
              <a:t>Leviticus 23:10-14</a:t>
            </a:r>
          </a:p>
          <a:p>
            <a:r>
              <a:rPr lang="en-US" sz="2400" dirty="0">
                <a:solidFill>
                  <a:srgbClr val="00B0F0"/>
                </a:solidFill>
              </a:rPr>
              <a:t>The feast of 1</a:t>
            </a:r>
            <a:r>
              <a:rPr lang="en-US" sz="2400" baseline="30000" dirty="0">
                <a:solidFill>
                  <a:srgbClr val="00B0F0"/>
                </a:solidFill>
              </a:rPr>
              <a:t>st</a:t>
            </a:r>
            <a:r>
              <a:rPr lang="en-US" sz="2400" dirty="0">
                <a:solidFill>
                  <a:srgbClr val="00B0F0"/>
                </a:solidFill>
              </a:rPr>
              <a:t> fruits: </a:t>
            </a:r>
            <a:r>
              <a:rPr lang="en-US" sz="2400" dirty="0"/>
              <a:t>What a wonderful picture of our </a:t>
            </a:r>
            <a:r>
              <a:rPr lang="en-US" sz="2400" dirty="0" err="1"/>
              <a:t>Saviour</a:t>
            </a:r>
            <a:r>
              <a:rPr lang="en-US" sz="2400" dirty="0"/>
              <a:t> </a:t>
            </a:r>
            <a:r>
              <a:rPr lang="en-US" sz="2400" dirty="0" err="1"/>
              <a:t>Yeshua</a:t>
            </a:r>
            <a:r>
              <a:rPr lang="en-US" sz="2400" dirty="0"/>
              <a:t> we have throughout this time: Having just witnessed the death of our </a:t>
            </a:r>
            <a:r>
              <a:rPr lang="en-US" sz="2400" dirty="0" err="1"/>
              <a:t>Saviour</a:t>
            </a:r>
            <a:r>
              <a:rPr lang="en-US" sz="2400" dirty="0"/>
              <a:t> we can now enjoy the First Harvest after we bring the first of it before YHVH</a:t>
            </a:r>
          </a:p>
          <a:p>
            <a:endParaRPr lang="en-AU" dirty="0"/>
          </a:p>
        </p:txBody>
      </p:sp>
    </p:spTree>
    <p:extLst>
      <p:ext uri="{BB962C8B-B14F-4D97-AF65-F5344CB8AC3E}">
        <p14:creationId xmlns:p14="http://schemas.microsoft.com/office/powerpoint/2010/main" val="392590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66C32-6F0B-4A4F-A105-BA4304CCA4B1}"/>
              </a:ext>
            </a:extLst>
          </p:cNvPr>
          <p:cNvSpPr>
            <a:spLocks noGrp="1"/>
          </p:cNvSpPr>
          <p:nvPr>
            <p:ph type="title"/>
          </p:nvPr>
        </p:nvSpPr>
        <p:spPr>
          <a:xfrm>
            <a:off x="838200" y="365126"/>
            <a:ext cx="10515600" cy="158658"/>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9867633D-8DAD-BA5B-C080-F224724D54DE}"/>
              </a:ext>
            </a:extLst>
          </p:cNvPr>
          <p:cNvSpPr>
            <a:spLocks noGrp="1"/>
          </p:cNvSpPr>
          <p:nvPr>
            <p:ph idx="1"/>
          </p:nvPr>
        </p:nvSpPr>
        <p:spPr>
          <a:xfrm>
            <a:off x="838200" y="736847"/>
            <a:ext cx="10515600" cy="5448993"/>
          </a:xfrm>
        </p:spPr>
        <p:txBody>
          <a:bodyPr>
            <a:normAutofit lnSpcReduction="10000"/>
          </a:bodyPr>
          <a:lstStyle/>
          <a:p>
            <a:r>
              <a:rPr lang="en-US" sz="2400" dirty="0"/>
              <a:t>In verse 12 we again see a wonderful picture of </a:t>
            </a:r>
            <a:r>
              <a:rPr lang="en-US" sz="2400" dirty="0" err="1"/>
              <a:t>Yeshua</a:t>
            </a:r>
            <a:r>
              <a:rPr lang="en-US" sz="2400" dirty="0"/>
              <a:t> – A male lamb in it’s prime being offered up to the Father…</a:t>
            </a:r>
          </a:p>
          <a:p>
            <a:r>
              <a:rPr lang="en-US" sz="2400" dirty="0"/>
              <a:t>We witness the flour, oil and wine being used on this occasion – all having to be crushed before the Children of Israel could partake thereof. Again the perfect picture of </a:t>
            </a:r>
            <a:r>
              <a:rPr lang="en-US" sz="2400" dirty="0" err="1"/>
              <a:t>Yeshua</a:t>
            </a:r>
            <a:r>
              <a:rPr lang="en-US" sz="2400" dirty="0"/>
              <a:t> – crushed before we could partake of the Bread of Life. </a:t>
            </a:r>
          </a:p>
          <a:p>
            <a:r>
              <a:rPr lang="en-US" sz="2400" baseline="30000" dirty="0">
                <a:solidFill>
                  <a:srgbClr val="FFFF00"/>
                </a:solidFill>
              </a:rPr>
              <a:t>20 </a:t>
            </a:r>
            <a:r>
              <a:rPr lang="en-US" sz="2400" dirty="0">
                <a:solidFill>
                  <a:srgbClr val="FFFF00"/>
                </a:solidFill>
              </a:rPr>
              <a:t>But now is Messiah risen from the dead, and become the </a:t>
            </a:r>
            <a:r>
              <a:rPr lang="en-US" sz="2400" dirty="0" err="1">
                <a:solidFill>
                  <a:srgbClr val="FFFF00"/>
                </a:solidFill>
              </a:rPr>
              <a:t>firstfruits</a:t>
            </a:r>
            <a:r>
              <a:rPr lang="en-US" sz="2400" dirty="0">
                <a:solidFill>
                  <a:srgbClr val="FFFF00"/>
                </a:solidFill>
              </a:rPr>
              <a:t> of them that slept. </a:t>
            </a:r>
            <a:r>
              <a:rPr lang="en-US" sz="2400" baseline="30000" dirty="0">
                <a:solidFill>
                  <a:srgbClr val="FFFF00"/>
                </a:solidFill>
              </a:rPr>
              <a:t>21 </a:t>
            </a:r>
            <a:r>
              <a:rPr lang="en-US" sz="2400" dirty="0">
                <a:solidFill>
                  <a:srgbClr val="FFFF00"/>
                </a:solidFill>
              </a:rPr>
              <a:t>For since by man came death, by man came also the resurrection of the dead. </a:t>
            </a:r>
            <a:r>
              <a:rPr lang="en-US" sz="2400" baseline="30000" dirty="0">
                <a:solidFill>
                  <a:srgbClr val="FFFF00"/>
                </a:solidFill>
              </a:rPr>
              <a:t>22 </a:t>
            </a:r>
            <a:r>
              <a:rPr lang="en-US" sz="2400" dirty="0">
                <a:solidFill>
                  <a:srgbClr val="FFFF00"/>
                </a:solidFill>
              </a:rPr>
              <a:t>For as in Adam all die, even so in Messiah shall all be made alive. </a:t>
            </a:r>
            <a:r>
              <a:rPr lang="en-US" sz="2400" baseline="30000" dirty="0">
                <a:solidFill>
                  <a:srgbClr val="FFFF00"/>
                </a:solidFill>
              </a:rPr>
              <a:t>23 </a:t>
            </a:r>
            <a:r>
              <a:rPr lang="en-US" sz="2400" dirty="0">
                <a:solidFill>
                  <a:srgbClr val="FFFF00"/>
                </a:solidFill>
              </a:rPr>
              <a:t>But every man in his own order: Messiah the </a:t>
            </a:r>
            <a:r>
              <a:rPr lang="en-US" sz="2400" dirty="0" err="1">
                <a:solidFill>
                  <a:srgbClr val="FFFF00"/>
                </a:solidFill>
              </a:rPr>
              <a:t>firstfruits</a:t>
            </a:r>
            <a:r>
              <a:rPr lang="en-US" sz="2400" dirty="0">
                <a:solidFill>
                  <a:srgbClr val="FFFF00"/>
                </a:solidFill>
              </a:rPr>
              <a:t> [1</a:t>
            </a:r>
            <a:r>
              <a:rPr lang="en-US" sz="2400" baseline="30000" dirty="0">
                <a:solidFill>
                  <a:srgbClr val="FFFF00"/>
                </a:solidFill>
              </a:rPr>
              <a:t>st</a:t>
            </a:r>
            <a:r>
              <a:rPr lang="en-US" sz="2400" dirty="0">
                <a:solidFill>
                  <a:srgbClr val="FFFF00"/>
                </a:solidFill>
              </a:rPr>
              <a:t> Omer]; afterward they that are Messiah's at his coming. </a:t>
            </a:r>
            <a:r>
              <a:rPr lang="en-US" sz="2400" dirty="0"/>
              <a:t>1 Corinthians 15:202-23</a:t>
            </a:r>
          </a:p>
          <a:p>
            <a:r>
              <a:rPr lang="en-US" sz="2400" dirty="0">
                <a:solidFill>
                  <a:srgbClr val="FFFF00"/>
                </a:solidFill>
              </a:rPr>
              <a:t> Moreover, brethren, I declare unto you the gospel which I preached unto you, which also ye have received, and wherein ye stand; </a:t>
            </a:r>
            <a:r>
              <a:rPr lang="en-US" sz="2400" baseline="30000" dirty="0">
                <a:solidFill>
                  <a:srgbClr val="FFFF00"/>
                </a:solidFill>
              </a:rPr>
              <a:t>2 </a:t>
            </a:r>
            <a:r>
              <a:rPr lang="en-US" sz="2400" dirty="0">
                <a:solidFill>
                  <a:srgbClr val="FFFF00"/>
                </a:solidFill>
              </a:rPr>
              <a:t>By which also ye are saved, if ye keep in memory what I preached unto you, unless ye have believed in vain. </a:t>
            </a:r>
            <a:r>
              <a:rPr lang="en-US" sz="2400" baseline="30000" dirty="0">
                <a:solidFill>
                  <a:srgbClr val="FFFF00"/>
                </a:solidFill>
              </a:rPr>
              <a:t>3 </a:t>
            </a:r>
            <a:r>
              <a:rPr lang="en-US" sz="2400" dirty="0">
                <a:solidFill>
                  <a:srgbClr val="FFFF00"/>
                </a:solidFill>
              </a:rPr>
              <a:t>For I delivered unto you first of all that which I also received, how that Christ died for our sins according to the scriptures; </a:t>
            </a:r>
            <a:r>
              <a:rPr lang="en-US" sz="2400" baseline="30000" dirty="0">
                <a:solidFill>
                  <a:srgbClr val="FFFF00"/>
                </a:solidFill>
              </a:rPr>
              <a:t>4 </a:t>
            </a:r>
            <a:r>
              <a:rPr lang="en-US" sz="2400" dirty="0">
                <a:solidFill>
                  <a:srgbClr val="FFFF00"/>
                </a:solidFill>
              </a:rPr>
              <a:t>And that he was buried, and that he rose again the third day according to the scriptures: </a:t>
            </a:r>
            <a:r>
              <a:rPr lang="en-US" sz="2400" dirty="0"/>
              <a:t>1 Corinthians 15:1-4</a:t>
            </a:r>
          </a:p>
          <a:p>
            <a:endParaRPr lang="en-US" sz="2400" dirty="0"/>
          </a:p>
          <a:p>
            <a:endParaRPr lang="en-AU" dirty="0"/>
          </a:p>
        </p:txBody>
      </p:sp>
    </p:spTree>
    <p:extLst>
      <p:ext uri="{BB962C8B-B14F-4D97-AF65-F5344CB8AC3E}">
        <p14:creationId xmlns:p14="http://schemas.microsoft.com/office/powerpoint/2010/main" val="263033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F33A-9EEA-A0D9-E60E-12B94A9F9862}"/>
              </a:ext>
            </a:extLst>
          </p:cNvPr>
          <p:cNvSpPr>
            <a:spLocks noGrp="1"/>
          </p:cNvSpPr>
          <p:nvPr>
            <p:ph type="title"/>
          </p:nvPr>
        </p:nvSpPr>
        <p:spPr>
          <a:xfrm>
            <a:off x="838200" y="365126"/>
            <a:ext cx="10515600" cy="194168"/>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27161B89-E854-0E67-DAD6-94A2FD0375BB}"/>
              </a:ext>
            </a:extLst>
          </p:cNvPr>
          <p:cNvSpPr>
            <a:spLocks noGrp="1"/>
          </p:cNvSpPr>
          <p:nvPr>
            <p:ph idx="1"/>
          </p:nvPr>
        </p:nvSpPr>
        <p:spPr>
          <a:xfrm>
            <a:off x="838200" y="736847"/>
            <a:ext cx="10515600" cy="5440116"/>
          </a:xfrm>
        </p:spPr>
        <p:txBody>
          <a:bodyPr>
            <a:normAutofit/>
          </a:bodyPr>
          <a:lstStyle/>
          <a:p>
            <a:r>
              <a:rPr lang="en-US" sz="2400" dirty="0"/>
              <a:t>The </a:t>
            </a:r>
            <a:r>
              <a:rPr lang="en-US" sz="2400" dirty="0" err="1"/>
              <a:t>moedim</a:t>
            </a:r>
            <a:r>
              <a:rPr lang="en-US" sz="2400" dirty="0"/>
              <a:t> or appointed times of our Father, are so vital in building our relationship with Him, and understanding our </a:t>
            </a:r>
            <a:r>
              <a:rPr lang="en-US" sz="2400" dirty="0" err="1"/>
              <a:t>Saviour</a:t>
            </a:r>
            <a:r>
              <a:rPr lang="en-US" sz="2400" dirty="0"/>
              <a:t> </a:t>
            </a:r>
            <a:r>
              <a:rPr lang="en-US" sz="2400" dirty="0" err="1"/>
              <a:t>Yeshua</a:t>
            </a:r>
            <a:r>
              <a:rPr lang="en-US" sz="2400" dirty="0"/>
              <a:t>. </a:t>
            </a:r>
          </a:p>
          <a:p>
            <a:r>
              <a:rPr lang="en-US" sz="2400" dirty="0"/>
              <a:t>When we gather together to celebrate these wonderful appointed times, it allows the Holy Spirit to guide, and encourage us through the obedience of seeking – with a humble and joyful heart.</a:t>
            </a:r>
          </a:p>
          <a:p>
            <a:r>
              <a:rPr lang="en-US" sz="2400" baseline="30000" dirty="0">
                <a:solidFill>
                  <a:srgbClr val="FFFF00"/>
                </a:solidFill>
              </a:rPr>
              <a:t>11 </a:t>
            </a:r>
            <a:r>
              <a:rPr lang="en-US" sz="2400" dirty="0">
                <a:solidFill>
                  <a:srgbClr val="FFFF00"/>
                </a:solidFill>
              </a:rPr>
              <a:t>But </a:t>
            </a:r>
            <a:r>
              <a:rPr lang="en-US" sz="2400">
                <a:solidFill>
                  <a:srgbClr val="FFFF00"/>
                </a:solidFill>
              </a:rPr>
              <a:t>Miryam </a:t>
            </a:r>
            <a:r>
              <a:rPr lang="en-US" sz="2400" dirty="0">
                <a:solidFill>
                  <a:srgbClr val="FFFF00"/>
                </a:solidFill>
              </a:rPr>
              <a:t>stood without at the </a:t>
            </a:r>
            <a:r>
              <a:rPr lang="en-US" sz="2400" dirty="0" err="1">
                <a:solidFill>
                  <a:srgbClr val="FFFF00"/>
                </a:solidFill>
              </a:rPr>
              <a:t>sepulchre</a:t>
            </a:r>
            <a:r>
              <a:rPr lang="en-US" sz="2400" dirty="0">
                <a:solidFill>
                  <a:srgbClr val="FFFF00"/>
                </a:solidFill>
              </a:rPr>
              <a:t> weeping: and as she wept, she stooped down, and looked into the </a:t>
            </a:r>
            <a:r>
              <a:rPr lang="en-US" sz="2400" dirty="0" err="1">
                <a:solidFill>
                  <a:srgbClr val="FFFF00"/>
                </a:solidFill>
              </a:rPr>
              <a:t>sepulchre</a:t>
            </a:r>
            <a:r>
              <a:rPr lang="en-US" sz="2400" dirty="0">
                <a:solidFill>
                  <a:srgbClr val="FFFF00"/>
                </a:solidFill>
              </a:rPr>
              <a:t>, </a:t>
            </a:r>
            <a:r>
              <a:rPr lang="en-US" sz="2400" baseline="30000" dirty="0">
                <a:solidFill>
                  <a:srgbClr val="FFFF00"/>
                </a:solidFill>
              </a:rPr>
              <a:t>12 </a:t>
            </a:r>
            <a:r>
              <a:rPr lang="en-US" sz="2400" dirty="0">
                <a:solidFill>
                  <a:srgbClr val="FFFF00"/>
                </a:solidFill>
              </a:rPr>
              <a:t>And </a:t>
            </a:r>
            <a:r>
              <a:rPr lang="en-US" sz="2400" dirty="0" err="1">
                <a:solidFill>
                  <a:srgbClr val="FFFF00"/>
                </a:solidFill>
              </a:rPr>
              <a:t>seeth</a:t>
            </a:r>
            <a:r>
              <a:rPr lang="en-US" sz="2400" dirty="0">
                <a:solidFill>
                  <a:srgbClr val="FFFF00"/>
                </a:solidFill>
              </a:rPr>
              <a:t> two angels in white sitting, the one at the head, and the other at the feet, where the body of </a:t>
            </a:r>
            <a:r>
              <a:rPr lang="en-US" sz="2400" dirty="0" err="1">
                <a:solidFill>
                  <a:srgbClr val="FFFF00"/>
                </a:solidFill>
              </a:rPr>
              <a:t>Yeshua</a:t>
            </a:r>
            <a:r>
              <a:rPr lang="en-US" sz="2400" dirty="0">
                <a:solidFill>
                  <a:srgbClr val="FFFF00"/>
                </a:solidFill>
              </a:rPr>
              <a:t> had lain. </a:t>
            </a:r>
            <a:r>
              <a:rPr lang="en-US" sz="2400" baseline="30000" dirty="0">
                <a:solidFill>
                  <a:srgbClr val="FFFF00"/>
                </a:solidFill>
              </a:rPr>
              <a:t>13 </a:t>
            </a:r>
            <a:r>
              <a:rPr lang="en-US" sz="2400" dirty="0">
                <a:solidFill>
                  <a:srgbClr val="FFFF00"/>
                </a:solidFill>
              </a:rPr>
              <a:t>And they say unto her, Woman, why </a:t>
            </a:r>
            <a:r>
              <a:rPr lang="en-US" sz="2400" dirty="0" err="1">
                <a:solidFill>
                  <a:srgbClr val="FFFF00"/>
                </a:solidFill>
              </a:rPr>
              <a:t>weepest</a:t>
            </a:r>
            <a:r>
              <a:rPr lang="en-US" sz="2400" dirty="0">
                <a:solidFill>
                  <a:srgbClr val="FFFF00"/>
                </a:solidFill>
              </a:rPr>
              <a:t> thou? She saith unto them, Because they have taken away my </a:t>
            </a:r>
            <a:r>
              <a:rPr lang="en-US" sz="2400" cap="small" dirty="0">
                <a:solidFill>
                  <a:srgbClr val="FFFF00"/>
                </a:solidFill>
                <a:effectLst/>
              </a:rPr>
              <a:t>Lord</a:t>
            </a:r>
            <a:r>
              <a:rPr lang="en-US" sz="2400" dirty="0">
                <a:solidFill>
                  <a:srgbClr val="FFFF00"/>
                </a:solidFill>
              </a:rPr>
              <a:t>, and I know not where they have laid him. </a:t>
            </a:r>
            <a:r>
              <a:rPr lang="en-US" sz="2400" baseline="30000" dirty="0">
                <a:solidFill>
                  <a:srgbClr val="FFFF00"/>
                </a:solidFill>
              </a:rPr>
              <a:t>14 </a:t>
            </a:r>
            <a:r>
              <a:rPr lang="en-US" sz="2400" dirty="0">
                <a:solidFill>
                  <a:srgbClr val="FFFF00"/>
                </a:solidFill>
              </a:rPr>
              <a:t>And when she had thus said, she turned herself back, and saw </a:t>
            </a:r>
            <a:r>
              <a:rPr lang="en-US" sz="2400" dirty="0" err="1">
                <a:solidFill>
                  <a:srgbClr val="FFFF00"/>
                </a:solidFill>
              </a:rPr>
              <a:t>Yeshua</a:t>
            </a:r>
            <a:r>
              <a:rPr lang="en-US" sz="2400" dirty="0">
                <a:solidFill>
                  <a:srgbClr val="FFFF00"/>
                </a:solidFill>
              </a:rPr>
              <a:t> standing, and knew not that it was </a:t>
            </a:r>
            <a:r>
              <a:rPr lang="en-US" sz="2400" dirty="0" err="1">
                <a:solidFill>
                  <a:srgbClr val="FFFF00"/>
                </a:solidFill>
              </a:rPr>
              <a:t>Yeshua</a:t>
            </a:r>
            <a:r>
              <a:rPr lang="en-US" sz="2400" dirty="0">
                <a:solidFill>
                  <a:srgbClr val="FFFF00"/>
                </a:solidFill>
              </a:rPr>
              <a:t>. </a:t>
            </a:r>
            <a:r>
              <a:rPr lang="en-US" sz="2400" baseline="30000" dirty="0">
                <a:solidFill>
                  <a:srgbClr val="FFFF00"/>
                </a:solidFill>
              </a:rPr>
              <a:t>15 </a:t>
            </a:r>
            <a:r>
              <a:rPr lang="en-US" sz="2400" dirty="0" err="1">
                <a:solidFill>
                  <a:srgbClr val="FFFF00"/>
                </a:solidFill>
              </a:rPr>
              <a:t>Yeshua</a:t>
            </a:r>
            <a:r>
              <a:rPr lang="en-US" sz="2400" dirty="0">
                <a:solidFill>
                  <a:srgbClr val="FFFF00"/>
                </a:solidFill>
              </a:rPr>
              <a:t> saith unto her, Woman, why </a:t>
            </a:r>
            <a:r>
              <a:rPr lang="en-US" sz="2400" dirty="0" err="1">
                <a:solidFill>
                  <a:srgbClr val="FFFF00"/>
                </a:solidFill>
              </a:rPr>
              <a:t>weepest</a:t>
            </a:r>
            <a:r>
              <a:rPr lang="en-US" sz="2400" dirty="0">
                <a:solidFill>
                  <a:srgbClr val="FFFF00"/>
                </a:solidFill>
              </a:rPr>
              <a:t> thou? whom </a:t>
            </a:r>
            <a:r>
              <a:rPr lang="en-US" sz="2400" dirty="0" err="1">
                <a:solidFill>
                  <a:srgbClr val="FFFF00"/>
                </a:solidFill>
              </a:rPr>
              <a:t>seekest</a:t>
            </a:r>
            <a:r>
              <a:rPr lang="en-US" sz="2400" dirty="0">
                <a:solidFill>
                  <a:srgbClr val="FFFF00"/>
                </a:solidFill>
              </a:rPr>
              <a:t> thou? She, supposing him to be the gardener, saith unto him, Sir, if thou have borne him hence, tell me where thou hast laid him, and I will take him away.</a:t>
            </a:r>
          </a:p>
          <a:p>
            <a:endParaRPr lang="en-AU" sz="2400" dirty="0"/>
          </a:p>
        </p:txBody>
      </p:sp>
    </p:spTree>
    <p:extLst>
      <p:ext uri="{BB962C8B-B14F-4D97-AF65-F5344CB8AC3E}">
        <p14:creationId xmlns:p14="http://schemas.microsoft.com/office/powerpoint/2010/main" val="110977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30853-BF4C-626B-A71F-74B12A6010CA}"/>
              </a:ext>
            </a:extLst>
          </p:cNvPr>
          <p:cNvSpPr>
            <a:spLocks noGrp="1"/>
          </p:cNvSpPr>
          <p:nvPr>
            <p:ph type="title"/>
          </p:nvPr>
        </p:nvSpPr>
        <p:spPr>
          <a:xfrm>
            <a:off x="838200" y="365125"/>
            <a:ext cx="10515600" cy="238557"/>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F2233DC3-EB76-312D-7922-325EF5099760}"/>
              </a:ext>
            </a:extLst>
          </p:cNvPr>
          <p:cNvSpPr>
            <a:spLocks noGrp="1"/>
          </p:cNvSpPr>
          <p:nvPr>
            <p:ph idx="1"/>
          </p:nvPr>
        </p:nvSpPr>
        <p:spPr>
          <a:xfrm>
            <a:off x="838200" y="807868"/>
            <a:ext cx="10515600" cy="5395728"/>
          </a:xfrm>
        </p:spPr>
        <p:txBody>
          <a:bodyPr>
            <a:normAutofit lnSpcReduction="10000"/>
          </a:bodyPr>
          <a:lstStyle/>
          <a:p>
            <a:r>
              <a:rPr lang="en-US" sz="2400" dirty="0">
                <a:solidFill>
                  <a:srgbClr val="FFFF00"/>
                </a:solidFill>
                <a:latin typeface="Arial" panose="020B0604020202020204" pitchFamily="34" charset="0"/>
                <a:cs typeface="Arial" panose="020B0604020202020204" pitchFamily="34" charset="0"/>
              </a:rPr>
              <a:t> </a:t>
            </a:r>
            <a:r>
              <a:rPr lang="en-US" sz="2400" dirty="0" err="1">
                <a:solidFill>
                  <a:srgbClr val="FFFF00"/>
                </a:solidFill>
                <a:latin typeface="Arial" panose="020B0604020202020204" pitchFamily="34" charset="0"/>
                <a:cs typeface="Arial" panose="020B0604020202020204" pitchFamily="34" charset="0"/>
              </a:rPr>
              <a:t>Yeshua</a:t>
            </a:r>
            <a:r>
              <a:rPr lang="en-US" sz="2400" dirty="0">
                <a:solidFill>
                  <a:srgbClr val="FFFF00"/>
                </a:solidFill>
                <a:latin typeface="Arial" panose="020B0604020202020204" pitchFamily="34" charset="0"/>
                <a:cs typeface="Arial" panose="020B0604020202020204" pitchFamily="34" charset="0"/>
              </a:rPr>
              <a:t> said unto her, </a:t>
            </a:r>
            <a:r>
              <a:rPr lang="en-US" sz="2400" dirty="0" err="1">
                <a:solidFill>
                  <a:srgbClr val="FFFF00"/>
                </a:solidFill>
                <a:latin typeface="Arial" panose="020B0604020202020204" pitchFamily="34" charset="0"/>
                <a:cs typeface="Arial" panose="020B0604020202020204" pitchFamily="34" charset="0"/>
              </a:rPr>
              <a:t>Miryam</a:t>
            </a:r>
            <a:r>
              <a:rPr lang="en-US" sz="2400" dirty="0">
                <a:solidFill>
                  <a:srgbClr val="FFFF00"/>
                </a:solidFill>
                <a:latin typeface="Arial" panose="020B0604020202020204" pitchFamily="34" charset="0"/>
                <a:cs typeface="Arial" panose="020B0604020202020204" pitchFamily="34" charset="0"/>
              </a:rPr>
              <a:t>. She turned herself, and saith unto him, </a:t>
            </a:r>
            <a:r>
              <a:rPr lang="en-US" sz="2400" dirty="0" err="1">
                <a:solidFill>
                  <a:srgbClr val="FFFF00"/>
                </a:solidFill>
                <a:latin typeface="Arial" panose="020B0604020202020204" pitchFamily="34" charset="0"/>
                <a:cs typeface="Arial" panose="020B0604020202020204" pitchFamily="34" charset="0"/>
              </a:rPr>
              <a:t>Rabboni</a:t>
            </a:r>
            <a:r>
              <a:rPr lang="en-US" sz="2400" dirty="0">
                <a:solidFill>
                  <a:srgbClr val="FFFF00"/>
                </a:solidFill>
                <a:latin typeface="Arial" panose="020B0604020202020204" pitchFamily="34" charset="0"/>
                <a:cs typeface="Arial" panose="020B0604020202020204" pitchFamily="34" charset="0"/>
              </a:rPr>
              <a:t>; which is to say, Master. </a:t>
            </a:r>
            <a:r>
              <a:rPr lang="en-US" sz="2400" baseline="30000" dirty="0">
                <a:solidFill>
                  <a:srgbClr val="FFFF00"/>
                </a:solidFill>
                <a:latin typeface="Arial" panose="020B0604020202020204" pitchFamily="34" charset="0"/>
                <a:cs typeface="Arial" panose="020B0604020202020204" pitchFamily="34" charset="0"/>
              </a:rPr>
              <a:t>17 </a:t>
            </a:r>
            <a:r>
              <a:rPr lang="en-US" sz="2400" dirty="0">
                <a:solidFill>
                  <a:srgbClr val="FFFF00"/>
                </a:solidFill>
                <a:latin typeface="Arial" panose="020B0604020202020204" pitchFamily="34" charset="0"/>
                <a:cs typeface="Arial" panose="020B0604020202020204" pitchFamily="34" charset="0"/>
              </a:rPr>
              <a:t> </a:t>
            </a:r>
            <a:r>
              <a:rPr lang="en-US" sz="2400" dirty="0" err="1">
                <a:solidFill>
                  <a:srgbClr val="FFFF00"/>
                </a:solidFill>
                <a:latin typeface="Arial" panose="020B0604020202020204" pitchFamily="34" charset="0"/>
                <a:cs typeface="Arial" panose="020B0604020202020204" pitchFamily="34" charset="0"/>
              </a:rPr>
              <a:t>Yeshua</a:t>
            </a:r>
            <a:r>
              <a:rPr lang="en-US" sz="2400" dirty="0">
                <a:solidFill>
                  <a:srgbClr val="FFFF00"/>
                </a:solidFill>
                <a:latin typeface="Arial" panose="020B0604020202020204" pitchFamily="34" charset="0"/>
                <a:cs typeface="Arial" panose="020B0604020202020204" pitchFamily="34" charset="0"/>
              </a:rPr>
              <a:t> said unto her, Touch me not; for I am not yet ascended to my Father: but go to my brethren, and say unto them, I ascend unto my Father, and your Father; and to my God, and your God. </a:t>
            </a:r>
            <a:r>
              <a:rPr lang="en-US" sz="2400" baseline="30000" dirty="0">
                <a:solidFill>
                  <a:srgbClr val="FFFF00"/>
                </a:solidFill>
                <a:latin typeface="Arial" panose="020B0604020202020204" pitchFamily="34" charset="0"/>
                <a:cs typeface="Arial" panose="020B0604020202020204" pitchFamily="34" charset="0"/>
              </a:rPr>
              <a:t>18 </a:t>
            </a:r>
            <a:r>
              <a:rPr lang="en-US" sz="2400" dirty="0" err="1">
                <a:solidFill>
                  <a:srgbClr val="FFFF00"/>
                </a:solidFill>
                <a:latin typeface="Arial" panose="020B0604020202020204" pitchFamily="34" charset="0"/>
                <a:cs typeface="Arial" panose="020B0604020202020204" pitchFamily="34" charset="0"/>
              </a:rPr>
              <a:t>Miryam</a:t>
            </a:r>
            <a:r>
              <a:rPr lang="en-US" sz="2400" dirty="0">
                <a:solidFill>
                  <a:srgbClr val="FFFF00"/>
                </a:solidFill>
                <a:latin typeface="Arial" panose="020B0604020202020204" pitchFamily="34" charset="0"/>
                <a:cs typeface="Arial" panose="020B0604020202020204" pitchFamily="34" charset="0"/>
              </a:rPr>
              <a:t> Magdalene came and told the disciples that she had seen the </a:t>
            </a:r>
            <a:r>
              <a:rPr lang="en-US" sz="2400" cap="small" dirty="0">
                <a:solidFill>
                  <a:srgbClr val="FFFF00"/>
                </a:solidFill>
                <a:effectLst/>
                <a:latin typeface="Arial" panose="020B0604020202020204" pitchFamily="34" charset="0"/>
                <a:cs typeface="Arial" panose="020B0604020202020204" pitchFamily="34" charset="0"/>
              </a:rPr>
              <a:t>Lord</a:t>
            </a:r>
            <a:r>
              <a:rPr lang="en-US" sz="2400" dirty="0">
                <a:solidFill>
                  <a:srgbClr val="FFFF00"/>
                </a:solidFill>
                <a:latin typeface="Arial" panose="020B0604020202020204" pitchFamily="34" charset="0"/>
                <a:cs typeface="Arial" panose="020B0604020202020204" pitchFamily="34" charset="0"/>
              </a:rPr>
              <a:t>, and that he had spoken these things unto her. </a:t>
            </a:r>
            <a:r>
              <a:rPr lang="en-US" sz="2400" dirty="0">
                <a:latin typeface="Arial" panose="020B0604020202020204" pitchFamily="34" charset="0"/>
                <a:cs typeface="Arial" panose="020B0604020202020204" pitchFamily="34" charset="0"/>
              </a:rPr>
              <a:t>John 20:11-18</a:t>
            </a:r>
          </a:p>
          <a:p>
            <a:r>
              <a:rPr lang="en-US" sz="2400" dirty="0">
                <a:latin typeface="Arial" panose="020B0604020202020204" pitchFamily="34" charset="0"/>
                <a:cs typeface="Arial" panose="020B0604020202020204" pitchFamily="34" charset="0"/>
              </a:rPr>
              <a:t>We witness the 1</a:t>
            </a:r>
            <a:r>
              <a:rPr lang="en-US" sz="2400" baseline="30000" dirty="0">
                <a:latin typeface="Arial" panose="020B0604020202020204" pitchFamily="34" charset="0"/>
                <a:cs typeface="Arial" panose="020B0604020202020204" pitchFamily="34" charset="0"/>
              </a:rPr>
              <a:t>st</a:t>
            </a:r>
            <a:r>
              <a:rPr lang="en-US" sz="2400" dirty="0">
                <a:latin typeface="Arial" panose="020B0604020202020204" pitchFamily="34" charset="0"/>
                <a:cs typeface="Arial" panose="020B0604020202020204" pitchFamily="34" charset="0"/>
              </a:rPr>
              <a:t> harvest pattern here. </a:t>
            </a:r>
            <a:r>
              <a:rPr lang="en-US" sz="2400" dirty="0" err="1">
                <a:latin typeface="Arial" panose="020B0604020202020204" pitchFamily="34" charset="0"/>
                <a:cs typeface="Arial" panose="020B0604020202020204" pitchFamily="34" charset="0"/>
              </a:rPr>
              <a:t>Yeshua</a:t>
            </a:r>
            <a:r>
              <a:rPr lang="en-US" sz="2400" dirty="0">
                <a:latin typeface="Arial" panose="020B0604020202020204" pitchFamily="34" charset="0"/>
                <a:cs typeface="Arial" panose="020B0604020202020204" pitchFamily="34" charset="0"/>
              </a:rPr>
              <a:t> as the 1</a:t>
            </a:r>
            <a:r>
              <a:rPr lang="en-US" sz="2400" baseline="30000" dirty="0">
                <a:latin typeface="Arial" panose="020B0604020202020204" pitchFamily="34" charset="0"/>
                <a:cs typeface="Arial" panose="020B0604020202020204" pitchFamily="34" charset="0"/>
              </a:rPr>
              <a:t>st</a:t>
            </a:r>
            <a:r>
              <a:rPr lang="en-US" sz="2400" dirty="0">
                <a:latin typeface="Arial" panose="020B0604020202020204" pitchFamily="34" charset="0"/>
                <a:cs typeface="Arial" panose="020B0604020202020204" pitchFamily="34" charset="0"/>
              </a:rPr>
              <a:t> fruits had not ascended to the Father, as such He was not to be touched, just as the grain couldn’t be eaten until offered to YHVH by the priests.</a:t>
            </a:r>
          </a:p>
          <a:p>
            <a:pPr>
              <a:lnSpc>
                <a:spcPct val="107000"/>
              </a:lnSpc>
              <a:spcAft>
                <a:spcPts val="800"/>
              </a:spcAft>
            </a:pPr>
            <a:r>
              <a:rPr lang="en-AU" sz="2400" kern="100" dirty="0">
                <a:effectLst/>
                <a:latin typeface="Arial" panose="020B0604020202020204" pitchFamily="34" charset="0"/>
                <a:ea typeface="Calibri" panose="020F0502020204030204" pitchFamily="34" charset="0"/>
                <a:cs typeface="Arial" panose="020B0604020202020204" pitchFamily="34" charset="0"/>
              </a:rPr>
              <a:t> </a:t>
            </a:r>
            <a:r>
              <a:rPr lang="en-AU" sz="2400" kern="100" dirty="0" err="1">
                <a:effectLst/>
                <a:latin typeface="Arial" panose="020B0604020202020204" pitchFamily="34" charset="0"/>
                <a:ea typeface="Calibri" panose="020F0502020204030204" pitchFamily="34" charset="0"/>
                <a:cs typeface="Arial" panose="020B0604020202020204" pitchFamily="34" charset="0"/>
              </a:rPr>
              <a:t>Yeshua</a:t>
            </a:r>
            <a:r>
              <a:rPr lang="en-AU" sz="2400" kern="100" dirty="0">
                <a:effectLst/>
                <a:latin typeface="Arial" panose="020B0604020202020204" pitchFamily="34" charset="0"/>
                <a:ea typeface="Calibri" panose="020F0502020204030204" pitchFamily="34" charset="0"/>
                <a:cs typeface="Arial" panose="020B0604020202020204" pitchFamily="34" charset="0"/>
              </a:rPr>
              <a:t> ascended to the Father, and thus we experience:</a:t>
            </a:r>
          </a:p>
          <a:p>
            <a:r>
              <a:rPr lang="en-US" sz="2400" baseline="30000" dirty="0">
                <a:solidFill>
                  <a:srgbClr val="FFFF00"/>
                </a:solidFill>
                <a:latin typeface="Arial" panose="020B0604020202020204" pitchFamily="34" charset="0"/>
                <a:cs typeface="Arial" panose="020B0604020202020204" pitchFamily="34" charset="0"/>
              </a:rPr>
              <a:t>17 </a:t>
            </a:r>
            <a:r>
              <a:rPr lang="en-US" sz="2400" dirty="0">
                <a:solidFill>
                  <a:srgbClr val="FFFF00"/>
                </a:solidFill>
                <a:latin typeface="Arial" panose="020B0604020202020204" pitchFamily="34" charset="0"/>
                <a:cs typeface="Arial" panose="020B0604020202020204" pitchFamily="34" charset="0"/>
              </a:rPr>
              <a:t>Every good gift and every perfect gift is from above, and cometh down from the Father of lights, with whom is no variableness, neither shadow of turning. </a:t>
            </a:r>
            <a:r>
              <a:rPr lang="en-US" sz="2400" baseline="30000" dirty="0">
                <a:solidFill>
                  <a:srgbClr val="FFFF00"/>
                </a:solidFill>
                <a:latin typeface="Arial" panose="020B0604020202020204" pitchFamily="34" charset="0"/>
                <a:cs typeface="Arial" panose="020B0604020202020204" pitchFamily="34" charset="0"/>
              </a:rPr>
              <a:t>18 </a:t>
            </a:r>
            <a:r>
              <a:rPr lang="en-US" sz="2400" dirty="0">
                <a:solidFill>
                  <a:srgbClr val="FFFF00"/>
                </a:solidFill>
                <a:latin typeface="Arial" panose="020B0604020202020204" pitchFamily="34" charset="0"/>
                <a:cs typeface="Arial" panose="020B0604020202020204" pitchFamily="34" charset="0"/>
              </a:rPr>
              <a:t>Of his own will begat he us with the word of truth, that we should be a kind of </a:t>
            </a:r>
            <a:r>
              <a:rPr lang="en-US" sz="2400" dirty="0" err="1">
                <a:solidFill>
                  <a:srgbClr val="FFFF00"/>
                </a:solidFill>
                <a:latin typeface="Arial" panose="020B0604020202020204" pitchFamily="34" charset="0"/>
                <a:cs typeface="Arial" panose="020B0604020202020204" pitchFamily="34" charset="0"/>
              </a:rPr>
              <a:t>firstfruits</a:t>
            </a:r>
            <a:r>
              <a:rPr lang="en-US" sz="2400" dirty="0">
                <a:solidFill>
                  <a:srgbClr val="FFFF00"/>
                </a:solidFill>
                <a:latin typeface="Arial" panose="020B0604020202020204" pitchFamily="34" charset="0"/>
                <a:cs typeface="Arial" panose="020B0604020202020204" pitchFamily="34" charset="0"/>
              </a:rPr>
              <a:t> of his creatures. </a:t>
            </a:r>
            <a:r>
              <a:rPr lang="en-US" sz="2400" dirty="0">
                <a:latin typeface="Arial" panose="020B0604020202020204" pitchFamily="34" charset="0"/>
                <a:cs typeface="Arial" panose="020B0604020202020204" pitchFamily="34" charset="0"/>
              </a:rPr>
              <a:t>James 1:17-18</a:t>
            </a:r>
          </a:p>
          <a:p>
            <a:pPr>
              <a:lnSpc>
                <a:spcPct val="107000"/>
              </a:lnSpc>
              <a:spcAft>
                <a:spcPts val="800"/>
              </a:spcAft>
            </a:pPr>
            <a:endParaRPr lang="en-AU"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AU" dirty="0"/>
          </a:p>
        </p:txBody>
      </p:sp>
    </p:spTree>
    <p:extLst>
      <p:ext uri="{BB962C8B-B14F-4D97-AF65-F5344CB8AC3E}">
        <p14:creationId xmlns:p14="http://schemas.microsoft.com/office/powerpoint/2010/main" val="68623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352</TotalTime>
  <Words>2299</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Matzah - מַצׇה – Unleavened Bread.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Matzah - מַצׇה – Unleavened Bread.</dc:title>
  <dc:creator>Philip Hammond</dc:creator>
  <cp:lastModifiedBy>Michael Silver</cp:lastModifiedBy>
  <cp:revision>6</cp:revision>
  <dcterms:created xsi:type="dcterms:W3CDTF">2023-04-05T04:21:01Z</dcterms:created>
  <dcterms:modified xsi:type="dcterms:W3CDTF">2023-04-11T21:46:30Z</dcterms:modified>
</cp:coreProperties>
</file>