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3248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3A91D-D819-44CE-9261-915FC2C807F9}" type="datetimeFigureOut">
              <a:rPr lang="en-AU" smtClean="0"/>
              <a:t>10/06/2023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323939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94687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8381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425241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73758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06922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01055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6179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154533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193540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53A91D-D819-44CE-9261-915FC2C807F9}" type="datetimeFigureOut">
              <a:rPr lang="en-AU" smtClean="0"/>
              <a:t>10/06/2023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171021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53A91D-D819-44CE-9261-915FC2C807F9}" type="datetimeFigureOut">
              <a:rPr lang="en-AU" smtClean="0"/>
              <a:t>10/06/2023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281891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121900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160317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053A91D-D819-44CE-9261-915FC2C807F9}" type="datetimeFigureOut">
              <a:rPr lang="en-AU" smtClean="0"/>
              <a:t>10/06/2023</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43276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3A91D-D819-44CE-9261-915FC2C807F9}" type="datetimeFigureOut">
              <a:rPr lang="en-AU" smtClean="0"/>
              <a:t>10/06/2023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28954E-2917-4B29-9DD0-DCC615B2488F}" type="slidenum">
              <a:rPr lang="en-AU" smtClean="0"/>
              <a:t>‹#›</a:t>
            </a:fld>
            <a:endParaRPr lang="en-AU"/>
          </a:p>
        </p:txBody>
      </p:sp>
    </p:spTree>
    <p:extLst>
      <p:ext uri="{BB962C8B-B14F-4D97-AF65-F5344CB8AC3E}">
        <p14:creationId xmlns:p14="http://schemas.microsoft.com/office/powerpoint/2010/main" val="41325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53A91D-D819-44CE-9261-915FC2C807F9}" type="datetimeFigureOut">
              <a:rPr lang="en-AU" smtClean="0"/>
              <a:t>10/06/2023</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28954E-2917-4B29-9DD0-DCC615B2488F}" type="slidenum">
              <a:rPr lang="en-AU" smtClean="0"/>
              <a:t>‹#›</a:t>
            </a:fld>
            <a:endParaRPr lang="en-AU"/>
          </a:p>
        </p:txBody>
      </p:sp>
    </p:spTree>
    <p:extLst>
      <p:ext uri="{BB962C8B-B14F-4D97-AF65-F5344CB8AC3E}">
        <p14:creationId xmlns:p14="http://schemas.microsoft.com/office/powerpoint/2010/main" val="3028563099"/>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clipart.org/detail/167586/ten-commandmen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D5845-AF2F-57C7-72A3-64B8F72C56F4}"/>
              </a:ext>
            </a:extLst>
          </p:cNvPr>
          <p:cNvSpPr>
            <a:spLocks noGrp="1"/>
          </p:cNvSpPr>
          <p:nvPr>
            <p:ph type="title"/>
          </p:nvPr>
        </p:nvSpPr>
        <p:spPr>
          <a:xfrm>
            <a:off x="570802" y="156238"/>
            <a:ext cx="8596668" cy="447444"/>
          </a:xfrm>
        </p:spPr>
        <p:txBody>
          <a:bodyPr>
            <a:normAutofit fontScale="90000"/>
          </a:bodyPr>
          <a:lstStyle/>
          <a:p>
            <a:r>
              <a:rPr lang="en-US" dirty="0">
                <a:solidFill>
                  <a:srgbClr val="FF0000"/>
                </a:solidFill>
              </a:rPr>
              <a:t>Who wants to please The Father?</a:t>
            </a:r>
            <a:endParaRPr lang="en-AU" dirty="0">
              <a:solidFill>
                <a:srgbClr val="FF0000"/>
              </a:solidFill>
            </a:endParaRPr>
          </a:p>
        </p:txBody>
      </p:sp>
      <p:sp>
        <p:nvSpPr>
          <p:cNvPr id="5" name="Content Placeholder 4">
            <a:extLst>
              <a:ext uri="{FF2B5EF4-FFF2-40B4-BE49-F238E27FC236}">
                <a16:creationId xmlns:a16="http://schemas.microsoft.com/office/drawing/2014/main" id="{12E2544C-4420-D0A5-9D97-6446DE4A971D}"/>
              </a:ext>
            </a:extLst>
          </p:cNvPr>
          <p:cNvSpPr>
            <a:spLocks noGrp="1"/>
          </p:cNvSpPr>
          <p:nvPr>
            <p:ph idx="1"/>
          </p:nvPr>
        </p:nvSpPr>
        <p:spPr>
          <a:xfrm>
            <a:off x="677334" y="887767"/>
            <a:ext cx="8596668" cy="5171351"/>
          </a:xfrm>
        </p:spPr>
        <p:txBody>
          <a:bodyPr>
            <a:normAutofit/>
          </a:bodyPr>
          <a:lstStyle/>
          <a:p>
            <a:r>
              <a:rPr lang="en-US" sz="2800" dirty="0"/>
              <a:t>Stop worrying about what the world thinks of you, worry about what YHVH thinks of you!</a:t>
            </a:r>
          </a:p>
          <a:p>
            <a:r>
              <a:rPr lang="en-US" sz="2800" dirty="0"/>
              <a:t>Stop thinking about what the world can give you, think about what YHVH can give you!</a:t>
            </a:r>
          </a:p>
          <a:p>
            <a:r>
              <a:rPr lang="en-US" sz="2800" dirty="0"/>
              <a:t>Stop building kingdoms that reflect the world, but rather build that which reflects YHVH!</a:t>
            </a:r>
          </a:p>
          <a:p>
            <a:r>
              <a:rPr lang="en-US" sz="2800" dirty="0"/>
              <a:t>Stop thinking what about the loses, but think about the gains in YHVH!</a:t>
            </a:r>
          </a:p>
          <a:p>
            <a:r>
              <a:rPr lang="en-US" sz="2800" dirty="0"/>
              <a:t>Stop putting ourselves 1</a:t>
            </a:r>
            <a:r>
              <a:rPr lang="en-US" sz="2800" baseline="30000" dirty="0"/>
              <a:t>st</a:t>
            </a:r>
            <a:r>
              <a:rPr lang="en-US" sz="2800" dirty="0"/>
              <a:t>, instead put YHVH 1</a:t>
            </a:r>
            <a:r>
              <a:rPr lang="en-US" sz="2800" baseline="30000" dirty="0"/>
              <a:t>st</a:t>
            </a:r>
            <a:r>
              <a:rPr lang="en-US" sz="2800" dirty="0"/>
              <a:t> and foremost!</a:t>
            </a:r>
            <a:endParaRPr lang="en-AU" sz="2800" dirty="0"/>
          </a:p>
        </p:txBody>
      </p:sp>
    </p:spTree>
    <p:extLst>
      <p:ext uri="{BB962C8B-B14F-4D97-AF65-F5344CB8AC3E}">
        <p14:creationId xmlns:p14="http://schemas.microsoft.com/office/powerpoint/2010/main" val="40103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D026-1D9C-9927-FBEA-1B9890BADA57}"/>
              </a:ext>
            </a:extLst>
          </p:cNvPr>
          <p:cNvSpPr>
            <a:spLocks noGrp="1"/>
          </p:cNvSpPr>
          <p:nvPr>
            <p:ph type="title"/>
          </p:nvPr>
        </p:nvSpPr>
        <p:spPr>
          <a:xfrm>
            <a:off x="646111" y="452718"/>
            <a:ext cx="9404723" cy="497193"/>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DDE2268-0881-F2C3-77A1-0F4C75335C18}"/>
              </a:ext>
            </a:extLst>
          </p:cNvPr>
          <p:cNvSpPr>
            <a:spLocks noGrp="1"/>
          </p:cNvSpPr>
          <p:nvPr>
            <p:ph idx="1"/>
          </p:nvPr>
        </p:nvSpPr>
        <p:spPr>
          <a:xfrm>
            <a:off x="1103312" y="1145220"/>
            <a:ext cx="8946541" cy="5103180"/>
          </a:xfrm>
        </p:spPr>
        <p:txBody>
          <a:bodyPr>
            <a:normAutofit/>
          </a:bodyPr>
          <a:lstStyle/>
          <a:p>
            <a:r>
              <a:rPr lang="en-US" sz="2400" b="1" baseline="30000" dirty="0">
                <a:solidFill>
                  <a:srgbClr val="FFFF00"/>
                </a:solidFill>
                <a:latin typeface="Calibri" panose="020F0502020204030204" pitchFamily="34" charset="0"/>
                <a:cs typeface="Calibri" panose="020F0502020204030204" pitchFamily="34" charset="0"/>
              </a:rPr>
              <a:t>15 </a:t>
            </a:r>
            <a:r>
              <a:rPr lang="en-US" sz="2400" b="1" dirty="0">
                <a:solidFill>
                  <a:srgbClr val="FFFF00"/>
                </a:solidFill>
                <a:latin typeface="Calibri" panose="020F0502020204030204" pitchFamily="34" charset="0"/>
                <a:cs typeface="Calibri" panose="020F0502020204030204" pitchFamily="34" charset="0"/>
              </a:rPr>
              <a:t>As the Father </a:t>
            </a:r>
            <a:r>
              <a:rPr lang="en-US" sz="2400" b="1" dirty="0" err="1">
                <a:solidFill>
                  <a:srgbClr val="FFFF00"/>
                </a:solidFill>
                <a:latin typeface="Calibri" panose="020F0502020204030204" pitchFamily="34" charset="0"/>
                <a:cs typeface="Calibri" panose="020F0502020204030204" pitchFamily="34" charset="0"/>
              </a:rPr>
              <a:t>knoweth</a:t>
            </a:r>
            <a:r>
              <a:rPr lang="en-US" sz="2400" b="1" dirty="0">
                <a:solidFill>
                  <a:srgbClr val="FFFF00"/>
                </a:solidFill>
                <a:latin typeface="Calibri" panose="020F0502020204030204" pitchFamily="34" charset="0"/>
                <a:cs typeface="Calibri" panose="020F0502020204030204" pitchFamily="34" charset="0"/>
              </a:rPr>
              <a:t> me, even so know I the Father: and I lay down my life for the sheep. </a:t>
            </a:r>
            <a:r>
              <a:rPr lang="en-US" sz="2400" b="1" baseline="30000" dirty="0">
                <a:solidFill>
                  <a:srgbClr val="FFFF00"/>
                </a:solidFill>
                <a:latin typeface="Calibri" panose="020F0502020204030204" pitchFamily="34" charset="0"/>
                <a:cs typeface="Calibri" panose="020F0502020204030204" pitchFamily="34" charset="0"/>
              </a:rPr>
              <a:t>16 </a:t>
            </a:r>
            <a:r>
              <a:rPr lang="en-US" sz="2400" b="1" dirty="0">
                <a:solidFill>
                  <a:srgbClr val="FFFF00"/>
                </a:solidFill>
                <a:latin typeface="Calibri" panose="020F0502020204030204" pitchFamily="34" charset="0"/>
                <a:cs typeface="Calibri" panose="020F0502020204030204" pitchFamily="34" charset="0"/>
              </a:rPr>
              <a:t>And other sheep I have, which are not of this fold: them also I must bring, and they shall hear my voice; and there shall be one fold, </a:t>
            </a:r>
            <a:r>
              <a:rPr lang="en-US" sz="2400" b="1" i="1" dirty="0">
                <a:solidFill>
                  <a:srgbClr val="FFFF00"/>
                </a:solidFill>
                <a:latin typeface="Calibri" panose="020F0502020204030204" pitchFamily="34" charset="0"/>
                <a:cs typeface="Calibri" panose="020F0502020204030204" pitchFamily="34" charset="0"/>
              </a:rPr>
              <a:t>and</a:t>
            </a:r>
            <a:r>
              <a:rPr lang="en-US" sz="2400" b="1" dirty="0">
                <a:solidFill>
                  <a:srgbClr val="FFFF00"/>
                </a:solidFill>
                <a:latin typeface="Calibri" panose="020F0502020204030204" pitchFamily="34" charset="0"/>
                <a:cs typeface="Calibri" panose="020F0502020204030204" pitchFamily="34" charset="0"/>
              </a:rPr>
              <a:t> one shepherd. </a:t>
            </a:r>
            <a:r>
              <a:rPr lang="en-US" sz="2400" b="1" baseline="30000" dirty="0">
                <a:solidFill>
                  <a:srgbClr val="FFFF00"/>
                </a:solidFill>
                <a:latin typeface="Calibri" panose="020F0502020204030204" pitchFamily="34" charset="0"/>
                <a:cs typeface="Calibri" panose="020F0502020204030204" pitchFamily="34" charset="0"/>
              </a:rPr>
              <a:t>17 </a:t>
            </a:r>
            <a:r>
              <a:rPr lang="en-US" sz="2400" b="1" dirty="0">
                <a:solidFill>
                  <a:srgbClr val="FFFF00"/>
                </a:solidFill>
                <a:latin typeface="Calibri" panose="020F0502020204030204" pitchFamily="34" charset="0"/>
                <a:cs typeface="Calibri" panose="020F0502020204030204" pitchFamily="34" charset="0"/>
              </a:rPr>
              <a:t>Therefore doth my Father love me, because I lay down my life, that I might take it again. </a:t>
            </a:r>
            <a:r>
              <a:rPr lang="en-US" sz="2400" b="1" baseline="30000" dirty="0">
                <a:solidFill>
                  <a:srgbClr val="FFFF00"/>
                </a:solidFill>
                <a:latin typeface="Calibri" panose="020F0502020204030204" pitchFamily="34" charset="0"/>
                <a:cs typeface="Calibri" panose="020F0502020204030204" pitchFamily="34" charset="0"/>
              </a:rPr>
              <a:t>18 </a:t>
            </a:r>
            <a:r>
              <a:rPr lang="en-US" sz="2400" b="1" dirty="0">
                <a:solidFill>
                  <a:srgbClr val="FFFF00"/>
                </a:solidFill>
                <a:latin typeface="Calibri" panose="020F0502020204030204" pitchFamily="34" charset="0"/>
                <a:cs typeface="Calibri" panose="020F0502020204030204" pitchFamily="34" charset="0"/>
              </a:rPr>
              <a:t>No man taketh it from me, but I lay it down of myself. I have power to lay it down, and I have power to take it again. This commandment have I received of my Father.             </a:t>
            </a:r>
            <a:r>
              <a:rPr lang="en-US" sz="2400" dirty="0">
                <a:latin typeface="Calibri" panose="020F0502020204030204" pitchFamily="34" charset="0"/>
                <a:cs typeface="Calibri" panose="020F0502020204030204" pitchFamily="34" charset="0"/>
              </a:rPr>
              <a:t>John 10:1-18</a:t>
            </a:r>
          </a:p>
          <a:p>
            <a:r>
              <a:rPr lang="en-US" sz="2400" dirty="0">
                <a:latin typeface="Calibri" panose="020F0502020204030204" pitchFamily="34" charset="0"/>
                <a:cs typeface="Calibri" panose="020F0502020204030204" pitchFamily="34" charset="0"/>
              </a:rPr>
              <a:t>Shepherds and sheep have a responsibility…</a:t>
            </a:r>
          </a:p>
          <a:p>
            <a:r>
              <a:rPr lang="en-US" sz="2400" dirty="0">
                <a:latin typeface="Calibri" panose="020F0502020204030204" pitchFamily="34" charset="0"/>
                <a:cs typeface="Calibri" panose="020F0502020204030204" pitchFamily="34" charset="0"/>
              </a:rPr>
              <a:t>The good news is [we need plenty of that] despite the interference of questionable shepherds, if we stay faithful to </a:t>
            </a:r>
            <a:r>
              <a:rPr lang="en-US" sz="2400" dirty="0" err="1">
                <a:latin typeface="Calibri" panose="020F0502020204030204" pitchFamily="34" charset="0"/>
                <a:cs typeface="Calibri" panose="020F0502020204030204" pitchFamily="34" charset="0"/>
              </a:rPr>
              <a:t>Yeshua</a:t>
            </a:r>
            <a:r>
              <a:rPr lang="en-US" sz="2400" dirty="0">
                <a:latin typeface="Calibri" panose="020F0502020204030204" pitchFamily="34" charset="0"/>
                <a:cs typeface="Calibri" panose="020F0502020204030204" pitchFamily="34" charset="0"/>
              </a:rPr>
              <a:t> through teshuvah - embrace His instruction YHVH will gather us from:</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3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82B7-E3AD-ACD7-F5E3-BB41408A2EF9}"/>
              </a:ext>
            </a:extLst>
          </p:cNvPr>
          <p:cNvSpPr>
            <a:spLocks noGrp="1"/>
          </p:cNvSpPr>
          <p:nvPr>
            <p:ph type="title"/>
          </p:nvPr>
        </p:nvSpPr>
        <p:spPr>
          <a:xfrm>
            <a:off x="646111" y="452718"/>
            <a:ext cx="9404723" cy="479437"/>
          </a:xfrm>
        </p:spPr>
        <p:txBody>
          <a:bodyPr/>
          <a:lstStyle/>
          <a:p>
            <a:r>
              <a:rPr lang="en-US" sz="3600" b="1" dirty="0">
                <a:solidFill>
                  <a:srgbClr val="FF0000"/>
                </a:solidFill>
                <a:latin typeface="Calibri" panose="020F0502020204030204" pitchFamily="34" charset="0"/>
                <a:cs typeface="Calibri" panose="020F0502020204030204" pitchFamily="34" charset="0"/>
              </a:rPr>
              <a:t>Who wants to please The Father?</a:t>
            </a:r>
            <a:endParaRPr lang="en-AU" sz="3600" b="1"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01BF9AC-E07B-272E-1A27-58B3A6226E25}"/>
              </a:ext>
            </a:extLst>
          </p:cNvPr>
          <p:cNvSpPr>
            <a:spLocks noGrp="1"/>
          </p:cNvSpPr>
          <p:nvPr>
            <p:ph idx="1"/>
          </p:nvPr>
        </p:nvSpPr>
        <p:spPr>
          <a:xfrm>
            <a:off x="1103312" y="1109710"/>
            <a:ext cx="8946541" cy="5138690"/>
          </a:xfrm>
        </p:spPr>
        <p:txBody>
          <a:bodyPr>
            <a:normAutofit/>
          </a:bodyPr>
          <a:lstStyle/>
          <a:p>
            <a:r>
              <a:rPr lang="en-US" sz="2400" b="1" baseline="30000" dirty="0">
                <a:solidFill>
                  <a:srgbClr val="FFFF00"/>
                </a:solidFill>
                <a:latin typeface="Calibri" panose="020F0502020204030204" pitchFamily="34" charset="0"/>
                <a:cs typeface="Calibri" panose="020F0502020204030204" pitchFamily="34" charset="0"/>
              </a:rPr>
              <a:t>3 </a:t>
            </a:r>
            <a:r>
              <a:rPr lang="en-US" sz="2400" b="1" dirty="0">
                <a:solidFill>
                  <a:srgbClr val="FFFF00"/>
                </a:solidFill>
                <a:latin typeface="Calibri" panose="020F0502020204030204" pitchFamily="34" charset="0"/>
                <a:cs typeface="Calibri" panose="020F0502020204030204" pitchFamily="34" charset="0"/>
              </a:rPr>
              <a:t>And I will gather the remnant of my flock out of all countries whither I have driven them, and will bring them again to their folds; and they shall be fruitful and increase. </a:t>
            </a:r>
            <a:r>
              <a:rPr lang="en-US" sz="2400" b="1" baseline="30000" dirty="0">
                <a:solidFill>
                  <a:srgbClr val="FFFF00"/>
                </a:solidFill>
                <a:latin typeface="Calibri" panose="020F0502020204030204" pitchFamily="34" charset="0"/>
                <a:cs typeface="Calibri" panose="020F0502020204030204" pitchFamily="34" charset="0"/>
              </a:rPr>
              <a:t>4 </a:t>
            </a:r>
            <a:r>
              <a:rPr lang="en-US" sz="2400" b="1" dirty="0">
                <a:solidFill>
                  <a:srgbClr val="FFFF00"/>
                </a:solidFill>
                <a:latin typeface="Calibri" panose="020F0502020204030204" pitchFamily="34" charset="0"/>
                <a:cs typeface="Calibri" panose="020F0502020204030204" pitchFamily="34" charset="0"/>
              </a:rPr>
              <a:t>And I will set up shepherds over them which shall feed them: and they shall fear no more, nor be dismayed, neither shall they be lacking, saith YHVH. </a:t>
            </a:r>
            <a:r>
              <a:rPr lang="en-US" sz="2400" dirty="0">
                <a:latin typeface="Calibri" panose="020F0502020204030204" pitchFamily="34" charset="0"/>
                <a:cs typeface="Calibri" panose="020F0502020204030204" pitchFamily="34" charset="0"/>
              </a:rPr>
              <a:t>Jeremiah 23:3-4</a:t>
            </a:r>
          </a:p>
          <a:p>
            <a:r>
              <a:rPr lang="en-AU" sz="2400" dirty="0">
                <a:latin typeface="Calibri" panose="020F0502020204030204" pitchFamily="34" charset="0"/>
                <a:ea typeface="Calibri" panose="020F0502020204030204" pitchFamily="34" charset="0"/>
                <a:cs typeface="Calibri" panose="020F0502020204030204" pitchFamily="34" charset="0"/>
              </a:rPr>
              <a:t> The Father Himself will gather His people from whence they have been scattered. He will appoint shepherds, not hirelings who will care for them. Shepherds who make sure the flock is eating from healthy pastures. Shepherds who stay true to the line of David, obeying the instructions of the Father.  Shepherds who point the way to our true, and faithful Shepherd – </a:t>
            </a:r>
            <a:r>
              <a:rPr lang="en-AU" sz="2400" dirty="0" err="1">
                <a:latin typeface="Calibri" panose="020F0502020204030204" pitchFamily="34" charset="0"/>
                <a:ea typeface="Calibri" panose="020F0502020204030204" pitchFamily="34" charset="0"/>
                <a:cs typeface="Calibri" panose="020F0502020204030204" pitchFamily="34" charset="0"/>
              </a:rPr>
              <a:t>Yeshua</a:t>
            </a:r>
            <a:r>
              <a:rPr lang="en-AU" sz="2400" dirty="0">
                <a:latin typeface="Calibri" panose="020F0502020204030204" pitchFamily="34" charset="0"/>
                <a:ea typeface="Calibri" panose="020F0502020204030204" pitchFamily="34" charset="0"/>
                <a:cs typeface="Calibri" panose="020F0502020204030204" pitchFamily="34" charset="0"/>
              </a:rPr>
              <a:t> The Messiah… our One and only Saviour!...</a:t>
            </a:r>
          </a:p>
          <a:p>
            <a:endParaRPr lang="en-AU" sz="2400" dirty="0">
              <a:effectLst/>
              <a:latin typeface="Calibri" panose="020F0502020204030204" pitchFamily="34" charset="0"/>
              <a:ea typeface="Calibri" panose="020F0502020204030204" pitchFamily="34" charset="0"/>
              <a:cs typeface="Calibri" panose="020F0502020204030204" pitchFamily="34" charset="0"/>
            </a:endParaRPr>
          </a:p>
          <a:p>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62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BB70-A8A6-0487-EE74-29AE92EF97F0}"/>
              </a:ext>
            </a:extLst>
          </p:cNvPr>
          <p:cNvSpPr>
            <a:spLocks noGrp="1"/>
          </p:cNvSpPr>
          <p:nvPr>
            <p:ph type="title"/>
          </p:nvPr>
        </p:nvSpPr>
        <p:spPr>
          <a:xfrm>
            <a:off x="646111" y="452718"/>
            <a:ext cx="9404723" cy="470560"/>
          </a:xfrm>
        </p:spPr>
        <p:txBody>
          <a:bodyPr/>
          <a:lstStyle/>
          <a:p>
            <a:endParaRPr lang="en-AU" dirty="0"/>
          </a:p>
        </p:txBody>
      </p:sp>
      <p:sp>
        <p:nvSpPr>
          <p:cNvPr id="3" name="Content Placeholder 2">
            <a:extLst>
              <a:ext uri="{FF2B5EF4-FFF2-40B4-BE49-F238E27FC236}">
                <a16:creationId xmlns:a16="http://schemas.microsoft.com/office/drawing/2014/main" id="{3545DD0C-70A0-BEB5-EEA5-AEB9C1BD6049}"/>
              </a:ext>
            </a:extLst>
          </p:cNvPr>
          <p:cNvSpPr>
            <a:spLocks noGrp="1"/>
          </p:cNvSpPr>
          <p:nvPr>
            <p:ph idx="1"/>
          </p:nvPr>
        </p:nvSpPr>
        <p:spPr>
          <a:xfrm>
            <a:off x="1103312" y="1154098"/>
            <a:ext cx="8946541" cy="5103180"/>
          </a:xfrm>
        </p:spPr>
        <p:txBody>
          <a:bodyPr>
            <a:normAutofit lnSpcReduction="10000"/>
          </a:bodyPr>
          <a:lstStyle/>
          <a:p>
            <a:r>
              <a:rPr lang="en-US" sz="2400" baseline="30000" dirty="0">
                <a:latin typeface="Calibri" panose="020F0502020204030204" pitchFamily="34" charset="0"/>
                <a:cs typeface="Calibri" panose="020F0502020204030204" pitchFamily="34" charset="0"/>
              </a:rPr>
              <a:t> </a:t>
            </a:r>
            <a:r>
              <a:rPr lang="en-US" sz="2400" dirty="0">
                <a:solidFill>
                  <a:srgbClr val="FFFF00"/>
                </a:solidFill>
                <a:latin typeface="Calibri" panose="020F0502020204030204" pitchFamily="34" charset="0"/>
                <a:cs typeface="Calibri" panose="020F0502020204030204" pitchFamily="34" charset="0"/>
              </a:rPr>
              <a:t>therefore, O ye shepherds, hear the word of the </a:t>
            </a:r>
            <a:r>
              <a:rPr lang="en-US" sz="2400" cap="small" dirty="0">
                <a:solidFill>
                  <a:srgbClr val="FFFF00"/>
                </a:solidFill>
                <a:effectLst/>
                <a:latin typeface="Calibri" panose="020F0502020204030204" pitchFamily="34" charset="0"/>
                <a:cs typeface="Calibri" panose="020F0502020204030204" pitchFamily="34" charset="0"/>
              </a:rPr>
              <a:t>Lord</a:t>
            </a:r>
            <a:r>
              <a:rPr lang="en-US" sz="2400" dirty="0">
                <a:solidFill>
                  <a:srgbClr val="FFFF00"/>
                </a:solidFill>
                <a:latin typeface="Calibri" panose="020F0502020204030204" pitchFamily="34" charset="0"/>
                <a:cs typeface="Calibri" panose="020F0502020204030204" pitchFamily="34" charset="0"/>
              </a:rPr>
              <a:t>; </a:t>
            </a:r>
            <a:r>
              <a:rPr lang="en-US" sz="2400" baseline="30000" dirty="0">
                <a:solidFill>
                  <a:srgbClr val="FFFF00"/>
                </a:solidFill>
                <a:latin typeface="Calibri" panose="020F0502020204030204" pitchFamily="34" charset="0"/>
                <a:cs typeface="Calibri" panose="020F0502020204030204" pitchFamily="34" charset="0"/>
              </a:rPr>
              <a:t>10 </a:t>
            </a:r>
            <a:r>
              <a:rPr lang="en-US" sz="2400" dirty="0">
                <a:solidFill>
                  <a:srgbClr val="FFFF00"/>
                </a:solidFill>
                <a:latin typeface="Calibri" panose="020F0502020204030204" pitchFamily="34" charset="0"/>
                <a:cs typeface="Calibri" panose="020F0502020204030204" pitchFamily="34" charset="0"/>
              </a:rPr>
              <a:t>Thus saith the Lord </a:t>
            </a:r>
            <a:r>
              <a:rPr lang="en-US" sz="2400" cap="small" dirty="0">
                <a:solidFill>
                  <a:srgbClr val="FFFF00"/>
                </a:solidFill>
                <a:effectLst/>
                <a:latin typeface="Calibri" panose="020F0502020204030204" pitchFamily="34" charset="0"/>
                <a:cs typeface="Calibri" panose="020F0502020204030204" pitchFamily="34" charset="0"/>
              </a:rPr>
              <a:t>God</a:t>
            </a:r>
            <a:r>
              <a:rPr lang="en-US" sz="2400" dirty="0">
                <a:solidFill>
                  <a:srgbClr val="FFFF00"/>
                </a:solidFill>
                <a:latin typeface="Calibri" panose="020F0502020204030204" pitchFamily="34" charset="0"/>
                <a:cs typeface="Calibri" panose="020F0502020204030204" pitchFamily="34" charset="0"/>
              </a:rPr>
              <a:t>; Behold, I </a:t>
            </a:r>
            <a:r>
              <a:rPr lang="en-US" sz="2400" i="1" dirty="0">
                <a:solidFill>
                  <a:srgbClr val="FFFF00"/>
                </a:solidFill>
                <a:latin typeface="Calibri" panose="020F0502020204030204" pitchFamily="34" charset="0"/>
                <a:cs typeface="Calibri" panose="020F0502020204030204" pitchFamily="34" charset="0"/>
              </a:rPr>
              <a:t>am</a:t>
            </a:r>
            <a:r>
              <a:rPr lang="en-US" sz="2400" dirty="0">
                <a:solidFill>
                  <a:srgbClr val="FFFF00"/>
                </a:solidFill>
                <a:latin typeface="Calibri" panose="020F0502020204030204" pitchFamily="34" charset="0"/>
                <a:cs typeface="Calibri" panose="020F0502020204030204" pitchFamily="34" charset="0"/>
              </a:rPr>
              <a:t> against the shepherds; and I will require my flock at their hand, and cause them to cease from feeding the flock; neither shall the shepherds feed themselves any more; for I will deliver my flock from their mouth, that they may not be meat for them.</a:t>
            </a:r>
            <a:r>
              <a:rPr lang="en-US" sz="2400" baseline="30000" dirty="0">
                <a:solidFill>
                  <a:srgbClr val="FFFF00"/>
                </a:solidFill>
                <a:latin typeface="Calibri" panose="020F0502020204030204" pitchFamily="34" charset="0"/>
                <a:cs typeface="Calibri" panose="020F0502020204030204" pitchFamily="34" charset="0"/>
              </a:rPr>
              <a:t>11 </a:t>
            </a:r>
            <a:r>
              <a:rPr lang="en-US" sz="2400" dirty="0">
                <a:solidFill>
                  <a:srgbClr val="FFFF00"/>
                </a:solidFill>
                <a:latin typeface="Calibri" panose="020F0502020204030204" pitchFamily="34" charset="0"/>
                <a:cs typeface="Calibri" panose="020F0502020204030204" pitchFamily="34" charset="0"/>
              </a:rPr>
              <a:t>For thus saith the Lord </a:t>
            </a:r>
            <a:r>
              <a:rPr lang="en-US" sz="2400" cap="small" dirty="0">
                <a:solidFill>
                  <a:srgbClr val="FFFF00"/>
                </a:solidFill>
                <a:effectLst/>
                <a:latin typeface="Calibri" panose="020F0502020204030204" pitchFamily="34" charset="0"/>
                <a:cs typeface="Calibri" panose="020F0502020204030204" pitchFamily="34" charset="0"/>
              </a:rPr>
              <a:t>God</a:t>
            </a:r>
            <a:r>
              <a:rPr lang="en-US" sz="2400" dirty="0">
                <a:solidFill>
                  <a:srgbClr val="FFFF00"/>
                </a:solidFill>
                <a:latin typeface="Calibri" panose="020F0502020204030204" pitchFamily="34" charset="0"/>
                <a:cs typeface="Calibri" panose="020F0502020204030204" pitchFamily="34" charset="0"/>
              </a:rPr>
              <a:t>; Behold, I, </a:t>
            </a:r>
            <a:r>
              <a:rPr lang="en-US" sz="2400" i="1" dirty="0">
                <a:solidFill>
                  <a:srgbClr val="FFFF00"/>
                </a:solidFill>
                <a:latin typeface="Calibri" panose="020F0502020204030204" pitchFamily="34" charset="0"/>
                <a:cs typeface="Calibri" panose="020F0502020204030204" pitchFamily="34" charset="0"/>
              </a:rPr>
              <a:t>even</a:t>
            </a:r>
            <a:r>
              <a:rPr lang="en-US" sz="2400" dirty="0">
                <a:solidFill>
                  <a:srgbClr val="FFFF00"/>
                </a:solidFill>
                <a:latin typeface="Calibri" panose="020F0502020204030204" pitchFamily="34" charset="0"/>
                <a:cs typeface="Calibri" panose="020F0502020204030204" pitchFamily="34" charset="0"/>
              </a:rPr>
              <a:t> I, will both search my sheep, and seek them out. </a:t>
            </a:r>
            <a:r>
              <a:rPr lang="en-US" sz="2400" baseline="30000" dirty="0">
                <a:solidFill>
                  <a:srgbClr val="FFFF00"/>
                </a:solidFill>
                <a:latin typeface="Calibri" panose="020F0502020204030204" pitchFamily="34" charset="0"/>
                <a:cs typeface="Calibri" panose="020F0502020204030204" pitchFamily="34" charset="0"/>
              </a:rPr>
              <a:t>12 </a:t>
            </a:r>
            <a:r>
              <a:rPr lang="en-US" sz="2400" dirty="0">
                <a:solidFill>
                  <a:srgbClr val="FFFF00"/>
                </a:solidFill>
                <a:latin typeface="Calibri" panose="020F0502020204030204" pitchFamily="34" charset="0"/>
                <a:cs typeface="Calibri" panose="020F0502020204030204" pitchFamily="34" charset="0"/>
              </a:rPr>
              <a:t>As a shepherd </a:t>
            </a:r>
            <a:r>
              <a:rPr lang="en-US" sz="2400" dirty="0" err="1">
                <a:solidFill>
                  <a:srgbClr val="FFFF00"/>
                </a:solidFill>
                <a:latin typeface="Calibri" panose="020F0502020204030204" pitchFamily="34" charset="0"/>
                <a:cs typeface="Calibri" panose="020F0502020204030204" pitchFamily="34" charset="0"/>
              </a:rPr>
              <a:t>seeketh</a:t>
            </a:r>
            <a:r>
              <a:rPr lang="en-US" sz="2400" dirty="0">
                <a:solidFill>
                  <a:srgbClr val="FFFF00"/>
                </a:solidFill>
                <a:latin typeface="Calibri" panose="020F0502020204030204" pitchFamily="34" charset="0"/>
                <a:cs typeface="Calibri" panose="020F0502020204030204" pitchFamily="34" charset="0"/>
              </a:rPr>
              <a:t> out his flock in the day that he is among his sheep </a:t>
            </a:r>
            <a:r>
              <a:rPr lang="en-US" sz="2400" i="1" dirty="0">
                <a:solidFill>
                  <a:srgbClr val="FFFF00"/>
                </a:solidFill>
                <a:latin typeface="Calibri" panose="020F0502020204030204" pitchFamily="34" charset="0"/>
                <a:cs typeface="Calibri" panose="020F0502020204030204" pitchFamily="34" charset="0"/>
              </a:rPr>
              <a:t>that are</a:t>
            </a:r>
            <a:r>
              <a:rPr lang="en-US" sz="2400" dirty="0">
                <a:solidFill>
                  <a:srgbClr val="FFFF00"/>
                </a:solidFill>
                <a:latin typeface="Calibri" panose="020F0502020204030204" pitchFamily="34" charset="0"/>
                <a:cs typeface="Calibri" panose="020F0502020204030204" pitchFamily="34" charset="0"/>
              </a:rPr>
              <a:t> scattered; so will I seek out my sheep, and will deliver them out of all places where they have been scattered in the cloudy and dark day. </a:t>
            </a:r>
            <a:r>
              <a:rPr lang="en-US" sz="2400" baseline="30000" dirty="0">
                <a:solidFill>
                  <a:srgbClr val="FFFF00"/>
                </a:solidFill>
                <a:latin typeface="Calibri" panose="020F0502020204030204" pitchFamily="34" charset="0"/>
                <a:cs typeface="Calibri" panose="020F0502020204030204" pitchFamily="34" charset="0"/>
              </a:rPr>
              <a:t>13 </a:t>
            </a:r>
            <a:r>
              <a:rPr lang="en-US" sz="2400" dirty="0">
                <a:solidFill>
                  <a:srgbClr val="FFFF00"/>
                </a:solidFill>
                <a:latin typeface="Calibri" panose="020F0502020204030204" pitchFamily="34" charset="0"/>
                <a:cs typeface="Calibri" panose="020F0502020204030204" pitchFamily="34" charset="0"/>
              </a:rPr>
              <a:t>And I will bring them out from the people, and gather them from the countries, and will bring them to their own land, and feed them upon the mountains of Israel by the rivers, and in all the inhabited places of the country. </a:t>
            </a:r>
            <a:r>
              <a:rPr lang="en-US" sz="2400" dirty="0">
                <a:latin typeface="Calibri" panose="020F0502020204030204" pitchFamily="34" charset="0"/>
                <a:cs typeface="Calibri" panose="020F0502020204030204" pitchFamily="34" charset="0"/>
              </a:rPr>
              <a:t>Ezekiel 34:9-13</a:t>
            </a:r>
          </a:p>
          <a:p>
            <a:endParaRPr lang="en-AU" dirty="0"/>
          </a:p>
        </p:txBody>
      </p:sp>
    </p:spTree>
    <p:extLst>
      <p:ext uri="{BB962C8B-B14F-4D97-AF65-F5344CB8AC3E}">
        <p14:creationId xmlns:p14="http://schemas.microsoft.com/office/powerpoint/2010/main" val="356567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4168-08A3-F3BF-E311-A59AA5803E90}"/>
              </a:ext>
            </a:extLst>
          </p:cNvPr>
          <p:cNvSpPr>
            <a:spLocks noGrp="1"/>
          </p:cNvSpPr>
          <p:nvPr>
            <p:ph type="title"/>
          </p:nvPr>
        </p:nvSpPr>
        <p:spPr>
          <a:xfrm>
            <a:off x="646111" y="452718"/>
            <a:ext cx="9404723" cy="426171"/>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A87FC5C-3645-AFC9-3AFE-EC7468B2B4E8}"/>
              </a:ext>
            </a:extLst>
          </p:cNvPr>
          <p:cNvSpPr>
            <a:spLocks noGrp="1"/>
          </p:cNvSpPr>
          <p:nvPr>
            <p:ph idx="1"/>
          </p:nvPr>
        </p:nvSpPr>
        <p:spPr>
          <a:xfrm>
            <a:off x="1103312" y="1189608"/>
            <a:ext cx="8946541" cy="5058791"/>
          </a:xfrm>
        </p:spPr>
        <p:txBody>
          <a:bodyPr/>
          <a:lstStyle/>
          <a:p>
            <a:pPr marL="0" indent="0">
              <a:buNone/>
            </a:pP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AU" sz="2400" dirty="0">
                <a:effectLst/>
                <a:latin typeface="Calibri" panose="020F0502020204030204" pitchFamily="34" charset="0"/>
                <a:ea typeface="Calibri" panose="020F0502020204030204" pitchFamily="34" charset="0"/>
                <a:cs typeface="Calibri" panose="020F0502020204030204" pitchFamily="34" charset="0"/>
              </a:rPr>
              <a:t> </a:t>
            </a:r>
            <a:endParaRPr lang="en-AU" sz="2400" dirty="0">
              <a:latin typeface="Calibri" panose="020F0502020204030204" pitchFamily="34" charset="0"/>
              <a:ea typeface="Calibri" panose="020F0502020204030204" pitchFamily="34" charset="0"/>
              <a:cs typeface="Calibri" panose="020F0502020204030204" pitchFamily="34" charset="0"/>
            </a:endParaRPr>
          </a:p>
          <a:p>
            <a:r>
              <a:rPr lang="en-AU" sz="2400" dirty="0">
                <a:latin typeface="Calibri" panose="020F0502020204030204" pitchFamily="34" charset="0"/>
                <a:ea typeface="Calibri" panose="020F0502020204030204" pitchFamily="34" charset="0"/>
                <a:cs typeface="Calibri" panose="020F0502020204030204" pitchFamily="34" charset="0"/>
              </a:rPr>
              <a:t>Who wants to please The Father? All children of Israel should… as</a:t>
            </a:r>
          </a:p>
          <a:p>
            <a:r>
              <a:rPr lang="en-AU" sz="2400" dirty="0">
                <a:effectLst/>
                <a:latin typeface="Calibri" panose="020F0502020204030204" pitchFamily="34" charset="0"/>
                <a:ea typeface="Calibri" panose="020F0502020204030204" pitchFamily="34" charset="0"/>
                <a:cs typeface="Calibri" panose="020F0502020204030204" pitchFamily="34" charset="0"/>
              </a:rPr>
              <a:t>We serve a wonderful God, as there is no God like the God of Israel and no nation like the nation of Israel.</a:t>
            </a:r>
          </a:p>
          <a:p>
            <a:endParaRPr lang="en-AU" dirty="0"/>
          </a:p>
        </p:txBody>
      </p:sp>
      <p:pic>
        <p:nvPicPr>
          <p:cNvPr id="5" name="Picture 4">
            <a:extLst>
              <a:ext uri="{FF2B5EF4-FFF2-40B4-BE49-F238E27FC236}">
                <a16:creationId xmlns:a16="http://schemas.microsoft.com/office/drawing/2014/main" id="{50939B10-2895-F738-911A-7D3AC57484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4928" y="1189608"/>
            <a:ext cx="5299969" cy="3258105"/>
          </a:xfrm>
          <a:prstGeom prst="rect">
            <a:avLst/>
          </a:prstGeom>
        </p:spPr>
      </p:pic>
    </p:spTree>
    <p:extLst>
      <p:ext uri="{BB962C8B-B14F-4D97-AF65-F5344CB8AC3E}">
        <p14:creationId xmlns:p14="http://schemas.microsoft.com/office/powerpoint/2010/main" val="3140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D9E-97C8-35CE-8186-C1B909401BEA}"/>
              </a:ext>
            </a:extLst>
          </p:cNvPr>
          <p:cNvSpPr>
            <a:spLocks noGrp="1"/>
          </p:cNvSpPr>
          <p:nvPr>
            <p:ph type="title"/>
          </p:nvPr>
        </p:nvSpPr>
        <p:spPr>
          <a:xfrm>
            <a:off x="677334" y="230819"/>
            <a:ext cx="8596668" cy="674703"/>
          </a:xfrm>
        </p:spPr>
        <p:txBody>
          <a:bodyPr>
            <a:normAutofit fontScale="90000"/>
          </a:bodyPr>
          <a:lstStyle/>
          <a:p>
            <a:r>
              <a:rPr lang="en-US" dirty="0">
                <a:solidFill>
                  <a:srgbClr val="FF0000"/>
                </a:solidFill>
              </a:rPr>
              <a:t>Who wants to please The Father?</a:t>
            </a:r>
            <a:endParaRPr lang="en-AU" dirty="0">
              <a:solidFill>
                <a:srgbClr val="FF0000"/>
              </a:solidFill>
            </a:endParaRPr>
          </a:p>
        </p:txBody>
      </p:sp>
      <p:sp>
        <p:nvSpPr>
          <p:cNvPr id="3" name="Content Placeholder 2">
            <a:extLst>
              <a:ext uri="{FF2B5EF4-FFF2-40B4-BE49-F238E27FC236}">
                <a16:creationId xmlns:a16="http://schemas.microsoft.com/office/drawing/2014/main" id="{162C15AA-1A33-1FFC-FC5C-37A9F8E232D4}"/>
              </a:ext>
            </a:extLst>
          </p:cNvPr>
          <p:cNvSpPr>
            <a:spLocks noGrp="1"/>
          </p:cNvSpPr>
          <p:nvPr>
            <p:ph idx="1"/>
          </p:nvPr>
        </p:nvSpPr>
        <p:spPr>
          <a:xfrm>
            <a:off x="677334" y="1065321"/>
            <a:ext cx="8596668" cy="4976042"/>
          </a:xfrm>
        </p:spPr>
        <p:txBody>
          <a:bodyPr>
            <a:normAutofit fontScale="77500" lnSpcReduction="20000"/>
          </a:bodyPr>
          <a:lstStyle/>
          <a:p>
            <a:r>
              <a:rPr lang="en-US" sz="2600" b="1" dirty="0">
                <a:solidFill>
                  <a:srgbClr val="FFFF00"/>
                </a:solidFill>
                <a:latin typeface="Calibri" panose="020F0502020204030204" pitchFamily="34" charset="0"/>
                <a:cs typeface="Calibri" panose="020F0502020204030204" pitchFamily="34" charset="0"/>
              </a:rPr>
              <a:t>And </a:t>
            </a:r>
            <a:r>
              <a:rPr lang="en-US" sz="2600" b="1" i="1" dirty="0">
                <a:solidFill>
                  <a:srgbClr val="FFFF00"/>
                </a:solidFill>
                <a:latin typeface="Calibri" panose="020F0502020204030204" pitchFamily="34" charset="0"/>
                <a:cs typeface="Calibri" panose="020F0502020204030204" pitchFamily="34" charset="0"/>
              </a:rPr>
              <a:t>when</a:t>
            </a:r>
            <a:r>
              <a:rPr lang="en-US" sz="2600" b="1" dirty="0">
                <a:solidFill>
                  <a:srgbClr val="FFFF00"/>
                </a:solidFill>
                <a:latin typeface="Calibri" panose="020F0502020204030204" pitchFamily="34" charset="0"/>
                <a:cs typeface="Calibri" panose="020F0502020204030204" pitchFamily="34" charset="0"/>
              </a:rPr>
              <a:t> the people complained, it displeased YHVH: and YHVH heard </a:t>
            </a:r>
            <a:r>
              <a:rPr lang="en-US" sz="2600" b="1" i="1" dirty="0">
                <a:solidFill>
                  <a:srgbClr val="FFFF00"/>
                </a:solidFill>
                <a:latin typeface="Calibri" panose="020F0502020204030204" pitchFamily="34" charset="0"/>
                <a:cs typeface="Calibri" panose="020F0502020204030204" pitchFamily="34" charset="0"/>
              </a:rPr>
              <a:t>it;</a:t>
            </a:r>
            <a:r>
              <a:rPr lang="en-US" sz="2600" b="1" dirty="0">
                <a:solidFill>
                  <a:srgbClr val="FFFF00"/>
                </a:solidFill>
                <a:latin typeface="Calibri" panose="020F0502020204030204" pitchFamily="34" charset="0"/>
                <a:cs typeface="Calibri" panose="020F0502020204030204" pitchFamily="34" charset="0"/>
              </a:rPr>
              <a:t> and his anger was kindled; and the fire of YHVH burnt among them, and consumed </a:t>
            </a:r>
            <a:r>
              <a:rPr lang="en-US" sz="2600" b="1" i="1" dirty="0">
                <a:solidFill>
                  <a:srgbClr val="FFFF00"/>
                </a:solidFill>
                <a:latin typeface="Calibri" panose="020F0502020204030204" pitchFamily="34" charset="0"/>
                <a:cs typeface="Calibri" panose="020F0502020204030204" pitchFamily="34" charset="0"/>
              </a:rPr>
              <a:t>them that were</a:t>
            </a:r>
            <a:r>
              <a:rPr lang="en-US" sz="2600" b="1" dirty="0">
                <a:solidFill>
                  <a:srgbClr val="FFFF00"/>
                </a:solidFill>
                <a:latin typeface="Calibri" panose="020F0502020204030204" pitchFamily="34" charset="0"/>
                <a:cs typeface="Calibri" panose="020F0502020204030204" pitchFamily="34" charset="0"/>
              </a:rPr>
              <a:t> in the uttermost parts of the camp. </a:t>
            </a:r>
            <a:r>
              <a:rPr lang="en-US" sz="2600" b="1" baseline="30000" dirty="0">
                <a:solidFill>
                  <a:srgbClr val="FFFF00"/>
                </a:solidFill>
                <a:latin typeface="Calibri" panose="020F0502020204030204" pitchFamily="34" charset="0"/>
                <a:cs typeface="Calibri" panose="020F0502020204030204" pitchFamily="34" charset="0"/>
              </a:rPr>
              <a:t>2 </a:t>
            </a:r>
            <a:r>
              <a:rPr lang="en-US" sz="2600" b="1" dirty="0">
                <a:solidFill>
                  <a:srgbClr val="FFFF00"/>
                </a:solidFill>
                <a:latin typeface="Calibri" panose="020F0502020204030204" pitchFamily="34" charset="0"/>
                <a:cs typeface="Calibri" panose="020F0502020204030204" pitchFamily="34" charset="0"/>
              </a:rPr>
              <a:t>And the people cried unto Moses; and when Moses prayed unto YHVH, the fire was quenched. </a:t>
            </a:r>
            <a:r>
              <a:rPr lang="en-US" sz="2600" b="1" baseline="30000" dirty="0">
                <a:solidFill>
                  <a:srgbClr val="FFFF00"/>
                </a:solidFill>
                <a:latin typeface="Calibri" panose="020F0502020204030204" pitchFamily="34" charset="0"/>
                <a:cs typeface="Calibri" panose="020F0502020204030204" pitchFamily="34" charset="0"/>
              </a:rPr>
              <a:t>3 </a:t>
            </a:r>
            <a:r>
              <a:rPr lang="en-US" sz="2600" b="1" dirty="0">
                <a:solidFill>
                  <a:srgbClr val="FFFF00"/>
                </a:solidFill>
                <a:latin typeface="Calibri" panose="020F0502020204030204" pitchFamily="34" charset="0"/>
                <a:cs typeface="Calibri" panose="020F0502020204030204" pitchFamily="34" charset="0"/>
              </a:rPr>
              <a:t>And he called the name of the place </a:t>
            </a:r>
            <a:r>
              <a:rPr lang="en-US" sz="2600" b="1" dirty="0" err="1">
                <a:solidFill>
                  <a:srgbClr val="FFFF00"/>
                </a:solidFill>
                <a:latin typeface="Calibri" panose="020F0502020204030204" pitchFamily="34" charset="0"/>
                <a:cs typeface="Calibri" panose="020F0502020204030204" pitchFamily="34" charset="0"/>
              </a:rPr>
              <a:t>Taberah</a:t>
            </a:r>
            <a:r>
              <a:rPr lang="en-US" sz="2600" b="1" dirty="0">
                <a:solidFill>
                  <a:srgbClr val="FFFF00"/>
                </a:solidFill>
                <a:latin typeface="Calibri" panose="020F0502020204030204" pitchFamily="34" charset="0"/>
                <a:cs typeface="Calibri" panose="020F0502020204030204" pitchFamily="34" charset="0"/>
              </a:rPr>
              <a:t>: because the fire of YHVH burnt among them.</a:t>
            </a:r>
            <a:r>
              <a:rPr lang="en-US" sz="2600" b="1" baseline="30000" dirty="0">
                <a:solidFill>
                  <a:srgbClr val="FFFF00"/>
                </a:solidFill>
                <a:latin typeface="Calibri" panose="020F0502020204030204" pitchFamily="34" charset="0"/>
                <a:cs typeface="Calibri" panose="020F0502020204030204" pitchFamily="34" charset="0"/>
              </a:rPr>
              <a:t>4 </a:t>
            </a:r>
            <a:r>
              <a:rPr lang="en-US" sz="2600" b="1" dirty="0">
                <a:solidFill>
                  <a:srgbClr val="FFFF00"/>
                </a:solidFill>
                <a:latin typeface="Calibri" panose="020F0502020204030204" pitchFamily="34" charset="0"/>
                <a:cs typeface="Calibri" panose="020F0502020204030204" pitchFamily="34" charset="0"/>
              </a:rPr>
              <a:t>And the mixt multitude that </a:t>
            </a:r>
            <a:r>
              <a:rPr lang="en-US" sz="2600" b="1" i="1" dirty="0">
                <a:solidFill>
                  <a:srgbClr val="FFFF00"/>
                </a:solidFill>
                <a:latin typeface="Calibri" panose="020F0502020204030204" pitchFamily="34" charset="0"/>
                <a:cs typeface="Calibri" panose="020F0502020204030204" pitchFamily="34" charset="0"/>
              </a:rPr>
              <a:t>was</a:t>
            </a:r>
            <a:r>
              <a:rPr lang="en-US" sz="2600" b="1" dirty="0">
                <a:solidFill>
                  <a:srgbClr val="FFFF00"/>
                </a:solidFill>
                <a:latin typeface="Calibri" panose="020F0502020204030204" pitchFamily="34" charset="0"/>
                <a:cs typeface="Calibri" panose="020F0502020204030204" pitchFamily="34" charset="0"/>
              </a:rPr>
              <a:t> among them fell a lusting: and the children of Israel also wept again, and said, Who shall give us flesh to eat? </a:t>
            </a:r>
            <a:r>
              <a:rPr lang="en-US" sz="2600" b="1" baseline="30000" dirty="0">
                <a:solidFill>
                  <a:srgbClr val="FFFF00"/>
                </a:solidFill>
                <a:latin typeface="Calibri" panose="020F0502020204030204" pitchFamily="34" charset="0"/>
                <a:cs typeface="Calibri" panose="020F0502020204030204" pitchFamily="34" charset="0"/>
              </a:rPr>
              <a:t>5 </a:t>
            </a:r>
            <a:r>
              <a:rPr lang="en-US" sz="2600" b="1" dirty="0">
                <a:solidFill>
                  <a:srgbClr val="FFFF00"/>
                </a:solidFill>
                <a:latin typeface="Calibri" panose="020F0502020204030204" pitchFamily="34" charset="0"/>
                <a:cs typeface="Calibri" panose="020F0502020204030204" pitchFamily="34" charset="0"/>
              </a:rPr>
              <a:t>We remember the fish, which we did eat in Egypt freely; the cucumbers, and the melons, and the leeks, and the onions, and the </a:t>
            </a:r>
            <a:r>
              <a:rPr lang="en-US" sz="2600" b="1" dirty="0" err="1">
                <a:solidFill>
                  <a:srgbClr val="FFFF00"/>
                </a:solidFill>
                <a:latin typeface="Calibri" panose="020F0502020204030204" pitchFamily="34" charset="0"/>
                <a:cs typeface="Calibri" panose="020F0502020204030204" pitchFamily="34" charset="0"/>
              </a:rPr>
              <a:t>garlick</a:t>
            </a:r>
            <a:r>
              <a:rPr lang="en-US" sz="2600" b="1" dirty="0">
                <a:solidFill>
                  <a:srgbClr val="FFFF00"/>
                </a:solidFill>
                <a:latin typeface="Calibri" panose="020F0502020204030204" pitchFamily="34" charset="0"/>
                <a:cs typeface="Calibri" panose="020F0502020204030204" pitchFamily="34" charset="0"/>
              </a:rPr>
              <a:t>: </a:t>
            </a:r>
            <a:r>
              <a:rPr lang="en-US" sz="2600" b="1" baseline="30000" dirty="0">
                <a:solidFill>
                  <a:srgbClr val="FFFF00"/>
                </a:solidFill>
                <a:latin typeface="Calibri" panose="020F0502020204030204" pitchFamily="34" charset="0"/>
                <a:cs typeface="Calibri" panose="020F0502020204030204" pitchFamily="34" charset="0"/>
              </a:rPr>
              <a:t>6 </a:t>
            </a:r>
            <a:r>
              <a:rPr lang="en-US" sz="2600" b="1" dirty="0">
                <a:solidFill>
                  <a:srgbClr val="FFFF00"/>
                </a:solidFill>
                <a:latin typeface="Calibri" panose="020F0502020204030204" pitchFamily="34" charset="0"/>
                <a:cs typeface="Calibri" panose="020F0502020204030204" pitchFamily="34" charset="0"/>
              </a:rPr>
              <a:t>but now our soul </a:t>
            </a:r>
            <a:r>
              <a:rPr lang="en-US" sz="2600" b="1" i="1" dirty="0">
                <a:solidFill>
                  <a:srgbClr val="FFFF00"/>
                </a:solidFill>
                <a:latin typeface="Calibri" panose="020F0502020204030204" pitchFamily="34" charset="0"/>
                <a:cs typeface="Calibri" panose="020F0502020204030204" pitchFamily="34" charset="0"/>
              </a:rPr>
              <a:t>is</a:t>
            </a:r>
            <a:r>
              <a:rPr lang="en-US" sz="2600" b="1" dirty="0">
                <a:solidFill>
                  <a:srgbClr val="FFFF00"/>
                </a:solidFill>
                <a:latin typeface="Calibri" panose="020F0502020204030204" pitchFamily="34" charset="0"/>
                <a:cs typeface="Calibri" panose="020F0502020204030204" pitchFamily="34" charset="0"/>
              </a:rPr>
              <a:t> dried away: </a:t>
            </a:r>
            <a:r>
              <a:rPr lang="en-US" sz="2600" b="1" i="1" dirty="0">
                <a:solidFill>
                  <a:srgbClr val="FFFF00"/>
                </a:solidFill>
                <a:latin typeface="Calibri" panose="020F0502020204030204" pitchFamily="34" charset="0"/>
                <a:cs typeface="Calibri" panose="020F0502020204030204" pitchFamily="34" charset="0"/>
              </a:rPr>
              <a:t>there is</a:t>
            </a:r>
            <a:r>
              <a:rPr lang="en-US" sz="2600" b="1" dirty="0">
                <a:solidFill>
                  <a:srgbClr val="FFFF00"/>
                </a:solidFill>
                <a:latin typeface="Calibri" panose="020F0502020204030204" pitchFamily="34" charset="0"/>
                <a:cs typeface="Calibri" panose="020F0502020204030204" pitchFamily="34" charset="0"/>
              </a:rPr>
              <a:t> nothing at all, beside this manna, </a:t>
            </a:r>
            <a:r>
              <a:rPr lang="en-US" sz="2600" b="1" i="1" dirty="0">
                <a:solidFill>
                  <a:srgbClr val="FFFF00"/>
                </a:solidFill>
                <a:latin typeface="Calibri" panose="020F0502020204030204" pitchFamily="34" charset="0"/>
                <a:cs typeface="Calibri" panose="020F0502020204030204" pitchFamily="34" charset="0"/>
              </a:rPr>
              <a:t>before</a:t>
            </a:r>
            <a:r>
              <a:rPr lang="en-US" sz="2600" b="1" dirty="0">
                <a:solidFill>
                  <a:srgbClr val="FFFF00"/>
                </a:solidFill>
                <a:latin typeface="Calibri" panose="020F0502020204030204" pitchFamily="34" charset="0"/>
                <a:cs typeface="Calibri" panose="020F0502020204030204" pitchFamily="34" charset="0"/>
              </a:rPr>
              <a:t> our eyes. </a:t>
            </a:r>
            <a:r>
              <a:rPr lang="en-US" sz="2600" b="1" baseline="30000" dirty="0">
                <a:solidFill>
                  <a:srgbClr val="FFFF00"/>
                </a:solidFill>
                <a:latin typeface="Calibri" panose="020F0502020204030204" pitchFamily="34" charset="0"/>
                <a:cs typeface="Calibri" panose="020F0502020204030204" pitchFamily="34" charset="0"/>
              </a:rPr>
              <a:t>7 </a:t>
            </a:r>
            <a:r>
              <a:rPr lang="en-US" sz="2600" b="1" dirty="0">
                <a:solidFill>
                  <a:srgbClr val="FFFF00"/>
                </a:solidFill>
                <a:latin typeface="Calibri" panose="020F0502020204030204" pitchFamily="34" charset="0"/>
                <a:cs typeface="Calibri" panose="020F0502020204030204" pitchFamily="34" charset="0"/>
              </a:rPr>
              <a:t>And the manna </a:t>
            </a:r>
            <a:r>
              <a:rPr lang="en-US" sz="2600" b="1" i="1" dirty="0">
                <a:solidFill>
                  <a:srgbClr val="FFFF00"/>
                </a:solidFill>
                <a:latin typeface="Calibri" panose="020F0502020204030204" pitchFamily="34" charset="0"/>
                <a:cs typeface="Calibri" panose="020F0502020204030204" pitchFamily="34" charset="0"/>
              </a:rPr>
              <a:t>was</a:t>
            </a:r>
            <a:r>
              <a:rPr lang="en-US" sz="2600" b="1" dirty="0">
                <a:solidFill>
                  <a:srgbClr val="FFFF00"/>
                </a:solidFill>
                <a:latin typeface="Calibri" panose="020F0502020204030204" pitchFamily="34" charset="0"/>
                <a:cs typeface="Calibri" panose="020F0502020204030204" pitchFamily="34" charset="0"/>
              </a:rPr>
              <a:t> as coriander seed, and the </a:t>
            </a:r>
            <a:r>
              <a:rPr lang="en-US" sz="2600" b="1" dirty="0" err="1">
                <a:solidFill>
                  <a:srgbClr val="FFFF00"/>
                </a:solidFill>
                <a:latin typeface="Calibri" panose="020F0502020204030204" pitchFamily="34" charset="0"/>
                <a:cs typeface="Calibri" panose="020F0502020204030204" pitchFamily="34" charset="0"/>
              </a:rPr>
              <a:t>colour</a:t>
            </a:r>
            <a:r>
              <a:rPr lang="en-US" sz="2600" b="1" dirty="0">
                <a:solidFill>
                  <a:srgbClr val="FFFF00"/>
                </a:solidFill>
                <a:latin typeface="Calibri" panose="020F0502020204030204" pitchFamily="34" charset="0"/>
                <a:cs typeface="Calibri" panose="020F0502020204030204" pitchFamily="34" charset="0"/>
              </a:rPr>
              <a:t> thereof as the </a:t>
            </a:r>
            <a:r>
              <a:rPr lang="en-US" sz="2600" b="1" dirty="0" err="1">
                <a:solidFill>
                  <a:srgbClr val="FFFF00"/>
                </a:solidFill>
                <a:latin typeface="Calibri" panose="020F0502020204030204" pitchFamily="34" charset="0"/>
                <a:cs typeface="Calibri" panose="020F0502020204030204" pitchFamily="34" charset="0"/>
              </a:rPr>
              <a:t>colour</a:t>
            </a:r>
            <a:r>
              <a:rPr lang="en-US" sz="2600" b="1" dirty="0">
                <a:solidFill>
                  <a:srgbClr val="FFFF00"/>
                </a:solidFill>
                <a:latin typeface="Calibri" panose="020F0502020204030204" pitchFamily="34" charset="0"/>
                <a:cs typeface="Calibri" panose="020F0502020204030204" pitchFamily="34" charset="0"/>
              </a:rPr>
              <a:t> of bdellium. </a:t>
            </a:r>
            <a:r>
              <a:rPr lang="en-US" sz="2600" b="1" baseline="30000" dirty="0">
                <a:solidFill>
                  <a:srgbClr val="FFFF00"/>
                </a:solidFill>
                <a:latin typeface="Calibri" panose="020F0502020204030204" pitchFamily="34" charset="0"/>
                <a:cs typeface="Calibri" panose="020F0502020204030204" pitchFamily="34" charset="0"/>
              </a:rPr>
              <a:t>8 </a:t>
            </a:r>
            <a:r>
              <a:rPr lang="en-US" sz="2600" b="1" i="1" dirty="0">
                <a:solidFill>
                  <a:srgbClr val="FFFF00"/>
                </a:solidFill>
                <a:latin typeface="Calibri" panose="020F0502020204030204" pitchFamily="34" charset="0"/>
                <a:cs typeface="Calibri" panose="020F0502020204030204" pitchFamily="34" charset="0"/>
              </a:rPr>
              <a:t>And</a:t>
            </a:r>
            <a:r>
              <a:rPr lang="en-US" sz="2600" b="1" dirty="0">
                <a:solidFill>
                  <a:srgbClr val="FFFF00"/>
                </a:solidFill>
                <a:latin typeface="Calibri" panose="020F0502020204030204" pitchFamily="34" charset="0"/>
                <a:cs typeface="Calibri" panose="020F0502020204030204" pitchFamily="34" charset="0"/>
              </a:rPr>
              <a:t> the people went about, and gathered </a:t>
            </a:r>
            <a:r>
              <a:rPr lang="en-US" sz="2600" b="1" i="1" dirty="0">
                <a:solidFill>
                  <a:srgbClr val="FFFF00"/>
                </a:solidFill>
                <a:latin typeface="Calibri" panose="020F0502020204030204" pitchFamily="34" charset="0"/>
                <a:cs typeface="Calibri" panose="020F0502020204030204" pitchFamily="34" charset="0"/>
              </a:rPr>
              <a:t>it</a:t>
            </a:r>
            <a:r>
              <a:rPr lang="en-US" sz="2600" b="1" dirty="0">
                <a:solidFill>
                  <a:srgbClr val="FFFF00"/>
                </a:solidFill>
                <a:latin typeface="Calibri" panose="020F0502020204030204" pitchFamily="34" charset="0"/>
                <a:cs typeface="Calibri" panose="020F0502020204030204" pitchFamily="34" charset="0"/>
              </a:rPr>
              <a:t>, and ground </a:t>
            </a:r>
            <a:r>
              <a:rPr lang="en-US" sz="2600" b="1" i="1" dirty="0">
                <a:solidFill>
                  <a:srgbClr val="FFFF00"/>
                </a:solidFill>
                <a:latin typeface="Calibri" panose="020F0502020204030204" pitchFamily="34" charset="0"/>
                <a:cs typeface="Calibri" panose="020F0502020204030204" pitchFamily="34" charset="0"/>
              </a:rPr>
              <a:t>it</a:t>
            </a:r>
            <a:r>
              <a:rPr lang="en-US" sz="2600" b="1" dirty="0">
                <a:solidFill>
                  <a:srgbClr val="FFFF00"/>
                </a:solidFill>
                <a:latin typeface="Calibri" panose="020F0502020204030204" pitchFamily="34" charset="0"/>
                <a:cs typeface="Calibri" panose="020F0502020204030204" pitchFamily="34" charset="0"/>
              </a:rPr>
              <a:t> in mills, or beat </a:t>
            </a:r>
            <a:r>
              <a:rPr lang="en-US" sz="2600" b="1" i="1" dirty="0">
                <a:solidFill>
                  <a:srgbClr val="FFFF00"/>
                </a:solidFill>
                <a:latin typeface="Calibri" panose="020F0502020204030204" pitchFamily="34" charset="0"/>
                <a:cs typeface="Calibri" panose="020F0502020204030204" pitchFamily="34" charset="0"/>
              </a:rPr>
              <a:t>it</a:t>
            </a:r>
            <a:r>
              <a:rPr lang="en-US" sz="2600" b="1" dirty="0">
                <a:solidFill>
                  <a:srgbClr val="FFFF00"/>
                </a:solidFill>
                <a:latin typeface="Calibri" panose="020F0502020204030204" pitchFamily="34" charset="0"/>
                <a:cs typeface="Calibri" panose="020F0502020204030204" pitchFamily="34" charset="0"/>
              </a:rPr>
              <a:t> in a mortar, and baked </a:t>
            </a:r>
            <a:r>
              <a:rPr lang="en-US" sz="2600" b="1" i="1" dirty="0">
                <a:solidFill>
                  <a:srgbClr val="FFFF00"/>
                </a:solidFill>
                <a:latin typeface="Calibri" panose="020F0502020204030204" pitchFamily="34" charset="0"/>
                <a:cs typeface="Calibri" panose="020F0502020204030204" pitchFamily="34" charset="0"/>
              </a:rPr>
              <a:t>it</a:t>
            </a:r>
            <a:r>
              <a:rPr lang="en-US" sz="2600" b="1" dirty="0">
                <a:solidFill>
                  <a:srgbClr val="FFFF00"/>
                </a:solidFill>
                <a:latin typeface="Calibri" panose="020F0502020204030204" pitchFamily="34" charset="0"/>
                <a:cs typeface="Calibri" panose="020F0502020204030204" pitchFamily="34" charset="0"/>
              </a:rPr>
              <a:t> in pans, and made cakes of it: and the taste of it was as the taste of fresh oil. </a:t>
            </a:r>
            <a:r>
              <a:rPr lang="en-US" sz="2600" b="1" baseline="30000" dirty="0">
                <a:solidFill>
                  <a:srgbClr val="FFFF00"/>
                </a:solidFill>
                <a:latin typeface="Calibri" panose="020F0502020204030204" pitchFamily="34" charset="0"/>
                <a:cs typeface="Calibri" panose="020F0502020204030204" pitchFamily="34" charset="0"/>
              </a:rPr>
              <a:t>9 </a:t>
            </a:r>
            <a:r>
              <a:rPr lang="en-US" sz="2600" b="1" dirty="0">
                <a:solidFill>
                  <a:srgbClr val="FFFF00"/>
                </a:solidFill>
                <a:latin typeface="Calibri" panose="020F0502020204030204" pitchFamily="34" charset="0"/>
                <a:cs typeface="Calibri" panose="020F0502020204030204" pitchFamily="34" charset="0"/>
              </a:rPr>
              <a:t>And when the dew fell upon the camp in the night, the manna fell upon it. </a:t>
            </a:r>
            <a:r>
              <a:rPr lang="en-US" sz="2600" b="1" baseline="30000" dirty="0">
                <a:solidFill>
                  <a:srgbClr val="FFFF00"/>
                </a:solidFill>
                <a:latin typeface="Calibri" panose="020F0502020204030204" pitchFamily="34" charset="0"/>
                <a:cs typeface="Calibri" panose="020F0502020204030204" pitchFamily="34" charset="0"/>
              </a:rPr>
              <a:t>10 </a:t>
            </a:r>
            <a:r>
              <a:rPr lang="en-US" sz="2600" b="1" dirty="0">
                <a:solidFill>
                  <a:srgbClr val="FFFF00"/>
                </a:solidFill>
                <a:latin typeface="Calibri" panose="020F0502020204030204" pitchFamily="34" charset="0"/>
                <a:cs typeface="Calibri" panose="020F0502020204030204" pitchFamily="34" charset="0"/>
              </a:rPr>
              <a:t>Then Moses heard the people weep throughout their families, every man in the door of his tent: and the anger of YHVH was kindled greatly; Moses also was displeased. </a:t>
            </a:r>
            <a:r>
              <a:rPr lang="en-US" sz="2600" dirty="0">
                <a:latin typeface="Calibri" panose="020F0502020204030204" pitchFamily="34" charset="0"/>
                <a:cs typeface="Calibri" panose="020F0502020204030204" pitchFamily="34" charset="0"/>
              </a:rPr>
              <a:t>Numbers 11:1-10</a:t>
            </a:r>
          </a:p>
          <a:p>
            <a:endParaRPr lang="en-AU" dirty="0"/>
          </a:p>
        </p:txBody>
      </p:sp>
    </p:spTree>
    <p:extLst>
      <p:ext uri="{BB962C8B-B14F-4D97-AF65-F5344CB8AC3E}">
        <p14:creationId xmlns:p14="http://schemas.microsoft.com/office/powerpoint/2010/main" val="29647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113B-01D9-A5F6-394A-B0E3D93D98C5}"/>
              </a:ext>
            </a:extLst>
          </p:cNvPr>
          <p:cNvSpPr>
            <a:spLocks noGrp="1"/>
          </p:cNvSpPr>
          <p:nvPr>
            <p:ph type="title"/>
          </p:nvPr>
        </p:nvSpPr>
        <p:spPr>
          <a:xfrm>
            <a:off x="677334" y="319596"/>
            <a:ext cx="8596668" cy="603682"/>
          </a:xfrm>
        </p:spPr>
        <p:txBody>
          <a:bodyPr>
            <a:normAutofit fontScale="90000"/>
          </a:bodyPr>
          <a:lstStyle/>
          <a:p>
            <a:r>
              <a:rPr lang="en-US" dirty="0">
                <a:solidFill>
                  <a:srgbClr val="FF0000"/>
                </a:solidFill>
              </a:rPr>
              <a:t>Who wants to please The Father?</a:t>
            </a:r>
            <a:endParaRPr lang="en-AU" dirty="0">
              <a:solidFill>
                <a:srgbClr val="FF0000"/>
              </a:solidFill>
            </a:endParaRPr>
          </a:p>
        </p:txBody>
      </p:sp>
      <p:sp>
        <p:nvSpPr>
          <p:cNvPr id="3" name="Content Placeholder 2">
            <a:extLst>
              <a:ext uri="{FF2B5EF4-FFF2-40B4-BE49-F238E27FC236}">
                <a16:creationId xmlns:a16="http://schemas.microsoft.com/office/drawing/2014/main" id="{5D76D8D8-3DA0-8917-DCAC-8929AA454F75}"/>
              </a:ext>
            </a:extLst>
          </p:cNvPr>
          <p:cNvSpPr>
            <a:spLocks noGrp="1"/>
          </p:cNvSpPr>
          <p:nvPr>
            <p:ph idx="1"/>
          </p:nvPr>
        </p:nvSpPr>
        <p:spPr>
          <a:xfrm>
            <a:off x="677334" y="1118587"/>
            <a:ext cx="8596668" cy="4922776"/>
          </a:xfrm>
        </p:spPr>
        <p:txBody>
          <a:bodyPr>
            <a:normAutofit lnSpcReduction="10000"/>
          </a:bodyPr>
          <a:lstStyle/>
          <a:p>
            <a:r>
              <a:rPr lang="en-US" sz="2400" dirty="0"/>
              <a:t>Read the bible with focus and intent – you will see pattern after pattern…</a:t>
            </a:r>
          </a:p>
          <a:p>
            <a:r>
              <a:rPr lang="en-US" sz="2400" dirty="0"/>
              <a:t>One such pattern is YHVH bringing His people up and out of Egypt.</a:t>
            </a:r>
          </a:p>
          <a:p>
            <a:r>
              <a:rPr lang="en-US" sz="2400" dirty="0"/>
              <a:t>Another sad pattern is the continued disobedience of Israel as a nation.</a:t>
            </a:r>
          </a:p>
          <a:p>
            <a:r>
              <a:rPr lang="en-US" sz="2400" dirty="0"/>
              <a:t>Another encouraging pattern is even amongst all the disobedience and complaining is a remnant who remain loyal to YHVH.</a:t>
            </a:r>
          </a:p>
          <a:p>
            <a:r>
              <a:rPr lang="en-US" sz="2400" dirty="0"/>
              <a:t>Great news – YHVH will remain faithful to the remnant… those who please Him through heart circumcision, even if they have been led astray by false shepherds.</a:t>
            </a:r>
            <a:endParaRPr lang="en-AU" sz="2400" dirty="0"/>
          </a:p>
        </p:txBody>
      </p:sp>
    </p:spTree>
    <p:extLst>
      <p:ext uri="{BB962C8B-B14F-4D97-AF65-F5344CB8AC3E}">
        <p14:creationId xmlns:p14="http://schemas.microsoft.com/office/powerpoint/2010/main" val="26407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99E7-EFA4-4819-4D5B-10345A003943}"/>
              </a:ext>
            </a:extLst>
          </p:cNvPr>
          <p:cNvSpPr>
            <a:spLocks noGrp="1"/>
          </p:cNvSpPr>
          <p:nvPr>
            <p:ph type="title"/>
          </p:nvPr>
        </p:nvSpPr>
        <p:spPr>
          <a:xfrm>
            <a:off x="710214" y="328474"/>
            <a:ext cx="8563788" cy="408373"/>
          </a:xfrm>
        </p:spPr>
        <p:txBody>
          <a:bodyPr>
            <a:normAutofit fontScale="90000"/>
          </a:bodyPr>
          <a:lstStyle/>
          <a:p>
            <a:r>
              <a:rPr lang="en-US" dirty="0">
                <a:solidFill>
                  <a:srgbClr val="FF0000"/>
                </a:solidFill>
              </a:rPr>
              <a:t>Who wants to please The Father?</a:t>
            </a:r>
            <a:endParaRPr lang="en-AU" dirty="0">
              <a:solidFill>
                <a:srgbClr val="FF0000"/>
              </a:solidFill>
            </a:endParaRPr>
          </a:p>
        </p:txBody>
      </p:sp>
      <p:sp>
        <p:nvSpPr>
          <p:cNvPr id="3" name="Content Placeholder 2">
            <a:extLst>
              <a:ext uri="{FF2B5EF4-FFF2-40B4-BE49-F238E27FC236}">
                <a16:creationId xmlns:a16="http://schemas.microsoft.com/office/drawing/2014/main" id="{F6A87F18-AE5E-5871-EF79-1A79A333D00D}"/>
              </a:ext>
            </a:extLst>
          </p:cNvPr>
          <p:cNvSpPr>
            <a:spLocks noGrp="1"/>
          </p:cNvSpPr>
          <p:nvPr>
            <p:ph idx="1"/>
          </p:nvPr>
        </p:nvSpPr>
        <p:spPr>
          <a:xfrm>
            <a:off x="677334" y="1003177"/>
            <a:ext cx="8596668" cy="5038185"/>
          </a:xfrm>
        </p:spPr>
        <p:txBody>
          <a:bodyPr>
            <a:normAutofit fontScale="92500" lnSpcReduction="10000"/>
          </a:bodyPr>
          <a:lstStyle/>
          <a:p>
            <a:r>
              <a:rPr lang="en-US" sz="2400" b="1" dirty="0">
                <a:solidFill>
                  <a:srgbClr val="FFFF00"/>
                </a:solidFill>
                <a:latin typeface="Calibri" panose="020F0502020204030204" pitchFamily="34" charset="0"/>
                <a:cs typeface="Calibri" panose="020F0502020204030204" pitchFamily="34" charset="0"/>
              </a:rPr>
              <a:t>Woe be unto the pastors that destroy and scatter the sheep of my pasture! saith YHVH. </a:t>
            </a:r>
            <a:r>
              <a:rPr lang="en-US" sz="2400" b="1" baseline="30000" dirty="0">
                <a:solidFill>
                  <a:srgbClr val="FFFF00"/>
                </a:solidFill>
                <a:latin typeface="Calibri" panose="020F0502020204030204" pitchFamily="34" charset="0"/>
                <a:cs typeface="Calibri" panose="020F0502020204030204" pitchFamily="34" charset="0"/>
              </a:rPr>
              <a:t>2 </a:t>
            </a:r>
            <a:r>
              <a:rPr lang="en-US" sz="2400" b="1" dirty="0">
                <a:solidFill>
                  <a:srgbClr val="FFFF00"/>
                </a:solidFill>
                <a:latin typeface="Calibri" panose="020F0502020204030204" pitchFamily="34" charset="0"/>
                <a:cs typeface="Calibri" panose="020F0502020204030204" pitchFamily="34" charset="0"/>
              </a:rPr>
              <a:t>Therefore thus saith YHVH God of Israel against the pastors that feed my people; Ye have scattered my flock, and driven them away, and have not visited them: behold, I will visit upon you the evil of your doings, saith YHVH. </a:t>
            </a:r>
            <a:r>
              <a:rPr lang="en-US" sz="2400" b="1" baseline="30000" dirty="0">
                <a:solidFill>
                  <a:srgbClr val="FFFF00"/>
                </a:solidFill>
                <a:latin typeface="Calibri" panose="020F0502020204030204" pitchFamily="34" charset="0"/>
                <a:cs typeface="Calibri" panose="020F0502020204030204" pitchFamily="34" charset="0"/>
              </a:rPr>
              <a:t>3 </a:t>
            </a:r>
            <a:r>
              <a:rPr lang="en-US" sz="2400" b="1" dirty="0">
                <a:solidFill>
                  <a:srgbClr val="FFFF00"/>
                </a:solidFill>
                <a:latin typeface="Calibri" panose="020F0502020204030204" pitchFamily="34" charset="0"/>
                <a:cs typeface="Calibri" panose="020F0502020204030204" pitchFamily="34" charset="0"/>
              </a:rPr>
              <a:t>And I will gather the remnant of my flock out of all countries whither I have driven them, and will bring them again to their folds; and they shall be fruitful and increase. </a:t>
            </a:r>
            <a:r>
              <a:rPr lang="en-US" sz="2400" b="1" baseline="30000" dirty="0">
                <a:solidFill>
                  <a:srgbClr val="FFFF00"/>
                </a:solidFill>
                <a:latin typeface="Calibri" panose="020F0502020204030204" pitchFamily="34" charset="0"/>
                <a:cs typeface="Calibri" panose="020F0502020204030204" pitchFamily="34" charset="0"/>
              </a:rPr>
              <a:t>4 </a:t>
            </a:r>
            <a:r>
              <a:rPr lang="en-US" sz="2400" b="1" dirty="0">
                <a:solidFill>
                  <a:srgbClr val="FFFF00"/>
                </a:solidFill>
                <a:latin typeface="Calibri" panose="020F0502020204030204" pitchFamily="34" charset="0"/>
                <a:cs typeface="Calibri" panose="020F0502020204030204" pitchFamily="34" charset="0"/>
              </a:rPr>
              <a:t>And I will set up shepherds over them which shall feed them: and they shall fear no more, nor be dismayed, neither shall they be lacking, saith YHVH.</a:t>
            </a:r>
            <a:r>
              <a:rPr lang="en-US" sz="2400" b="1" baseline="30000" dirty="0">
                <a:solidFill>
                  <a:srgbClr val="FFFF00"/>
                </a:solidFill>
                <a:latin typeface="Calibri" panose="020F0502020204030204" pitchFamily="34" charset="0"/>
                <a:cs typeface="Calibri" panose="020F0502020204030204" pitchFamily="34" charset="0"/>
              </a:rPr>
              <a:t>5 </a:t>
            </a:r>
            <a:r>
              <a:rPr lang="en-US" sz="2400" b="1" dirty="0">
                <a:solidFill>
                  <a:srgbClr val="FFFF00"/>
                </a:solidFill>
                <a:latin typeface="Calibri" panose="020F0502020204030204" pitchFamily="34" charset="0"/>
                <a:cs typeface="Calibri" panose="020F0502020204030204" pitchFamily="34" charset="0"/>
              </a:rPr>
              <a:t>Behold, the days come, saith the </a:t>
            </a:r>
            <a:r>
              <a:rPr lang="en-US" sz="2400" b="1" cap="small" dirty="0">
                <a:solidFill>
                  <a:srgbClr val="FFFF00"/>
                </a:solidFill>
                <a:effectLst/>
                <a:latin typeface="Calibri" panose="020F0502020204030204" pitchFamily="34" charset="0"/>
                <a:cs typeface="Calibri" panose="020F0502020204030204" pitchFamily="34" charset="0"/>
              </a:rPr>
              <a:t>Lord</a:t>
            </a:r>
            <a:r>
              <a:rPr lang="en-US" sz="2400" b="1" dirty="0">
                <a:solidFill>
                  <a:srgbClr val="FFFF00"/>
                </a:solidFill>
                <a:latin typeface="Calibri" panose="020F0502020204030204" pitchFamily="34" charset="0"/>
                <a:cs typeface="Calibri" panose="020F0502020204030204" pitchFamily="34" charset="0"/>
              </a:rPr>
              <a:t>, that I will raise unto David a righteous Branch, and a King shall reign and prosper, and shall execute judgment and justice in the earth. </a:t>
            </a:r>
            <a:r>
              <a:rPr lang="en-US" sz="2400" b="1" baseline="30000" dirty="0">
                <a:solidFill>
                  <a:srgbClr val="FFFF00"/>
                </a:solidFill>
                <a:latin typeface="Calibri" panose="020F0502020204030204" pitchFamily="34" charset="0"/>
                <a:cs typeface="Calibri" panose="020F0502020204030204" pitchFamily="34" charset="0"/>
              </a:rPr>
              <a:t>6 </a:t>
            </a:r>
            <a:r>
              <a:rPr lang="en-US" sz="2400" b="1" dirty="0">
                <a:solidFill>
                  <a:srgbClr val="FFFF00"/>
                </a:solidFill>
                <a:latin typeface="Calibri" panose="020F0502020204030204" pitchFamily="34" charset="0"/>
                <a:cs typeface="Calibri" panose="020F0502020204030204" pitchFamily="34" charset="0"/>
              </a:rPr>
              <a:t>In his days Judah shall be saved, and Israel shall dwell safely: and this </a:t>
            </a:r>
            <a:r>
              <a:rPr lang="en-US" sz="2400" b="1" i="1" dirty="0">
                <a:solidFill>
                  <a:srgbClr val="FFFF00"/>
                </a:solidFill>
                <a:latin typeface="Calibri" panose="020F0502020204030204" pitchFamily="34" charset="0"/>
                <a:cs typeface="Calibri" panose="020F0502020204030204" pitchFamily="34" charset="0"/>
              </a:rPr>
              <a:t>is</a:t>
            </a:r>
            <a:r>
              <a:rPr lang="en-US" sz="2400" b="1" dirty="0">
                <a:solidFill>
                  <a:srgbClr val="FFFF00"/>
                </a:solidFill>
                <a:latin typeface="Calibri" panose="020F0502020204030204" pitchFamily="34" charset="0"/>
                <a:cs typeface="Calibri" panose="020F0502020204030204" pitchFamily="34" charset="0"/>
              </a:rPr>
              <a:t> his name whereby he shall be called, YHVH our righteousness. </a:t>
            </a:r>
            <a:r>
              <a:rPr lang="en-US" sz="2400" dirty="0">
                <a:latin typeface="Calibri" panose="020F0502020204030204" pitchFamily="34" charset="0"/>
                <a:cs typeface="Calibri" panose="020F0502020204030204" pitchFamily="34" charset="0"/>
              </a:rPr>
              <a:t>Jeremiah 23:1-6</a:t>
            </a:r>
          </a:p>
          <a:p>
            <a:endParaRPr lang="en-AU" dirty="0"/>
          </a:p>
        </p:txBody>
      </p:sp>
    </p:spTree>
    <p:extLst>
      <p:ext uri="{BB962C8B-B14F-4D97-AF65-F5344CB8AC3E}">
        <p14:creationId xmlns:p14="http://schemas.microsoft.com/office/powerpoint/2010/main" val="374680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3412-1017-C2C7-0047-2AE72FF62DF3}"/>
              </a:ext>
            </a:extLst>
          </p:cNvPr>
          <p:cNvSpPr>
            <a:spLocks noGrp="1"/>
          </p:cNvSpPr>
          <p:nvPr>
            <p:ph type="title"/>
          </p:nvPr>
        </p:nvSpPr>
        <p:spPr>
          <a:xfrm>
            <a:off x="646111" y="452718"/>
            <a:ext cx="9404723" cy="559336"/>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D1A2A2-C553-84D2-AB3A-7687339BE59D}"/>
              </a:ext>
            </a:extLst>
          </p:cNvPr>
          <p:cNvSpPr>
            <a:spLocks noGrp="1"/>
          </p:cNvSpPr>
          <p:nvPr>
            <p:ph idx="1"/>
          </p:nvPr>
        </p:nvSpPr>
        <p:spPr>
          <a:xfrm>
            <a:off x="1103312" y="1190626"/>
            <a:ext cx="8946541" cy="5057774"/>
          </a:xfrm>
        </p:spPr>
        <p:txBody>
          <a:bodyPr>
            <a:normAutofit/>
          </a:bodyPr>
          <a:lstStyle/>
          <a:p>
            <a:r>
              <a:rPr lang="en-US" sz="2400" dirty="0">
                <a:latin typeface="Calibri" panose="020F0502020204030204" pitchFamily="34" charset="0"/>
                <a:cs typeface="Calibri" panose="020F0502020204030204" pitchFamily="34" charset="0"/>
              </a:rPr>
              <a:t>Intentionally or unintentionally many Pastors, Priests, Teachers, Leaders have led the Children of Israel astray.</a:t>
            </a:r>
          </a:p>
          <a:p>
            <a:r>
              <a:rPr lang="en-US" sz="2400" dirty="0">
                <a:latin typeface="Calibri" panose="020F0502020204030204" pitchFamily="34" charset="0"/>
                <a:cs typeface="Calibri" panose="020F0502020204030204" pitchFamily="34" charset="0"/>
              </a:rPr>
              <a:t>Having been brought up on a sheep farm, I know the importance of good animal husbandry – shepherding. Protecting the flock, in all areas of welfare.</a:t>
            </a:r>
          </a:p>
          <a:p>
            <a:r>
              <a:rPr lang="en-US" sz="2400" dirty="0">
                <a:latin typeface="Calibri" panose="020F0502020204030204" pitchFamily="34" charset="0"/>
                <a:cs typeface="Calibri" panose="020F0502020204030204" pitchFamily="34" charset="0"/>
              </a:rPr>
              <a:t>What a warning and statement: </a:t>
            </a:r>
            <a:r>
              <a:rPr lang="en-US" sz="2400" b="1" dirty="0">
                <a:solidFill>
                  <a:srgbClr val="FFFF00"/>
                </a:solidFill>
                <a:latin typeface="Calibri" panose="020F0502020204030204" pitchFamily="34" charset="0"/>
                <a:cs typeface="Calibri" panose="020F0502020204030204" pitchFamily="34" charset="0"/>
              </a:rPr>
              <a:t>Woe be unto the pastors that </a:t>
            </a:r>
            <a:r>
              <a:rPr lang="en-US" sz="2400" b="1" u="sng" dirty="0">
                <a:solidFill>
                  <a:srgbClr val="00B0F0"/>
                </a:solidFill>
                <a:latin typeface="Calibri" panose="020F0502020204030204" pitchFamily="34" charset="0"/>
                <a:cs typeface="Calibri" panose="020F0502020204030204" pitchFamily="34" charset="0"/>
              </a:rPr>
              <a:t>destroy and scatter </a:t>
            </a:r>
            <a:r>
              <a:rPr lang="en-US" sz="2400" b="1" dirty="0">
                <a:solidFill>
                  <a:srgbClr val="FFFF00"/>
                </a:solidFill>
                <a:latin typeface="Calibri" panose="020F0502020204030204" pitchFamily="34" charset="0"/>
                <a:cs typeface="Calibri" panose="020F0502020204030204" pitchFamily="34" charset="0"/>
              </a:rPr>
              <a:t>the sheep of my pasture! saith YHVH. </a:t>
            </a:r>
            <a:r>
              <a:rPr lang="en-US" sz="2400" dirty="0">
                <a:latin typeface="Calibri" panose="020F0502020204030204" pitchFamily="34" charset="0"/>
                <a:cs typeface="Calibri" panose="020F0502020204030204" pitchFamily="34" charset="0"/>
              </a:rPr>
              <a:t>This has been a problem down through the ages…</a:t>
            </a:r>
          </a:p>
          <a:p>
            <a:r>
              <a:rPr lang="en-US" sz="2400" b="1" dirty="0">
                <a:solidFill>
                  <a:srgbClr val="FFFF00"/>
                </a:solidFill>
                <a:latin typeface="Calibri" panose="020F0502020204030204" pitchFamily="34" charset="0"/>
                <a:cs typeface="Calibri" panose="020F0502020204030204" pitchFamily="34" charset="0"/>
              </a:rPr>
              <a:t>For there are many unruly and vain talkers and deceivers, specially they of the circumcision: </a:t>
            </a:r>
            <a:r>
              <a:rPr lang="en-US" sz="2400" b="1" baseline="30000" dirty="0">
                <a:solidFill>
                  <a:srgbClr val="FFFF00"/>
                </a:solidFill>
                <a:latin typeface="Calibri" panose="020F0502020204030204" pitchFamily="34" charset="0"/>
                <a:cs typeface="Calibri" panose="020F0502020204030204" pitchFamily="34" charset="0"/>
              </a:rPr>
              <a:t>11 </a:t>
            </a:r>
            <a:r>
              <a:rPr lang="en-US" sz="2400" b="1" dirty="0">
                <a:solidFill>
                  <a:srgbClr val="FFFF00"/>
                </a:solidFill>
                <a:latin typeface="Calibri" panose="020F0502020204030204" pitchFamily="34" charset="0"/>
                <a:cs typeface="Calibri" panose="020F0502020204030204" pitchFamily="34" charset="0"/>
              </a:rPr>
              <a:t>whose mouths must be stopped, who subvert whole houses, teaching things which they ought not, for filthy lucre’s sake. </a:t>
            </a:r>
            <a:r>
              <a:rPr lang="en-US" sz="2400" dirty="0">
                <a:latin typeface="Calibri" panose="020F0502020204030204" pitchFamily="34" charset="0"/>
                <a:cs typeface="Calibri" panose="020F0502020204030204" pitchFamily="34" charset="0"/>
              </a:rPr>
              <a:t>Titus 1:10-11</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6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5984-0B41-9EBE-06E8-77521F01055A}"/>
              </a:ext>
            </a:extLst>
          </p:cNvPr>
          <p:cNvSpPr>
            <a:spLocks noGrp="1"/>
          </p:cNvSpPr>
          <p:nvPr>
            <p:ph type="title"/>
          </p:nvPr>
        </p:nvSpPr>
        <p:spPr>
          <a:xfrm>
            <a:off x="646111" y="452718"/>
            <a:ext cx="9404723" cy="470560"/>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4EF4E92-1A97-7AFB-A344-3A2F71F897DD}"/>
              </a:ext>
            </a:extLst>
          </p:cNvPr>
          <p:cNvSpPr>
            <a:spLocks noGrp="1"/>
          </p:cNvSpPr>
          <p:nvPr>
            <p:ph idx="1"/>
          </p:nvPr>
        </p:nvSpPr>
        <p:spPr>
          <a:xfrm>
            <a:off x="1103312" y="1216242"/>
            <a:ext cx="8946541" cy="5032158"/>
          </a:xfrm>
        </p:spPr>
        <p:txBody>
          <a:bodyPr/>
          <a:lstStyle/>
          <a:p>
            <a:r>
              <a:rPr lang="en-US" sz="2400" dirty="0">
                <a:latin typeface="Calibri" panose="020F0502020204030204" pitchFamily="34" charset="0"/>
                <a:cs typeface="Calibri" panose="020F0502020204030204" pitchFamily="34" charset="0"/>
              </a:rPr>
              <a:t> </a:t>
            </a:r>
            <a:r>
              <a:rPr lang="en-US" sz="2400" b="1" dirty="0">
                <a:solidFill>
                  <a:srgbClr val="FFFF00"/>
                </a:solidFill>
                <a:latin typeface="Calibri" panose="020F0502020204030204" pitchFamily="34" charset="0"/>
                <a:cs typeface="Calibri" panose="020F0502020204030204" pitchFamily="34" charset="0"/>
              </a:rPr>
              <a:t>But there were false prophets also among the people, even as there shall be false teachers among you, who privily shall bring in damnable heresies, even denying the Lord that bought them, and bring upon themselves swift destruction. </a:t>
            </a:r>
            <a:r>
              <a:rPr lang="en-US" sz="2400" b="1" baseline="30000" dirty="0">
                <a:solidFill>
                  <a:srgbClr val="FFFF00"/>
                </a:solidFill>
                <a:latin typeface="Calibri" panose="020F0502020204030204" pitchFamily="34" charset="0"/>
                <a:cs typeface="Calibri" panose="020F0502020204030204" pitchFamily="34" charset="0"/>
              </a:rPr>
              <a:t>2 </a:t>
            </a:r>
            <a:r>
              <a:rPr lang="en-US" sz="2400" b="1" dirty="0">
                <a:solidFill>
                  <a:srgbClr val="FFFF00"/>
                </a:solidFill>
                <a:latin typeface="Calibri" panose="020F0502020204030204" pitchFamily="34" charset="0"/>
                <a:cs typeface="Calibri" panose="020F0502020204030204" pitchFamily="34" charset="0"/>
              </a:rPr>
              <a:t>And many shall follow their pernicious ways; by reason of whom the way of truth shall be evil spoken of. </a:t>
            </a:r>
            <a:r>
              <a:rPr lang="en-US" sz="2400" b="1" baseline="30000" dirty="0">
                <a:solidFill>
                  <a:srgbClr val="FFFF00"/>
                </a:solidFill>
                <a:latin typeface="Calibri" panose="020F0502020204030204" pitchFamily="34" charset="0"/>
                <a:cs typeface="Calibri" panose="020F0502020204030204" pitchFamily="34" charset="0"/>
              </a:rPr>
              <a:t>3 </a:t>
            </a:r>
            <a:r>
              <a:rPr lang="en-US" sz="2400" b="1" dirty="0">
                <a:solidFill>
                  <a:srgbClr val="FFFF00"/>
                </a:solidFill>
                <a:latin typeface="Calibri" panose="020F0502020204030204" pitchFamily="34" charset="0"/>
                <a:cs typeface="Calibri" panose="020F0502020204030204" pitchFamily="34" charset="0"/>
              </a:rPr>
              <a:t>And through covetousness shall they with feigned </a:t>
            </a:r>
            <a:r>
              <a:rPr lang="en-US" sz="2400" b="1" dirty="0">
                <a:solidFill>
                  <a:srgbClr val="00B0F0"/>
                </a:solidFill>
                <a:latin typeface="Calibri" panose="020F0502020204030204" pitchFamily="34" charset="0"/>
                <a:cs typeface="Calibri" panose="020F0502020204030204" pitchFamily="34" charset="0"/>
              </a:rPr>
              <a:t>[fabricated, fictitious, artificial] </a:t>
            </a:r>
            <a:r>
              <a:rPr lang="en-US" sz="2400" b="1" dirty="0">
                <a:solidFill>
                  <a:srgbClr val="FFFF00"/>
                </a:solidFill>
                <a:latin typeface="Calibri" panose="020F0502020204030204" pitchFamily="34" charset="0"/>
                <a:cs typeface="Calibri" panose="020F0502020204030204" pitchFamily="34" charset="0"/>
              </a:rPr>
              <a:t>words make merchandise of you:      </a:t>
            </a:r>
            <a:r>
              <a:rPr lang="en-US" sz="2400" dirty="0">
                <a:latin typeface="Calibri" panose="020F0502020204030204" pitchFamily="34" charset="0"/>
                <a:cs typeface="Calibri" panose="020F0502020204030204" pitchFamily="34" charset="0"/>
              </a:rPr>
              <a:t>2 Peter 2:1-3a</a:t>
            </a:r>
          </a:p>
          <a:p>
            <a:r>
              <a:rPr lang="en-US" sz="2400" dirty="0">
                <a:latin typeface="Calibri" panose="020F0502020204030204" pitchFamily="34" charset="0"/>
                <a:cs typeface="Calibri" panose="020F0502020204030204" pitchFamily="34" charset="0"/>
              </a:rPr>
              <a:t>Destroy and scatter… that is what false prophets, false teachers, do. Yet we must also </a:t>
            </a:r>
            <a:r>
              <a:rPr lang="en-US" sz="2400" dirty="0" err="1">
                <a:latin typeface="Calibri" panose="020F0502020204030204" pitchFamily="34" charset="0"/>
                <a:cs typeface="Calibri" panose="020F0502020204030204" pitchFamily="34" charset="0"/>
              </a:rPr>
              <a:t>realise</a:t>
            </a:r>
            <a:r>
              <a:rPr lang="en-US" sz="2400" dirty="0">
                <a:latin typeface="Calibri" panose="020F0502020204030204" pitchFamily="34" charset="0"/>
                <a:cs typeface="Calibri" panose="020F0502020204030204" pitchFamily="34" charset="0"/>
              </a:rPr>
              <a:t> that sheep will destroy and scatter themselves, even if a good shepherd is in charge. </a:t>
            </a:r>
          </a:p>
          <a:p>
            <a:r>
              <a:rPr lang="en-US" sz="2400" dirty="0" err="1">
                <a:latin typeface="Calibri" panose="020F0502020204030204" pitchFamily="34" charset="0"/>
                <a:cs typeface="Calibri" panose="020F0502020204030204" pitchFamily="34" charset="0"/>
              </a:rPr>
              <a:t>Yeshua</a:t>
            </a:r>
            <a:r>
              <a:rPr lang="en-US" sz="2400" dirty="0">
                <a:latin typeface="Calibri" panose="020F0502020204030204" pitchFamily="34" charset="0"/>
                <a:cs typeface="Calibri" panose="020F0502020204030204" pitchFamily="34" charset="0"/>
              </a:rPr>
              <a:t> is the perfect Shepherd but we see…</a:t>
            </a:r>
          </a:p>
          <a:p>
            <a:endParaRPr lang="en-AU" dirty="0"/>
          </a:p>
        </p:txBody>
      </p:sp>
    </p:spTree>
    <p:extLst>
      <p:ext uri="{BB962C8B-B14F-4D97-AF65-F5344CB8AC3E}">
        <p14:creationId xmlns:p14="http://schemas.microsoft.com/office/powerpoint/2010/main" val="27527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330A-56DC-790D-9FFD-053975679EA0}"/>
              </a:ext>
            </a:extLst>
          </p:cNvPr>
          <p:cNvSpPr>
            <a:spLocks noGrp="1"/>
          </p:cNvSpPr>
          <p:nvPr>
            <p:ph type="title"/>
          </p:nvPr>
        </p:nvSpPr>
        <p:spPr>
          <a:xfrm>
            <a:off x="646111" y="452718"/>
            <a:ext cx="9404723" cy="461682"/>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5F8736-69B4-6DF1-7FF1-59946ECE8507}"/>
              </a:ext>
            </a:extLst>
          </p:cNvPr>
          <p:cNvSpPr>
            <a:spLocks noGrp="1"/>
          </p:cNvSpPr>
          <p:nvPr>
            <p:ph idx="1"/>
          </p:nvPr>
        </p:nvSpPr>
        <p:spPr>
          <a:xfrm>
            <a:off x="1103312" y="1180730"/>
            <a:ext cx="8946541" cy="5067669"/>
          </a:xfrm>
        </p:spPr>
        <p:txBody>
          <a:bodyPr>
            <a:normAutofit fontScale="92500"/>
          </a:bodyPr>
          <a:lstStyle/>
          <a:p>
            <a:r>
              <a:rPr lang="en-US" sz="2400" b="1" dirty="0">
                <a:solidFill>
                  <a:srgbClr val="FFFF00"/>
                </a:solidFill>
                <a:latin typeface="Calibri" panose="020F0502020204030204" pitchFamily="34" charset="0"/>
                <a:cs typeface="Calibri" panose="020F0502020204030204" pitchFamily="34" charset="0"/>
              </a:rPr>
              <a:t>Many therefore of his disciples, when they had heard </a:t>
            </a:r>
            <a:r>
              <a:rPr lang="en-US" sz="2400" b="1" i="1" dirty="0">
                <a:solidFill>
                  <a:srgbClr val="FFFF00"/>
                </a:solidFill>
                <a:latin typeface="Calibri" panose="020F0502020204030204" pitchFamily="34" charset="0"/>
                <a:cs typeface="Calibri" panose="020F0502020204030204" pitchFamily="34" charset="0"/>
              </a:rPr>
              <a:t>this</a:t>
            </a:r>
            <a:r>
              <a:rPr lang="en-US" sz="2400" b="1" dirty="0">
                <a:solidFill>
                  <a:srgbClr val="FFFF00"/>
                </a:solidFill>
                <a:latin typeface="Calibri" panose="020F0502020204030204" pitchFamily="34" charset="0"/>
                <a:cs typeface="Calibri" panose="020F0502020204030204" pitchFamily="34" charset="0"/>
              </a:rPr>
              <a:t>, said, This is an hard saying; who can hear it? </a:t>
            </a:r>
            <a:r>
              <a:rPr lang="en-US" sz="2400" b="1" baseline="30000" dirty="0">
                <a:solidFill>
                  <a:srgbClr val="FFFF00"/>
                </a:solidFill>
                <a:latin typeface="Calibri" panose="020F0502020204030204" pitchFamily="34" charset="0"/>
                <a:cs typeface="Calibri" panose="020F0502020204030204" pitchFamily="34" charset="0"/>
              </a:rPr>
              <a:t>61 </a:t>
            </a:r>
            <a:r>
              <a:rPr lang="en-US" sz="2400" b="1" dirty="0">
                <a:solidFill>
                  <a:srgbClr val="FFFF00"/>
                </a:solidFill>
                <a:latin typeface="Calibri" panose="020F0502020204030204" pitchFamily="34" charset="0"/>
                <a:cs typeface="Calibri" panose="020F0502020204030204" pitchFamily="34" charset="0"/>
              </a:rPr>
              <a:t>When </a:t>
            </a:r>
            <a:r>
              <a:rPr lang="en-US" sz="2400" b="1" dirty="0" err="1">
                <a:solidFill>
                  <a:srgbClr val="FFFF00"/>
                </a:solidFill>
                <a:latin typeface="Calibri" panose="020F0502020204030204" pitchFamily="34" charset="0"/>
                <a:cs typeface="Calibri" panose="020F0502020204030204" pitchFamily="34" charset="0"/>
              </a:rPr>
              <a:t>Yeshua</a:t>
            </a:r>
            <a:r>
              <a:rPr lang="en-US" sz="2400" b="1" dirty="0">
                <a:solidFill>
                  <a:srgbClr val="FFFF00"/>
                </a:solidFill>
                <a:latin typeface="Calibri" panose="020F0502020204030204" pitchFamily="34" charset="0"/>
                <a:cs typeface="Calibri" panose="020F0502020204030204" pitchFamily="34" charset="0"/>
              </a:rPr>
              <a:t> knew in himself that his disciples murmured at it, he said unto them, Doth this offend you? </a:t>
            </a:r>
            <a:r>
              <a:rPr lang="en-US" sz="2400" b="1" baseline="30000" dirty="0">
                <a:solidFill>
                  <a:srgbClr val="FFFF00"/>
                </a:solidFill>
                <a:latin typeface="Calibri" panose="020F0502020204030204" pitchFamily="34" charset="0"/>
                <a:cs typeface="Calibri" panose="020F0502020204030204" pitchFamily="34" charset="0"/>
              </a:rPr>
              <a:t>62 </a:t>
            </a:r>
            <a:r>
              <a:rPr lang="en-US" sz="2400" b="1" i="1" dirty="0">
                <a:solidFill>
                  <a:srgbClr val="FFFF00"/>
                </a:solidFill>
                <a:latin typeface="Calibri" panose="020F0502020204030204" pitchFamily="34" charset="0"/>
                <a:cs typeface="Calibri" panose="020F0502020204030204" pitchFamily="34" charset="0"/>
              </a:rPr>
              <a:t>What</a:t>
            </a:r>
            <a:r>
              <a:rPr lang="en-US" sz="2400" b="1" dirty="0">
                <a:solidFill>
                  <a:srgbClr val="FFFF00"/>
                </a:solidFill>
                <a:latin typeface="Calibri" panose="020F0502020204030204" pitchFamily="34" charset="0"/>
                <a:cs typeface="Calibri" panose="020F0502020204030204" pitchFamily="34" charset="0"/>
              </a:rPr>
              <a:t> and if ye shall see the Son of man ascend up where he was before? </a:t>
            </a:r>
            <a:r>
              <a:rPr lang="en-US" sz="2400" b="1" baseline="30000" dirty="0">
                <a:solidFill>
                  <a:srgbClr val="FFFF00"/>
                </a:solidFill>
                <a:latin typeface="Calibri" panose="020F0502020204030204" pitchFamily="34" charset="0"/>
                <a:cs typeface="Calibri" panose="020F0502020204030204" pitchFamily="34" charset="0"/>
              </a:rPr>
              <a:t>63 </a:t>
            </a:r>
            <a:r>
              <a:rPr lang="en-US" sz="2400" b="1" dirty="0">
                <a:solidFill>
                  <a:srgbClr val="FFFF00"/>
                </a:solidFill>
                <a:latin typeface="Calibri" panose="020F0502020204030204" pitchFamily="34" charset="0"/>
                <a:cs typeface="Calibri" panose="020F0502020204030204" pitchFamily="34" charset="0"/>
              </a:rPr>
              <a:t>It is the spirit that </a:t>
            </a:r>
            <a:r>
              <a:rPr lang="en-US" sz="2400" b="1" dirty="0" err="1">
                <a:solidFill>
                  <a:srgbClr val="FFFF00"/>
                </a:solidFill>
                <a:latin typeface="Calibri" panose="020F0502020204030204" pitchFamily="34" charset="0"/>
                <a:cs typeface="Calibri" panose="020F0502020204030204" pitchFamily="34" charset="0"/>
              </a:rPr>
              <a:t>quickeneth</a:t>
            </a:r>
            <a:r>
              <a:rPr lang="en-US" sz="2400" b="1" dirty="0">
                <a:solidFill>
                  <a:srgbClr val="FFFF00"/>
                </a:solidFill>
                <a:latin typeface="Calibri" panose="020F0502020204030204" pitchFamily="34" charset="0"/>
                <a:cs typeface="Calibri" panose="020F0502020204030204" pitchFamily="34" charset="0"/>
              </a:rPr>
              <a:t>; the flesh </a:t>
            </a:r>
            <a:r>
              <a:rPr lang="en-US" sz="2400" b="1" dirty="0" err="1">
                <a:solidFill>
                  <a:srgbClr val="FFFF00"/>
                </a:solidFill>
                <a:latin typeface="Calibri" panose="020F0502020204030204" pitchFamily="34" charset="0"/>
                <a:cs typeface="Calibri" panose="020F0502020204030204" pitchFamily="34" charset="0"/>
              </a:rPr>
              <a:t>profiteth</a:t>
            </a:r>
            <a:r>
              <a:rPr lang="en-US" sz="2400" b="1" dirty="0">
                <a:solidFill>
                  <a:srgbClr val="FFFF00"/>
                </a:solidFill>
                <a:latin typeface="Calibri" panose="020F0502020204030204" pitchFamily="34" charset="0"/>
                <a:cs typeface="Calibri" panose="020F0502020204030204" pitchFamily="34" charset="0"/>
              </a:rPr>
              <a:t> nothing: the words that I speak unto you, </a:t>
            </a:r>
            <a:r>
              <a:rPr lang="en-US" sz="2400" b="1" i="1" dirty="0">
                <a:solidFill>
                  <a:srgbClr val="FFFF00"/>
                </a:solidFill>
                <a:latin typeface="Calibri" panose="020F0502020204030204" pitchFamily="34" charset="0"/>
                <a:cs typeface="Calibri" panose="020F0502020204030204" pitchFamily="34" charset="0"/>
              </a:rPr>
              <a:t>they</a:t>
            </a:r>
            <a:r>
              <a:rPr lang="en-US" sz="2400" b="1" dirty="0">
                <a:solidFill>
                  <a:srgbClr val="FFFF00"/>
                </a:solidFill>
                <a:latin typeface="Calibri" panose="020F0502020204030204" pitchFamily="34" charset="0"/>
                <a:cs typeface="Calibri" panose="020F0502020204030204" pitchFamily="34" charset="0"/>
              </a:rPr>
              <a:t> are spirit, and </a:t>
            </a:r>
            <a:r>
              <a:rPr lang="en-US" sz="2400" b="1" i="1" dirty="0">
                <a:solidFill>
                  <a:srgbClr val="FFFF00"/>
                </a:solidFill>
                <a:latin typeface="Calibri" panose="020F0502020204030204" pitchFamily="34" charset="0"/>
                <a:cs typeface="Calibri" panose="020F0502020204030204" pitchFamily="34" charset="0"/>
              </a:rPr>
              <a:t>they</a:t>
            </a:r>
            <a:r>
              <a:rPr lang="en-US" sz="2400" b="1" dirty="0">
                <a:solidFill>
                  <a:srgbClr val="FFFF00"/>
                </a:solidFill>
                <a:latin typeface="Calibri" panose="020F0502020204030204" pitchFamily="34" charset="0"/>
                <a:cs typeface="Calibri" panose="020F0502020204030204" pitchFamily="34" charset="0"/>
              </a:rPr>
              <a:t> are life. </a:t>
            </a:r>
            <a:r>
              <a:rPr lang="en-US" sz="2400" b="1" baseline="30000" dirty="0">
                <a:solidFill>
                  <a:srgbClr val="FFFF00"/>
                </a:solidFill>
                <a:latin typeface="Calibri" panose="020F0502020204030204" pitchFamily="34" charset="0"/>
                <a:cs typeface="Calibri" panose="020F0502020204030204" pitchFamily="34" charset="0"/>
              </a:rPr>
              <a:t>64 </a:t>
            </a:r>
            <a:r>
              <a:rPr lang="en-US" sz="2400" b="1" dirty="0">
                <a:solidFill>
                  <a:srgbClr val="FFFF00"/>
                </a:solidFill>
                <a:latin typeface="Calibri" panose="020F0502020204030204" pitchFamily="34" charset="0"/>
                <a:cs typeface="Calibri" panose="020F0502020204030204" pitchFamily="34" charset="0"/>
              </a:rPr>
              <a:t>But there are some of you that believe not. For </a:t>
            </a:r>
            <a:r>
              <a:rPr lang="en-US" sz="2400" b="1" dirty="0" err="1">
                <a:solidFill>
                  <a:srgbClr val="FFFF00"/>
                </a:solidFill>
                <a:latin typeface="Calibri" panose="020F0502020204030204" pitchFamily="34" charset="0"/>
                <a:cs typeface="Calibri" panose="020F0502020204030204" pitchFamily="34" charset="0"/>
              </a:rPr>
              <a:t>Yeshua</a:t>
            </a:r>
            <a:r>
              <a:rPr lang="en-US" sz="2400" b="1" dirty="0">
                <a:solidFill>
                  <a:srgbClr val="FFFF00"/>
                </a:solidFill>
                <a:latin typeface="Calibri" panose="020F0502020204030204" pitchFamily="34" charset="0"/>
                <a:cs typeface="Calibri" panose="020F0502020204030204" pitchFamily="34" charset="0"/>
              </a:rPr>
              <a:t> knew from the beginning who they were that believed not, and who should betray him. </a:t>
            </a:r>
            <a:r>
              <a:rPr lang="en-US" sz="2400" b="1" baseline="30000" dirty="0">
                <a:solidFill>
                  <a:srgbClr val="FFFF00"/>
                </a:solidFill>
                <a:latin typeface="Calibri" panose="020F0502020204030204" pitchFamily="34" charset="0"/>
                <a:cs typeface="Calibri" panose="020F0502020204030204" pitchFamily="34" charset="0"/>
              </a:rPr>
              <a:t>65 </a:t>
            </a:r>
            <a:r>
              <a:rPr lang="en-US" sz="2400" b="1" dirty="0">
                <a:solidFill>
                  <a:srgbClr val="FFFF00"/>
                </a:solidFill>
                <a:latin typeface="Calibri" panose="020F0502020204030204" pitchFamily="34" charset="0"/>
                <a:cs typeface="Calibri" panose="020F0502020204030204" pitchFamily="34" charset="0"/>
              </a:rPr>
              <a:t>And he said, Therefore said I unto you, that no man can come unto me, except it were given unto him of my Father. </a:t>
            </a:r>
            <a:r>
              <a:rPr lang="en-US" sz="2400" b="1" baseline="30000" dirty="0">
                <a:solidFill>
                  <a:srgbClr val="FFFF00"/>
                </a:solidFill>
                <a:latin typeface="Calibri" panose="020F0502020204030204" pitchFamily="34" charset="0"/>
                <a:cs typeface="Calibri" panose="020F0502020204030204" pitchFamily="34" charset="0"/>
              </a:rPr>
              <a:t>66 </a:t>
            </a:r>
            <a:r>
              <a:rPr lang="en-US" sz="2400" b="1" dirty="0">
                <a:solidFill>
                  <a:srgbClr val="FFFF00"/>
                </a:solidFill>
                <a:latin typeface="Calibri" panose="020F0502020204030204" pitchFamily="34" charset="0"/>
                <a:cs typeface="Calibri" panose="020F0502020204030204" pitchFamily="34" charset="0"/>
              </a:rPr>
              <a:t>From that </a:t>
            </a:r>
            <a:r>
              <a:rPr lang="en-US" sz="2400" b="1" i="1" dirty="0">
                <a:solidFill>
                  <a:srgbClr val="FFFF00"/>
                </a:solidFill>
                <a:latin typeface="Calibri" panose="020F0502020204030204" pitchFamily="34" charset="0"/>
                <a:cs typeface="Calibri" panose="020F0502020204030204" pitchFamily="34" charset="0"/>
              </a:rPr>
              <a:t>time</a:t>
            </a:r>
            <a:r>
              <a:rPr lang="en-US" sz="2400" b="1" dirty="0">
                <a:solidFill>
                  <a:srgbClr val="FFFF00"/>
                </a:solidFill>
                <a:latin typeface="Calibri" panose="020F0502020204030204" pitchFamily="34" charset="0"/>
                <a:cs typeface="Calibri" panose="020F0502020204030204" pitchFamily="34" charset="0"/>
              </a:rPr>
              <a:t> many of his disciples went back, and walked no more with him. </a:t>
            </a:r>
            <a:r>
              <a:rPr lang="en-US" sz="2400" dirty="0">
                <a:latin typeface="Calibri" panose="020F0502020204030204" pitchFamily="34" charset="0"/>
                <a:cs typeface="Calibri" panose="020F0502020204030204" pitchFamily="34" charset="0"/>
              </a:rPr>
              <a:t>John 6:60-66</a:t>
            </a:r>
          </a:p>
          <a:p>
            <a:r>
              <a:rPr lang="en-US" sz="2400" dirty="0">
                <a:latin typeface="Calibri" panose="020F0502020204030204" pitchFamily="34" charset="0"/>
                <a:cs typeface="Calibri" panose="020F0502020204030204" pitchFamily="34" charset="0"/>
              </a:rPr>
              <a:t>Not every lost sheep can be blamed onto bad shepherds. In fact most of the blame is due to decisions people make by themselves.</a:t>
            </a:r>
          </a:p>
          <a:p>
            <a:r>
              <a:rPr lang="en-US" sz="2400" dirty="0" err="1">
                <a:latin typeface="Calibri" panose="020F0502020204030204" pitchFamily="34" charset="0"/>
                <a:cs typeface="Calibri" panose="020F0502020204030204" pitchFamily="34" charset="0"/>
              </a:rPr>
              <a:t>Yeshua</a:t>
            </a:r>
            <a:r>
              <a:rPr lang="en-US" sz="2400" dirty="0">
                <a:latin typeface="Calibri" panose="020F0502020204030204" pitchFamily="34" charset="0"/>
                <a:cs typeface="Calibri" panose="020F0502020204030204" pitchFamily="34" charset="0"/>
              </a:rPr>
              <a:t> had some strong words about doing things our own way…</a:t>
            </a:r>
          </a:p>
          <a:p>
            <a:endParaRPr lang="en-AU" dirty="0"/>
          </a:p>
        </p:txBody>
      </p:sp>
    </p:spTree>
    <p:extLst>
      <p:ext uri="{BB962C8B-B14F-4D97-AF65-F5344CB8AC3E}">
        <p14:creationId xmlns:p14="http://schemas.microsoft.com/office/powerpoint/2010/main" val="8139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DBD7-57C1-70F6-8CC3-754BC0085CEC}"/>
              </a:ext>
            </a:extLst>
          </p:cNvPr>
          <p:cNvSpPr>
            <a:spLocks noGrp="1"/>
          </p:cNvSpPr>
          <p:nvPr>
            <p:ph type="title"/>
          </p:nvPr>
        </p:nvSpPr>
        <p:spPr>
          <a:xfrm>
            <a:off x="646111" y="452718"/>
            <a:ext cx="9404723" cy="452804"/>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BA73C84-75E4-D9B7-3D18-4AEA43E12E9B}"/>
              </a:ext>
            </a:extLst>
          </p:cNvPr>
          <p:cNvSpPr>
            <a:spLocks noGrp="1"/>
          </p:cNvSpPr>
          <p:nvPr>
            <p:ph idx="1"/>
          </p:nvPr>
        </p:nvSpPr>
        <p:spPr>
          <a:xfrm>
            <a:off x="1104293" y="1198485"/>
            <a:ext cx="8946541" cy="5058791"/>
          </a:xfrm>
        </p:spPr>
        <p:txBody>
          <a:bodyPr>
            <a:normAutofit/>
          </a:bodyPr>
          <a:lstStyle/>
          <a:p>
            <a:r>
              <a:rPr lang="en-US" sz="2400" b="1" dirty="0">
                <a:solidFill>
                  <a:srgbClr val="FFFF00"/>
                </a:solidFill>
                <a:latin typeface="Calibri" panose="020F0502020204030204" pitchFamily="34" charset="0"/>
                <a:cs typeface="Calibri" panose="020F0502020204030204" pitchFamily="34" charset="0"/>
              </a:rPr>
              <a:t>Verily, verily, I say unto you, He that </a:t>
            </a:r>
            <a:r>
              <a:rPr lang="en-US" sz="2400" b="1" dirty="0" err="1">
                <a:solidFill>
                  <a:srgbClr val="FFFF00"/>
                </a:solidFill>
                <a:latin typeface="Calibri" panose="020F0502020204030204" pitchFamily="34" charset="0"/>
                <a:cs typeface="Calibri" panose="020F0502020204030204" pitchFamily="34" charset="0"/>
              </a:rPr>
              <a:t>entereth</a:t>
            </a:r>
            <a:r>
              <a:rPr lang="en-US" sz="2400" b="1" dirty="0">
                <a:solidFill>
                  <a:srgbClr val="FFFF00"/>
                </a:solidFill>
                <a:latin typeface="Calibri" panose="020F0502020204030204" pitchFamily="34" charset="0"/>
                <a:cs typeface="Calibri" panose="020F0502020204030204" pitchFamily="34" charset="0"/>
              </a:rPr>
              <a:t> not by the door into the sheepfold, but </a:t>
            </a:r>
            <a:r>
              <a:rPr lang="en-US" sz="2400" b="1" dirty="0" err="1">
                <a:solidFill>
                  <a:srgbClr val="FFFF00"/>
                </a:solidFill>
                <a:latin typeface="Calibri" panose="020F0502020204030204" pitchFamily="34" charset="0"/>
                <a:cs typeface="Calibri" panose="020F0502020204030204" pitchFamily="34" charset="0"/>
              </a:rPr>
              <a:t>climbeth</a:t>
            </a:r>
            <a:r>
              <a:rPr lang="en-US" sz="2400" b="1" dirty="0">
                <a:solidFill>
                  <a:srgbClr val="FFFF00"/>
                </a:solidFill>
                <a:latin typeface="Calibri" panose="020F0502020204030204" pitchFamily="34" charset="0"/>
                <a:cs typeface="Calibri" panose="020F0502020204030204" pitchFamily="34" charset="0"/>
              </a:rPr>
              <a:t> up some other way, the same is a thief and a robber. </a:t>
            </a:r>
            <a:r>
              <a:rPr lang="en-US" sz="2400" b="1" baseline="30000" dirty="0">
                <a:solidFill>
                  <a:srgbClr val="FFFF00"/>
                </a:solidFill>
                <a:latin typeface="Calibri" panose="020F0502020204030204" pitchFamily="34" charset="0"/>
                <a:cs typeface="Calibri" panose="020F0502020204030204" pitchFamily="34" charset="0"/>
              </a:rPr>
              <a:t>2 </a:t>
            </a:r>
            <a:r>
              <a:rPr lang="en-US" sz="2400" b="1" dirty="0">
                <a:solidFill>
                  <a:srgbClr val="FFFF00"/>
                </a:solidFill>
                <a:latin typeface="Calibri" panose="020F0502020204030204" pitchFamily="34" charset="0"/>
                <a:cs typeface="Calibri" panose="020F0502020204030204" pitchFamily="34" charset="0"/>
              </a:rPr>
              <a:t>But he that </a:t>
            </a:r>
            <a:r>
              <a:rPr lang="en-US" sz="2400" b="1" dirty="0" err="1">
                <a:solidFill>
                  <a:srgbClr val="FFFF00"/>
                </a:solidFill>
                <a:latin typeface="Calibri" panose="020F0502020204030204" pitchFamily="34" charset="0"/>
                <a:cs typeface="Calibri" panose="020F0502020204030204" pitchFamily="34" charset="0"/>
              </a:rPr>
              <a:t>entereth</a:t>
            </a:r>
            <a:r>
              <a:rPr lang="en-US" sz="2400" b="1" dirty="0">
                <a:solidFill>
                  <a:srgbClr val="FFFF00"/>
                </a:solidFill>
                <a:latin typeface="Calibri" panose="020F0502020204030204" pitchFamily="34" charset="0"/>
                <a:cs typeface="Calibri" panose="020F0502020204030204" pitchFamily="34" charset="0"/>
              </a:rPr>
              <a:t> in by the door is the shepherd of the sheep. </a:t>
            </a:r>
            <a:r>
              <a:rPr lang="en-US" sz="2400" b="1" baseline="30000" dirty="0">
                <a:solidFill>
                  <a:srgbClr val="FFFF00"/>
                </a:solidFill>
                <a:latin typeface="Calibri" panose="020F0502020204030204" pitchFamily="34" charset="0"/>
                <a:cs typeface="Calibri" panose="020F0502020204030204" pitchFamily="34" charset="0"/>
              </a:rPr>
              <a:t>3 </a:t>
            </a:r>
            <a:r>
              <a:rPr lang="en-US" sz="2400" b="1" dirty="0">
                <a:solidFill>
                  <a:srgbClr val="FFFF00"/>
                </a:solidFill>
                <a:latin typeface="Calibri" panose="020F0502020204030204" pitchFamily="34" charset="0"/>
                <a:cs typeface="Calibri" panose="020F0502020204030204" pitchFamily="34" charset="0"/>
              </a:rPr>
              <a:t>To him the porter </a:t>
            </a:r>
            <a:r>
              <a:rPr lang="en-US" sz="2400" b="1" dirty="0" err="1">
                <a:solidFill>
                  <a:srgbClr val="FFFF00"/>
                </a:solidFill>
                <a:latin typeface="Calibri" panose="020F0502020204030204" pitchFamily="34" charset="0"/>
                <a:cs typeface="Calibri" panose="020F0502020204030204" pitchFamily="34" charset="0"/>
              </a:rPr>
              <a:t>openeth</a:t>
            </a:r>
            <a:r>
              <a:rPr lang="en-US" sz="2400" b="1" dirty="0">
                <a:solidFill>
                  <a:srgbClr val="FFFF00"/>
                </a:solidFill>
                <a:latin typeface="Calibri" panose="020F0502020204030204" pitchFamily="34" charset="0"/>
                <a:cs typeface="Calibri" panose="020F0502020204030204" pitchFamily="34" charset="0"/>
              </a:rPr>
              <a:t>; and the sheep hear his voice: and he calleth his own sheep by name, and leadeth them out. </a:t>
            </a:r>
            <a:r>
              <a:rPr lang="en-US" sz="2400" b="1" baseline="30000" dirty="0">
                <a:solidFill>
                  <a:srgbClr val="FFFF00"/>
                </a:solidFill>
                <a:latin typeface="Calibri" panose="020F0502020204030204" pitchFamily="34" charset="0"/>
                <a:cs typeface="Calibri" panose="020F0502020204030204" pitchFamily="34" charset="0"/>
              </a:rPr>
              <a:t>4 </a:t>
            </a:r>
            <a:r>
              <a:rPr lang="en-US" sz="2400" b="1" dirty="0">
                <a:solidFill>
                  <a:srgbClr val="FFFF00"/>
                </a:solidFill>
                <a:latin typeface="Calibri" panose="020F0502020204030204" pitchFamily="34" charset="0"/>
                <a:cs typeface="Calibri" panose="020F0502020204030204" pitchFamily="34" charset="0"/>
              </a:rPr>
              <a:t>And when he </a:t>
            </a:r>
            <a:r>
              <a:rPr lang="en-US" sz="2400" b="1" dirty="0" err="1">
                <a:solidFill>
                  <a:srgbClr val="FFFF00"/>
                </a:solidFill>
                <a:latin typeface="Calibri" panose="020F0502020204030204" pitchFamily="34" charset="0"/>
                <a:cs typeface="Calibri" panose="020F0502020204030204" pitchFamily="34" charset="0"/>
              </a:rPr>
              <a:t>putteth</a:t>
            </a:r>
            <a:r>
              <a:rPr lang="en-US" sz="2400" b="1" dirty="0">
                <a:solidFill>
                  <a:srgbClr val="FFFF00"/>
                </a:solidFill>
                <a:latin typeface="Calibri" panose="020F0502020204030204" pitchFamily="34" charset="0"/>
                <a:cs typeface="Calibri" panose="020F0502020204030204" pitchFamily="34" charset="0"/>
              </a:rPr>
              <a:t> forth his own sheep, he </a:t>
            </a:r>
            <a:r>
              <a:rPr lang="en-US" sz="2400" b="1" dirty="0" err="1">
                <a:solidFill>
                  <a:srgbClr val="FFFF00"/>
                </a:solidFill>
                <a:latin typeface="Calibri" panose="020F0502020204030204" pitchFamily="34" charset="0"/>
                <a:cs typeface="Calibri" panose="020F0502020204030204" pitchFamily="34" charset="0"/>
              </a:rPr>
              <a:t>goeth</a:t>
            </a:r>
            <a:r>
              <a:rPr lang="en-US" sz="2400" b="1" dirty="0">
                <a:solidFill>
                  <a:srgbClr val="FFFF00"/>
                </a:solidFill>
                <a:latin typeface="Calibri" panose="020F0502020204030204" pitchFamily="34" charset="0"/>
                <a:cs typeface="Calibri" panose="020F0502020204030204" pitchFamily="34" charset="0"/>
              </a:rPr>
              <a:t> before them, and the sheep follow him: for they know his voice. </a:t>
            </a:r>
            <a:r>
              <a:rPr lang="en-US" sz="2400" b="1" baseline="30000" dirty="0">
                <a:solidFill>
                  <a:srgbClr val="FFFF00"/>
                </a:solidFill>
                <a:latin typeface="Calibri" panose="020F0502020204030204" pitchFamily="34" charset="0"/>
                <a:cs typeface="Calibri" panose="020F0502020204030204" pitchFamily="34" charset="0"/>
              </a:rPr>
              <a:t>5 </a:t>
            </a:r>
            <a:r>
              <a:rPr lang="en-US" sz="2400" b="1" dirty="0">
                <a:solidFill>
                  <a:srgbClr val="FFFF00"/>
                </a:solidFill>
                <a:latin typeface="Calibri" panose="020F0502020204030204" pitchFamily="34" charset="0"/>
                <a:cs typeface="Calibri" panose="020F0502020204030204" pitchFamily="34" charset="0"/>
              </a:rPr>
              <a:t>And a stranger will they not follow, but will flee from him: for they know not the voice of strangers. </a:t>
            </a:r>
            <a:r>
              <a:rPr lang="en-US" sz="2400" b="1" baseline="30000" dirty="0">
                <a:solidFill>
                  <a:srgbClr val="FFFF00"/>
                </a:solidFill>
                <a:latin typeface="Calibri" panose="020F0502020204030204" pitchFamily="34" charset="0"/>
                <a:cs typeface="Calibri" panose="020F0502020204030204" pitchFamily="34" charset="0"/>
              </a:rPr>
              <a:t>6 </a:t>
            </a:r>
            <a:r>
              <a:rPr lang="en-US" sz="2400" b="1" dirty="0">
                <a:solidFill>
                  <a:srgbClr val="FFFF00"/>
                </a:solidFill>
                <a:latin typeface="Calibri" panose="020F0502020204030204" pitchFamily="34" charset="0"/>
                <a:cs typeface="Calibri" panose="020F0502020204030204" pitchFamily="34" charset="0"/>
              </a:rPr>
              <a:t>This parable </a:t>
            </a:r>
            <a:r>
              <a:rPr lang="en-US" sz="2400" b="1" dirty="0" err="1">
                <a:solidFill>
                  <a:srgbClr val="FFFF00"/>
                </a:solidFill>
                <a:latin typeface="Calibri" panose="020F0502020204030204" pitchFamily="34" charset="0"/>
                <a:cs typeface="Calibri" panose="020F0502020204030204" pitchFamily="34" charset="0"/>
              </a:rPr>
              <a:t>spake</a:t>
            </a:r>
            <a:r>
              <a:rPr lang="en-US" sz="2400" b="1" dirty="0">
                <a:solidFill>
                  <a:srgbClr val="FFFF00"/>
                </a:solidFill>
                <a:latin typeface="Calibri" panose="020F0502020204030204" pitchFamily="34" charset="0"/>
                <a:cs typeface="Calibri" panose="020F0502020204030204" pitchFamily="34" charset="0"/>
              </a:rPr>
              <a:t> </a:t>
            </a:r>
            <a:r>
              <a:rPr lang="en-US" sz="2400" b="1" dirty="0" err="1">
                <a:solidFill>
                  <a:srgbClr val="FFFF00"/>
                </a:solidFill>
                <a:latin typeface="Calibri" panose="020F0502020204030204" pitchFamily="34" charset="0"/>
                <a:cs typeface="Calibri" panose="020F0502020204030204" pitchFamily="34" charset="0"/>
              </a:rPr>
              <a:t>Yeshua</a:t>
            </a:r>
            <a:r>
              <a:rPr lang="en-US" sz="2400" b="1" dirty="0">
                <a:solidFill>
                  <a:srgbClr val="FFFF00"/>
                </a:solidFill>
                <a:latin typeface="Calibri" panose="020F0502020204030204" pitchFamily="34" charset="0"/>
                <a:cs typeface="Calibri" panose="020F0502020204030204" pitchFamily="34" charset="0"/>
              </a:rPr>
              <a:t> unto them: but they understood not what things they were which he </a:t>
            </a:r>
            <a:r>
              <a:rPr lang="en-US" sz="2400" b="1" dirty="0" err="1">
                <a:solidFill>
                  <a:srgbClr val="FFFF00"/>
                </a:solidFill>
                <a:latin typeface="Calibri" panose="020F0502020204030204" pitchFamily="34" charset="0"/>
                <a:cs typeface="Calibri" panose="020F0502020204030204" pitchFamily="34" charset="0"/>
              </a:rPr>
              <a:t>spake</a:t>
            </a:r>
            <a:r>
              <a:rPr lang="en-US" sz="2400" b="1" dirty="0">
                <a:solidFill>
                  <a:srgbClr val="FFFF00"/>
                </a:solidFill>
                <a:latin typeface="Calibri" panose="020F0502020204030204" pitchFamily="34" charset="0"/>
                <a:cs typeface="Calibri" panose="020F0502020204030204" pitchFamily="34" charset="0"/>
              </a:rPr>
              <a:t> unto them. </a:t>
            </a:r>
            <a:r>
              <a:rPr lang="en-US" sz="2400" b="1" baseline="30000" dirty="0">
                <a:solidFill>
                  <a:srgbClr val="FFFF00"/>
                </a:solidFill>
                <a:latin typeface="Calibri" panose="020F0502020204030204" pitchFamily="34" charset="0"/>
                <a:cs typeface="Calibri" panose="020F0502020204030204" pitchFamily="34" charset="0"/>
              </a:rPr>
              <a:t>7 </a:t>
            </a:r>
            <a:r>
              <a:rPr lang="en-US" sz="2400" b="1" dirty="0">
                <a:solidFill>
                  <a:srgbClr val="FFFF00"/>
                </a:solidFill>
                <a:latin typeface="Calibri" panose="020F0502020204030204" pitchFamily="34" charset="0"/>
                <a:cs typeface="Calibri" panose="020F0502020204030204" pitchFamily="34" charset="0"/>
              </a:rPr>
              <a:t>Then said </a:t>
            </a:r>
            <a:r>
              <a:rPr lang="en-US" sz="2400" b="1" dirty="0" err="1">
                <a:solidFill>
                  <a:srgbClr val="FFFF00"/>
                </a:solidFill>
                <a:latin typeface="Calibri" panose="020F0502020204030204" pitchFamily="34" charset="0"/>
                <a:cs typeface="Calibri" panose="020F0502020204030204" pitchFamily="34" charset="0"/>
              </a:rPr>
              <a:t>Yeshua</a:t>
            </a:r>
            <a:r>
              <a:rPr lang="en-US" sz="2400" b="1" dirty="0">
                <a:solidFill>
                  <a:srgbClr val="FFFF00"/>
                </a:solidFill>
                <a:latin typeface="Calibri" panose="020F0502020204030204" pitchFamily="34" charset="0"/>
                <a:cs typeface="Calibri" panose="020F0502020204030204" pitchFamily="34" charset="0"/>
              </a:rPr>
              <a:t> unto them again, Verily, verily, I say unto you, I am the door of the sheep…</a:t>
            </a:r>
          </a:p>
          <a:p>
            <a:endParaRPr lang="en-AU" dirty="0"/>
          </a:p>
        </p:txBody>
      </p:sp>
    </p:spTree>
    <p:extLst>
      <p:ext uri="{BB962C8B-B14F-4D97-AF65-F5344CB8AC3E}">
        <p14:creationId xmlns:p14="http://schemas.microsoft.com/office/powerpoint/2010/main" val="413992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7600-8398-2D86-2458-B598E4AD40D7}"/>
              </a:ext>
            </a:extLst>
          </p:cNvPr>
          <p:cNvSpPr>
            <a:spLocks noGrp="1"/>
          </p:cNvSpPr>
          <p:nvPr>
            <p:ph type="title"/>
          </p:nvPr>
        </p:nvSpPr>
        <p:spPr>
          <a:xfrm>
            <a:off x="646111" y="452718"/>
            <a:ext cx="9404723" cy="443927"/>
          </a:xfrm>
        </p:spPr>
        <p:txBody>
          <a:bodyPr/>
          <a:lstStyle/>
          <a:p>
            <a:r>
              <a:rPr lang="en-US" sz="3600" dirty="0">
                <a:solidFill>
                  <a:srgbClr val="FF0000"/>
                </a:solidFill>
                <a:latin typeface="Calibri" panose="020F0502020204030204" pitchFamily="34" charset="0"/>
                <a:cs typeface="Calibri" panose="020F0502020204030204" pitchFamily="34" charset="0"/>
              </a:rPr>
              <a:t>Who wants to please The Father?</a:t>
            </a:r>
            <a:endParaRPr lang="en-AU" sz="36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35BC6E0-D9BB-728F-FCD4-0AFE18990994}"/>
              </a:ext>
            </a:extLst>
          </p:cNvPr>
          <p:cNvSpPr>
            <a:spLocks noGrp="1"/>
          </p:cNvSpPr>
          <p:nvPr>
            <p:ph idx="1"/>
          </p:nvPr>
        </p:nvSpPr>
        <p:spPr>
          <a:xfrm>
            <a:off x="1103312" y="1171852"/>
            <a:ext cx="8946541" cy="5076547"/>
          </a:xfrm>
        </p:spPr>
        <p:txBody>
          <a:bodyPr>
            <a:noAutofit/>
          </a:bodyPr>
          <a:lstStyle/>
          <a:p>
            <a:r>
              <a:rPr lang="en-US" sz="2400" b="1" baseline="30000" dirty="0">
                <a:solidFill>
                  <a:srgbClr val="FFFF00"/>
                </a:solidFill>
                <a:latin typeface="Calibri" panose="020F0502020204030204" pitchFamily="34" charset="0"/>
                <a:cs typeface="Calibri" panose="020F0502020204030204" pitchFamily="34" charset="0"/>
              </a:rPr>
              <a:t>8 </a:t>
            </a:r>
            <a:r>
              <a:rPr lang="en-US" sz="2400" b="1" dirty="0">
                <a:solidFill>
                  <a:srgbClr val="FFFF00"/>
                </a:solidFill>
                <a:latin typeface="Calibri" panose="020F0502020204030204" pitchFamily="34" charset="0"/>
                <a:cs typeface="Calibri" panose="020F0502020204030204" pitchFamily="34" charset="0"/>
              </a:rPr>
              <a:t>All that ever came before me are thieves and robbers: but the sheep did not hear them. </a:t>
            </a:r>
            <a:r>
              <a:rPr lang="en-US" sz="2400" b="1" baseline="30000" dirty="0">
                <a:solidFill>
                  <a:srgbClr val="FFFF00"/>
                </a:solidFill>
                <a:latin typeface="Calibri" panose="020F0502020204030204" pitchFamily="34" charset="0"/>
                <a:cs typeface="Calibri" panose="020F0502020204030204" pitchFamily="34" charset="0"/>
              </a:rPr>
              <a:t>9 </a:t>
            </a:r>
            <a:r>
              <a:rPr lang="en-US" sz="2400" b="1" dirty="0">
                <a:solidFill>
                  <a:srgbClr val="FFFF00"/>
                </a:solidFill>
                <a:latin typeface="Calibri" panose="020F0502020204030204" pitchFamily="34" charset="0"/>
                <a:cs typeface="Calibri" panose="020F0502020204030204" pitchFamily="34" charset="0"/>
              </a:rPr>
              <a:t>I am the door: by me if any man enter in, he shall be saved, and shall go in and out, and find pasture. </a:t>
            </a:r>
            <a:r>
              <a:rPr lang="en-US" sz="2400" b="1" baseline="30000" dirty="0">
                <a:solidFill>
                  <a:srgbClr val="FFFF00"/>
                </a:solidFill>
                <a:latin typeface="Calibri" panose="020F0502020204030204" pitchFamily="34" charset="0"/>
                <a:cs typeface="Calibri" panose="020F0502020204030204" pitchFamily="34" charset="0"/>
              </a:rPr>
              <a:t>10 </a:t>
            </a:r>
            <a:r>
              <a:rPr lang="en-US" sz="2400" b="1" dirty="0">
                <a:solidFill>
                  <a:srgbClr val="FFFF00"/>
                </a:solidFill>
                <a:latin typeface="Calibri" panose="020F0502020204030204" pitchFamily="34" charset="0"/>
                <a:cs typeface="Calibri" panose="020F0502020204030204" pitchFamily="34" charset="0"/>
              </a:rPr>
              <a:t>The thief cometh not, but for to steal, and to kill, and to destroy: I am come that they might have life, and that they might have </a:t>
            </a:r>
            <a:r>
              <a:rPr lang="en-US" sz="2400" b="1" i="1" dirty="0">
                <a:solidFill>
                  <a:srgbClr val="FFFF00"/>
                </a:solidFill>
                <a:latin typeface="Calibri" panose="020F0502020204030204" pitchFamily="34" charset="0"/>
                <a:cs typeface="Calibri" panose="020F0502020204030204" pitchFamily="34" charset="0"/>
              </a:rPr>
              <a:t>it</a:t>
            </a:r>
            <a:r>
              <a:rPr lang="en-US" sz="2400" b="1" dirty="0">
                <a:solidFill>
                  <a:srgbClr val="FFFF00"/>
                </a:solidFill>
                <a:latin typeface="Calibri" panose="020F0502020204030204" pitchFamily="34" charset="0"/>
                <a:cs typeface="Calibri" panose="020F0502020204030204" pitchFamily="34" charset="0"/>
              </a:rPr>
              <a:t> more abundantly. </a:t>
            </a:r>
            <a:r>
              <a:rPr lang="en-US" sz="2400" b="1" baseline="30000" dirty="0">
                <a:solidFill>
                  <a:srgbClr val="FFFF00"/>
                </a:solidFill>
                <a:latin typeface="Calibri" panose="020F0502020204030204" pitchFamily="34" charset="0"/>
                <a:cs typeface="Calibri" panose="020F0502020204030204" pitchFamily="34" charset="0"/>
              </a:rPr>
              <a:t>11 </a:t>
            </a:r>
            <a:r>
              <a:rPr lang="en-US" sz="2400" b="1" dirty="0">
                <a:solidFill>
                  <a:srgbClr val="FFFF00"/>
                </a:solidFill>
                <a:latin typeface="Calibri" panose="020F0502020204030204" pitchFamily="34" charset="0"/>
                <a:cs typeface="Calibri" panose="020F0502020204030204" pitchFamily="34" charset="0"/>
              </a:rPr>
              <a:t>I am the good shepherd: the good shepherd giveth his life for the sheep. </a:t>
            </a:r>
            <a:r>
              <a:rPr lang="en-US" sz="2400" b="1" baseline="30000" dirty="0">
                <a:solidFill>
                  <a:srgbClr val="FFFF00"/>
                </a:solidFill>
                <a:latin typeface="Calibri" panose="020F0502020204030204" pitchFamily="34" charset="0"/>
                <a:cs typeface="Calibri" panose="020F0502020204030204" pitchFamily="34" charset="0"/>
              </a:rPr>
              <a:t>12 </a:t>
            </a:r>
            <a:r>
              <a:rPr lang="en-US" sz="2400" b="1" dirty="0">
                <a:solidFill>
                  <a:srgbClr val="FFFF00"/>
                </a:solidFill>
                <a:latin typeface="Calibri" panose="020F0502020204030204" pitchFamily="34" charset="0"/>
                <a:cs typeface="Calibri" panose="020F0502020204030204" pitchFamily="34" charset="0"/>
              </a:rPr>
              <a:t>But he that is an hireling, and not the shepherd, whose own the sheep are not, </a:t>
            </a:r>
            <a:r>
              <a:rPr lang="en-US" sz="2400" b="1" dirty="0" err="1">
                <a:solidFill>
                  <a:srgbClr val="FFFF00"/>
                </a:solidFill>
                <a:latin typeface="Calibri" panose="020F0502020204030204" pitchFamily="34" charset="0"/>
                <a:cs typeface="Calibri" panose="020F0502020204030204" pitchFamily="34" charset="0"/>
              </a:rPr>
              <a:t>seeth</a:t>
            </a:r>
            <a:r>
              <a:rPr lang="en-US" sz="2400" b="1" dirty="0">
                <a:solidFill>
                  <a:srgbClr val="FFFF00"/>
                </a:solidFill>
                <a:latin typeface="Calibri" panose="020F0502020204030204" pitchFamily="34" charset="0"/>
                <a:cs typeface="Calibri" panose="020F0502020204030204" pitchFamily="34" charset="0"/>
              </a:rPr>
              <a:t> the wolf coming, and </a:t>
            </a:r>
            <a:r>
              <a:rPr lang="en-US" sz="2400" b="1" dirty="0" err="1">
                <a:solidFill>
                  <a:srgbClr val="FFFF00"/>
                </a:solidFill>
                <a:latin typeface="Calibri" panose="020F0502020204030204" pitchFamily="34" charset="0"/>
                <a:cs typeface="Calibri" panose="020F0502020204030204" pitchFamily="34" charset="0"/>
              </a:rPr>
              <a:t>leaveth</a:t>
            </a:r>
            <a:r>
              <a:rPr lang="en-US" sz="2400" b="1" dirty="0">
                <a:solidFill>
                  <a:srgbClr val="FFFF00"/>
                </a:solidFill>
                <a:latin typeface="Calibri" panose="020F0502020204030204" pitchFamily="34" charset="0"/>
                <a:cs typeface="Calibri" panose="020F0502020204030204" pitchFamily="34" charset="0"/>
              </a:rPr>
              <a:t> the sheep, and </a:t>
            </a:r>
            <a:r>
              <a:rPr lang="en-US" sz="2400" b="1" dirty="0" err="1">
                <a:solidFill>
                  <a:srgbClr val="FFFF00"/>
                </a:solidFill>
                <a:latin typeface="Calibri" panose="020F0502020204030204" pitchFamily="34" charset="0"/>
                <a:cs typeface="Calibri" panose="020F0502020204030204" pitchFamily="34" charset="0"/>
              </a:rPr>
              <a:t>fleeth</a:t>
            </a:r>
            <a:r>
              <a:rPr lang="en-US" sz="2400" b="1" dirty="0">
                <a:solidFill>
                  <a:srgbClr val="FFFF00"/>
                </a:solidFill>
                <a:latin typeface="Calibri" panose="020F0502020204030204" pitchFamily="34" charset="0"/>
                <a:cs typeface="Calibri" panose="020F0502020204030204" pitchFamily="34" charset="0"/>
              </a:rPr>
              <a:t>: and the wolf </a:t>
            </a:r>
            <a:r>
              <a:rPr lang="en-US" sz="2400" b="1" dirty="0" err="1">
                <a:solidFill>
                  <a:srgbClr val="FFFF00"/>
                </a:solidFill>
                <a:latin typeface="Calibri" panose="020F0502020204030204" pitchFamily="34" charset="0"/>
                <a:cs typeface="Calibri" panose="020F0502020204030204" pitchFamily="34" charset="0"/>
              </a:rPr>
              <a:t>catcheth</a:t>
            </a:r>
            <a:r>
              <a:rPr lang="en-US" sz="2400" b="1" dirty="0">
                <a:solidFill>
                  <a:srgbClr val="FFFF00"/>
                </a:solidFill>
                <a:latin typeface="Calibri" panose="020F0502020204030204" pitchFamily="34" charset="0"/>
                <a:cs typeface="Calibri" panose="020F0502020204030204" pitchFamily="34" charset="0"/>
              </a:rPr>
              <a:t> them, and </a:t>
            </a:r>
            <a:r>
              <a:rPr lang="en-US" sz="2400" b="1" dirty="0" err="1">
                <a:solidFill>
                  <a:srgbClr val="FFFF00"/>
                </a:solidFill>
                <a:latin typeface="Calibri" panose="020F0502020204030204" pitchFamily="34" charset="0"/>
                <a:cs typeface="Calibri" panose="020F0502020204030204" pitchFamily="34" charset="0"/>
              </a:rPr>
              <a:t>scattereth</a:t>
            </a:r>
            <a:r>
              <a:rPr lang="en-US" sz="2400" b="1" dirty="0">
                <a:solidFill>
                  <a:srgbClr val="FFFF00"/>
                </a:solidFill>
                <a:latin typeface="Calibri" panose="020F0502020204030204" pitchFamily="34" charset="0"/>
                <a:cs typeface="Calibri" panose="020F0502020204030204" pitchFamily="34" charset="0"/>
              </a:rPr>
              <a:t> the sheep. </a:t>
            </a:r>
            <a:r>
              <a:rPr lang="en-US" sz="2400" b="1" baseline="30000" dirty="0">
                <a:solidFill>
                  <a:srgbClr val="FFFF00"/>
                </a:solidFill>
                <a:latin typeface="Calibri" panose="020F0502020204030204" pitchFamily="34" charset="0"/>
                <a:cs typeface="Calibri" panose="020F0502020204030204" pitchFamily="34" charset="0"/>
              </a:rPr>
              <a:t>13 </a:t>
            </a:r>
            <a:r>
              <a:rPr lang="en-US" sz="2400" b="1" dirty="0">
                <a:solidFill>
                  <a:srgbClr val="FFFF00"/>
                </a:solidFill>
                <a:latin typeface="Calibri" panose="020F0502020204030204" pitchFamily="34" charset="0"/>
                <a:cs typeface="Calibri" panose="020F0502020204030204" pitchFamily="34" charset="0"/>
              </a:rPr>
              <a:t>The hireling </a:t>
            </a:r>
            <a:r>
              <a:rPr lang="en-US" sz="2400" b="1" dirty="0" err="1">
                <a:solidFill>
                  <a:srgbClr val="FFFF00"/>
                </a:solidFill>
                <a:latin typeface="Calibri" panose="020F0502020204030204" pitchFamily="34" charset="0"/>
                <a:cs typeface="Calibri" panose="020F0502020204030204" pitchFamily="34" charset="0"/>
              </a:rPr>
              <a:t>fleeth</a:t>
            </a:r>
            <a:r>
              <a:rPr lang="en-US" sz="2400" b="1" dirty="0">
                <a:solidFill>
                  <a:srgbClr val="FFFF00"/>
                </a:solidFill>
                <a:latin typeface="Calibri" panose="020F0502020204030204" pitchFamily="34" charset="0"/>
                <a:cs typeface="Calibri" panose="020F0502020204030204" pitchFamily="34" charset="0"/>
              </a:rPr>
              <a:t>, because he is an hireling, and </a:t>
            </a:r>
            <a:r>
              <a:rPr lang="en-US" sz="2400" b="1" dirty="0" err="1">
                <a:solidFill>
                  <a:srgbClr val="FFFF00"/>
                </a:solidFill>
                <a:latin typeface="Calibri" panose="020F0502020204030204" pitchFamily="34" charset="0"/>
                <a:cs typeface="Calibri" panose="020F0502020204030204" pitchFamily="34" charset="0"/>
              </a:rPr>
              <a:t>careth</a:t>
            </a:r>
            <a:r>
              <a:rPr lang="en-US" sz="2400" b="1" dirty="0">
                <a:solidFill>
                  <a:srgbClr val="FFFF00"/>
                </a:solidFill>
                <a:latin typeface="Calibri" panose="020F0502020204030204" pitchFamily="34" charset="0"/>
                <a:cs typeface="Calibri" panose="020F0502020204030204" pitchFamily="34" charset="0"/>
              </a:rPr>
              <a:t> not for the sheep. </a:t>
            </a:r>
            <a:r>
              <a:rPr lang="en-US" sz="2400" b="1" baseline="30000" dirty="0">
                <a:solidFill>
                  <a:srgbClr val="FFFF00"/>
                </a:solidFill>
                <a:latin typeface="Calibri" panose="020F0502020204030204" pitchFamily="34" charset="0"/>
                <a:cs typeface="Calibri" panose="020F0502020204030204" pitchFamily="34" charset="0"/>
              </a:rPr>
              <a:t>14 </a:t>
            </a:r>
            <a:r>
              <a:rPr lang="en-US" sz="2400" b="1" dirty="0">
                <a:solidFill>
                  <a:srgbClr val="FFFF00"/>
                </a:solidFill>
                <a:latin typeface="Calibri" panose="020F0502020204030204" pitchFamily="34" charset="0"/>
                <a:cs typeface="Calibri" panose="020F0502020204030204" pitchFamily="34" charset="0"/>
              </a:rPr>
              <a:t>I am the good shepherd, and know my </a:t>
            </a:r>
            <a:r>
              <a:rPr lang="en-US" sz="2400" b="1" i="1" dirty="0">
                <a:solidFill>
                  <a:srgbClr val="FFFF00"/>
                </a:solidFill>
                <a:latin typeface="Calibri" panose="020F0502020204030204" pitchFamily="34" charset="0"/>
                <a:cs typeface="Calibri" panose="020F0502020204030204" pitchFamily="34" charset="0"/>
              </a:rPr>
              <a:t>sheep</a:t>
            </a:r>
            <a:r>
              <a:rPr lang="en-US" sz="2400" b="1" dirty="0">
                <a:solidFill>
                  <a:srgbClr val="FFFF00"/>
                </a:solidFill>
                <a:latin typeface="Calibri" panose="020F0502020204030204" pitchFamily="34" charset="0"/>
                <a:cs typeface="Calibri" panose="020F0502020204030204" pitchFamily="34" charset="0"/>
              </a:rPr>
              <a:t>, and am known of mine…</a:t>
            </a:r>
            <a:endParaRPr lang="en-AU" sz="2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7899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208</TotalTime>
  <Words>2164</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Who wants to please The Father?</vt:lpstr>
      <vt:lpstr>PowerPoint Presentation</vt:lpstr>
      <vt:lpstr>Who wants to please The Father?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wants to please The Father?</dc:title>
  <dc:creator>Philip Hammond</dc:creator>
  <cp:lastModifiedBy>Philip Hammond</cp:lastModifiedBy>
  <cp:revision>3</cp:revision>
  <dcterms:created xsi:type="dcterms:W3CDTF">2023-06-07T23:37:22Z</dcterms:created>
  <dcterms:modified xsi:type="dcterms:W3CDTF">2023-06-09T22:26:15Z</dcterms:modified>
</cp:coreProperties>
</file>