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6/23/2023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hvoices.live/category/inquir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ublicdomainpictures.net/view-image.php?image=10105&amp;picture=single-wooden-cros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F11851-289B-BC1C-C5B9-BD8E7DD67788}"/>
              </a:ext>
            </a:extLst>
          </p:cNvPr>
          <p:cNvSpPr>
            <a:spLocks noGrp="1"/>
          </p:cNvSpPr>
          <p:nvPr>
            <p:ph type="title"/>
          </p:nvPr>
        </p:nvSpPr>
        <p:spPr>
          <a:xfrm>
            <a:off x="913775" y="618518"/>
            <a:ext cx="10364451" cy="448284"/>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7" name="Content Placeholder 6">
            <a:extLst>
              <a:ext uri="{FF2B5EF4-FFF2-40B4-BE49-F238E27FC236}">
                <a16:creationId xmlns:a16="http://schemas.microsoft.com/office/drawing/2014/main" id="{66DE1331-E8EA-0EAB-B088-76AFC2AF7199}"/>
              </a:ext>
            </a:extLst>
          </p:cNvPr>
          <p:cNvSpPr>
            <a:spLocks noGrp="1"/>
          </p:cNvSpPr>
          <p:nvPr>
            <p:ph sz="quarter" idx="13"/>
          </p:nvPr>
        </p:nvSpPr>
        <p:spPr>
          <a:xfrm>
            <a:off x="913775" y="1269508"/>
            <a:ext cx="10363826" cy="4521692"/>
          </a:xfrm>
        </p:spPr>
        <p:txBody>
          <a:bodyPr>
            <a:normAutofit/>
          </a:bodyPr>
          <a:lstStyle/>
          <a:p>
            <a:r>
              <a:rPr lang="en-US" sz="1800" dirty="0">
                <a:latin typeface="Arial" panose="020B0604020202020204" pitchFamily="34" charset="0"/>
                <a:cs typeface="Arial" panose="020B0604020202020204" pitchFamily="34" charset="0"/>
              </a:rPr>
              <a:t>Which token will you choose? This is the question we are addressing today…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As the waters of life become more muddied – decisions become harder to make…</a:t>
            </a:r>
          </a:p>
        </p:txBody>
      </p:sp>
      <p:pic>
        <p:nvPicPr>
          <p:cNvPr id="9" name="Picture 8">
            <a:extLst>
              <a:ext uri="{FF2B5EF4-FFF2-40B4-BE49-F238E27FC236}">
                <a16:creationId xmlns:a16="http://schemas.microsoft.com/office/drawing/2014/main" id="{8AFA345F-4BCC-2408-E44D-E697C9065A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13332" y="2000250"/>
            <a:ext cx="2857500" cy="2857500"/>
          </a:xfrm>
          <a:prstGeom prst="rect">
            <a:avLst/>
          </a:prstGeom>
        </p:spPr>
      </p:pic>
    </p:spTree>
    <p:extLst>
      <p:ext uri="{BB962C8B-B14F-4D97-AF65-F5344CB8AC3E}">
        <p14:creationId xmlns:p14="http://schemas.microsoft.com/office/powerpoint/2010/main" val="40314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4441-BB49-1233-5E97-1B5BC83030E8}"/>
              </a:ext>
            </a:extLst>
          </p:cNvPr>
          <p:cNvSpPr>
            <a:spLocks noGrp="1"/>
          </p:cNvSpPr>
          <p:nvPr>
            <p:ph type="title"/>
          </p:nvPr>
        </p:nvSpPr>
        <p:spPr>
          <a:xfrm>
            <a:off x="913775" y="618518"/>
            <a:ext cx="10364451" cy="384660"/>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733EEE83-9DBD-9064-12F3-AC581EB08907}"/>
              </a:ext>
            </a:extLst>
          </p:cNvPr>
          <p:cNvSpPr>
            <a:spLocks noGrp="1"/>
          </p:cNvSpPr>
          <p:nvPr>
            <p:ph sz="quarter" idx="13"/>
          </p:nvPr>
        </p:nvSpPr>
        <p:spPr>
          <a:xfrm>
            <a:off x="913774" y="1136342"/>
            <a:ext cx="10363826" cy="5024761"/>
          </a:xfrm>
        </p:spPr>
        <p:txBody>
          <a:bodyPr>
            <a:normAutofit/>
          </a:bodyPr>
          <a:lstStyle/>
          <a:p>
            <a:r>
              <a:rPr lang="en-US" sz="1400" dirty="0">
                <a:solidFill>
                  <a:srgbClr val="00B0F0"/>
                </a:solidFill>
                <a:latin typeface="Arial" panose="020B0604020202020204" pitchFamily="34" charset="0"/>
                <a:cs typeface="Arial" panose="020B0604020202020204" pitchFamily="34" charset="0"/>
              </a:rPr>
              <a:t>And if it seem evil unto you to serve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choose you this day whom ye will serve; whether the gods which your fathers served that </a:t>
            </a:r>
            <a:r>
              <a:rPr lang="en-US" sz="1400" i="1" dirty="0">
                <a:solidFill>
                  <a:srgbClr val="00B0F0"/>
                </a:solidFill>
                <a:latin typeface="Arial" panose="020B0604020202020204" pitchFamily="34" charset="0"/>
                <a:cs typeface="Arial" panose="020B0604020202020204" pitchFamily="34" charset="0"/>
              </a:rPr>
              <a:t>were</a:t>
            </a:r>
            <a:r>
              <a:rPr lang="en-US" sz="1400" dirty="0">
                <a:solidFill>
                  <a:srgbClr val="00B0F0"/>
                </a:solidFill>
                <a:latin typeface="Arial" panose="020B0604020202020204" pitchFamily="34" charset="0"/>
                <a:cs typeface="Arial" panose="020B0604020202020204" pitchFamily="34" charset="0"/>
              </a:rPr>
              <a:t> on the other side of the flood, or the gods of the Amorites, in whose land ye dwell: but as for me and my house, we will serve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Joshua 24:15</a:t>
            </a:r>
          </a:p>
          <a:p>
            <a:r>
              <a:rPr lang="en-US" sz="1400" dirty="0">
                <a:latin typeface="Arial" panose="020B0604020202020204" pitchFamily="34" charset="0"/>
                <a:cs typeface="Arial" panose="020B0604020202020204" pitchFamily="34" charset="0"/>
              </a:rPr>
              <a:t>This passage of scripture is very relevant no matter what choices are presented to you…</a:t>
            </a:r>
          </a:p>
          <a:p>
            <a:r>
              <a:rPr lang="en-US" sz="1400" dirty="0">
                <a:solidFill>
                  <a:srgbClr val="00B0F0"/>
                </a:solidFill>
                <a:latin typeface="Arial" panose="020B0604020202020204" pitchFamily="34" charset="0"/>
                <a:cs typeface="Arial" panose="020B0604020202020204" pitchFamily="34" charset="0"/>
              </a:rPr>
              <a:t>And God said, Let there be lights in the firmament of the heaven to divide the day from the night; and let them be for </a:t>
            </a:r>
            <a:r>
              <a:rPr lang="en-US" sz="1400" dirty="0">
                <a:solidFill>
                  <a:srgbClr val="FFFF00"/>
                </a:solidFill>
                <a:latin typeface="Arial" panose="020B0604020202020204" pitchFamily="34" charset="0"/>
                <a:cs typeface="Arial" panose="020B0604020202020204" pitchFamily="34" charset="0"/>
              </a:rPr>
              <a:t>signs</a:t>
            </a:r>
            <a:r>
              <a:rPr lang="en-US" sz="1400" dirty="0">
                <a:solidFill>
                  <a:srgbClr val="00B0F0"/>
                </a:solidFill>
                <a:latin typeface="Arial" panose="020B0604020202020204" pitchFamily="34" charset="0"/>
                <a:cs typeface="Arial" panose="020B0604020202020204" pitchFamily="34" charset="0"/>
              </a:rPr>
              <a:t>, and for seasons, and for days, and years: </a:t>
            </a:r>
            <a:r>
              <a:rPr lang="en-US" sz="1400" dirty="0">
                <a:latin typeface="Arial" panose="020B0604020202020204" pitchFamily="34" charset="0"/>
                <a:cs typeface="Arial" panose="020B0604020202020204" pitchFamily="34" charset="0"/>
              </a:rPr>
              <a:t>Genesis 1:14 </a:t>
            </a:r>
          </a:p>
          <a:p>
            <a:r>
              <a:rPr lang="en-US" sz="1400" baseline="30000" dirty="0">
                <a:latin typeface="Arial" panose="020B0604020202020204" pitchFamily="34" charset="0"/>
                <a:cs typeface="Arial" panose="020B0604020202020204" pitchFamily="34" charset="0"/>
              </a:rPr>
              <a:t> </a:t>
            </a:r>
            <a:r>
              <a:rPr lang="en-US" sz="1400" dirty="0">
                <a:solidFill>
                  <a:srgbClr val="00B0F0"/>
                </a:solidFill>
                <a:latin typeface="Arial" panose="020B0604020202020204" pitchFamily="34" charset="0"/>
                <a:cs typeface="Arial" panose="020B0604020202020204" pitchFamily="34" charset="0"/>
              </a:rPr>
              <a:t>And it shall come to pass, if they will not believe thee, neither hearken to the voice of the first </a:t>
            </a:r>
            <a:r>
              <a:rPr lang="en-US" sz="1400" dirty="0">
                <a:solidFill>
                  <a:srgbClr val="FFFF00"/>
                </a:solidFill>
                <a:latin typeface="Arial" panose="020B0604020202020204" pitchFamily="34" charset="0"/>
                <a:cs typeface="Arial" panose="020B0604020202020204" pitchFamily="34" charset="0"/>
              </a:rPr>
              <a:t>sign, </a:t>
            </a:r>
            <a:r>
              <a:rPr lang="en-US" sz="1400" dirty="0">
                <a:solidFill>
                  <a:srgbClr val="00B0F0"/>
                </a:solidFill>
                <a:latin typeface="Arial" panose="020B0604020202020204" pitchFamily="34" charset="0"/>
                <a:cs typeface="Arial" panose="020B0604020202020204" pitchFamily="34" charset="0"/>
              </a:rPr>
              <a:t>that they will believe the voice of the latter </a:t>
            </a:r>
            <a:r>
              <a:rPr lang="en-US" sz="1400" dirty="0">
                <a:solidFill>
                  <a:srgbClr val="FFFF00"/>
                </a:solidFill>
                <a:latin typeface="Arial" panose="020B0604020202020204" pitchFamily="34" charset="0"/>
                <a:cs typeface="Arial" panose="020B0604020202020204" pitchFamily="34" charset="0"/>
              </a:rPr>
              <a:t>sign</a:t>
            </a:r>
            <a:r>
              <a:rPr lang="en-US" sz="1400" dirty="0">
                <a:solidFill>
                  <a:srgbClr val="00B0F0"/>
                </a:solidFill>
                <a:latin typeface="Arial" panose="020B0604020202020204" pitchFamily="34" charset="0"/>
                <a:cs typeface="Arial" panose="020B0604020202020204" pitchFamily="34" charset="0"/>
              </a:rPr>
              <a:t>. </a:t>
            </a:r>
            <a:r>
              <a:rPr lang="en-US" sz="1400" baseline="30000" dirty="0">
                <a:solidFill>
                  <a:srgbClr val="00B0F0"/>
                </a:solidFill>
                <a:latin typeface="Arial" panose="020B0604020202020204" pitchFamily="34" charset="0"/>
                <a:cs typeface="Arial" panose="020B0604020202020204" pitchFamily="34" charset="0"/>
              </a:rPr>
              <a:t>9 </a:t>
            </a:r>
            <a:r>
              <a:rPr lang="en-US" sz="1400" dirty="0">
                <a:solidFill>
                  <a:srgbClr val="00B0F0"/>
                </a:solidFill>
                <a:latin typeface="Arial" panose="020B0604020202020204" pitchFamily="34" charset="0"/>
                <a:cs typeface="Arial" panose="020B0604020202020204" pitchFamily="34" charset="0"/>
              </a:rPr>
              <a:t>And it shall come to pass, if they will not believe also these </a:t>
            </a:r>
            <a:r>
              <a:rPr lang="en-US" sz="1400" dirty="0">
                <a:solidFill>
                  <a:srgbClr val="FFFF00"/>
                </a:solidFill>
                <a:latin typeface="Arial" panose="020B0604020202020204" pitchFamily="34" charset="0"/>
                <a:cs typeface="Arial" panose="020B0604020202020204" pitchFamily="34" charset="0"/>
              </a:rPr>
              <a:t>two signs</a:t>
            </a:r>
            <a:r>
              <a:rPr lang="en-US" sz="1400" dirty="0">
                <a:solidFill>
                  <a:srgbClr val="00B0F0"/>
                </a:solidFill>
                <a:latin typeface="Arial" panose="020B0604020202020204" pitchFamily="34" charset="0"/>
                <a:cs typeface="Arial" panose="020B0604020202020204" pitchFamily="34" charset="0"/>
              </a:rPr>
              <a:t>, neither hearken unto thy voice, that thou shalt take of the water of the river, and pour </a:t>
            </a:r>
            <a:r>
              <a:rPr lang="en-US" sz="1400" i="1" dirty="0">
                <a:solidFill>
                  <a:srgbClr val="00B0F0"/>
                </a:solidFill>
                <a:latin typeface="Arial" panose="020B0604020202020204" pitchFamily="34" charset="0"/>
                <a:cs typeface="Arial" panose="020B0604020202020204" pitchFamily="34" charset="0"/>
              </a:rPr>
              <a:t>it</a:t>
            </a:r>
            <a:r>
              <a:rPr lang="en-US" sz="1400" dirty="0">
                <a:solidFill>
                  <a:srgbClr val="00B0F0"/>
                </a:solidFill>
                <a:latin typeface="Arial" panose="020B0604020202020204" pitchFamily="34" charset="0"/>
                <a:cs typeface="Arial" panose="020B0604020202020204" pitchFamily="34" charset="0"/>
              </a:rPr>
              <a:t> upon the dry </a:t>
            </a:r>
            <a:r>
              <a:rPr lang="en-US" sz="1400" i="1" dirty="0">
                <a:solidFill>
                  <a:srgbClr val="00B0F0"/>
                </a:solidFill>
                <a:latin typeface="Arial" panose="020B0604020202020204" pitchFamily="34" charset="0"/>
                <a:cs typeface="Arial" panose="020B0604020202020204" pitchFamily="34" charset="0"/>
              </a:rPr>
              <a:t>land:</a:t>
            </a:r>
            <a:r>
              <a:rPr lang="en-US" sz="1400" dirty="0">
                <a:solidFill>
                  <a:srgbClr val="00B0F0"/>
                </a:solidFill>
                <a:latin typeface="Arial" panose="020B0604020202020204" pitchFamily="34" charset="0"/>
                <a:cs typeface="Arial" panose="020B0604020202020204" pitchFamily="34" charset="0"/>
              </a:rPr>
              <a:t> and the water which thou </a:t>
            </a:r>
            <a:r>
              <a:rPr lang="en-US" sz="1400" dirty="0" err="1">
                <a:solidFill>
                  <a:srgbClr val="00B0F0"/>
                </a:solidFill>
                <a:latin typeface="Arial" panose="020B0604020202020204" pitchFamily="34" charset="0"/>
                <a:cs typeface="Arial" panose="020B0604020202020204" pitchFamily="34" charset="0"/>
              </a:rPr>
              <a:t>takest</a:t>
            </a:r>
            <a:r>
              <a:rPr lang="en-US" sz="1400" dirty="0">
                <a:solidFill>
                  <a:srgbClr val="00B0F0"/>
                </a:solidFill>
                <a:latin typeface="Arial" panose="020B0604020202020204" pitchFamily="34" charset="0"/>
                <a:cs typeface="Arial" panose="020B0604020202020204" pitchFamily="34" charset="0"/>
              </a:rPr>
              <a:t> out of the river shall become blood upon the dry </a:t>
            </a:r>
            <a:r>
              <a:rPr lang="en-US" sz="1400" i="1" dirty="0">
                <a:solidFill>
                  <a:srgbClr val="00B0F0"/>
                </a:solidFill>
                <a:latin typeface="Arial" panose="020B0604020202020204" pitchFamily="34" charset="0"/>
                <a:cs typeface="Arial" panose="020B0604020202020204" pitchFamily="34" charset="0"/>
              </a:rPr>
              <a:t>land</a:t>
            </a:r>
            <a:r>
              <a:rPr lang="en-US" sz="1400"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Exodus 4:8-9</a:t>
            </a:r>
          </a:p>
          <a:p>
            <a:r>
              <a:rPr lang="en-US" sz="1400" dirty="0">
                <a:solidFill>
                  <a:srgbClr val="FFFF00"/>
                </a:solidFill>
                <a:latin typeface="Arial" panose="020B0604020202020204" pitchFamily="34" charset="0"/>
                <a:cs typeface="Arial" panose="020B0604020202020204" pitchFamily="34" charset="0"/>
              </a:rPr>
              <a:t>Sign/</a:t>
            </a:r>
            <a:r>
              <a:rPr lang="en-US" sz="1400" dirty="0" err="1">
                <a:solidFill>
                  <a:srgbClr val="FFFF00"/>
                </a:solidFill>
                <a:latin typeface="Arial" panose="020B0604020202020204" pitchFamily="34" charset="0"/>
                <a:cs typeface="Arial" panose="020B0604020202020204" pitchFamily="34" charset="0"/>
              </a:rPr>
              <a:t>Oth</a:t>
            </a:r>
            <a:r>
              <a:rPr lang="en-US" sz="1400" dirty="0">
                <a:solidFill>
                  <a:srgbClr val="FFFF00"/>
                </a:solidFill>
                <a:latin typeface="Arial" panose="020B0604020202020204" pitchFamily="34" charset="0"/>
                <a:cs typeface="Arial" panose="020B0604020202020204" pitchFamily="34" charset="0"/>
              </a:rPr>
              <a:t>  </a:t>
            </a:r>
            <a:r>
              <a:rPr lang="he-IL" dirty="0">
                <a:latin typeface="Arial" panose="020B0604020202020204" pitchFamily="34" charset="0"/>
                <a:cs typeface="Arial" panose="020B0604020202020204" pitchFamily="34" charset="0"/>
              </a:rPr>
              <a:t>אוׄת</a:t>
            </a: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Evidence, Mark, Ensign, flag, token…</a:t>
            </a:r>
          </a:p>
          <a:p>
            <a:r>
              <a:rPr lang="en-US" sz="1400" dirty="0">
                <a:solidFill>
                  <a:srgbClr val="00B0F0"/>
                </a:solidFill>
                <a:latin typeface="Arial" panose="020B0604020202020204" pitchFamily="34" charset="0"/>
                <a:cs typeface="Arial" panose="020B0604020202020204" pitchFamily="34" charset="0"/>
              </a:rPr>
              <a:t>And I will put a</a:t>
            </a:r>
            <a:r>
              <a:rPr lang="en-US" sz="1400" dirty="0">
                <a:solidFill>
                  <a:srgbClr val="FF0000"/>
                </a:solidFill>
                <a:latin typeface="Arial" panose="020B0604020202020204" pitchFamily="34" charset="0"/>
                <a:cs typeface="Arial" panose="020B0604020202020204" pitchFamily="34" charset="0"/>
              </a:rPr>
              <a:t> division </a:t>
            </a:r>
            <a:r>
              <a:rPr lang="en-US" sz="1400" dirty="0">
                <a:solidFill>
                  <a:srgbClr val="00B0F0"/>
                </a:solidFill>
                <a:latin typeface="Arial" panose="020B0604020202020204" pitchFamily="34" charset="0"/>
                <a:cs typeface="Arial" panose="020B0604020202020204" pitchFamily="34" charset="0"/>
              </a:rPr>
              <a:t>between my people and thy people: tomorrow shall this </a:t>
            </a:r>
            <a:r>
              <a:rPr lang="en-US" sz="1400" dirty="0">
                <a:solidFill>
                  <a:srgbClr val="FFFF00"/>
                </a:solidFill>
                <a:latin typeface="Arial" panose="020B0604020202020204" pitchFamily="34" charset="0"/>
                <a:cs typeface="Arial" panose="020B0604020202020204" pitchFamily="34" charset="0"/>
              </a:rPr>
              <a:t>sign</a:t>
            </a:r>
            <a:r>
              <a:rPr lang="en-US" sz="1400" dirty="0">
                <a:solidFill>
                  <a:srgbClr val="00B0F0"/>
                </a:solidFill>
                <a:latin typeface="Arial" panose="020B0604020202020204" pitchFamily="34" charset="0"/>
                <a:cs typeface="Arial" panose="020B0604020202020204" pitchFamily="34" charset="0"/>
              </a:rPr>
              <a:t> be</a:t>
            </a:r>
            <a:r>
              <a:rPr lang="en-US" sz="1400" dirty="0">
                <a:latin typeface="Arial" panose="020B0604020202020204" pitchFamily="34" charset="0"/>
                <a:cs typeface="Arial" panose="020B0604020202020204" pitchFamily="34" charset="0"/>
              </a:rPr>
              <a:t>. Exodus 8:23</a:t>
            </a:r>
          </a:p>
          <a:p>
            <a:r>
              <a:rPr lang="en-US" sz="1400" dirty="0">
                <a:solidFill>
                  <a:srgbClr val="FF0000"/>
                </a:solidFill>
                <a:latin typeface="Arial" panose="020B0604020202020204" pitchFamily="34" charset="0"/>
                <a:cs typeface="Arial" panose="020B0604020202020204" pitchFamily="34" charset="0"/>
              </a:rPr>
              <a:t>Division/</a:t>
            </a:r>
            <a:r>
              <a:rPr lang="en-US" sz="1400" dirty="0" err="1">
                <a:solidFill>
                  <a:srgbClr val="FF0000"/>
                </a:solidFill>
                <a:latin typeface="Arial" panose="020B0604020202020204" pitchFamily="34" charset="0"/>
                <a:cs typeface="Arial" panose="020B0604020202020204" pitchFamily="34" charset="0"/>
              </a:rPr>
              <a:t>P’duth</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פ</a:t>
            </a:r>
            <a:r>
              <a:rPr lang="he-IL" dirty="0">
                <a:latin typeface="Arial" panose="020B0604020202020204" pitchFamily="34" charset="0"/>
                <a:cs typeface="Arial" panose="020B0604020202020204" pitchFamily="34" charset="0"/>
              </a:rPr>
              <a:t>ְדֻת</a:t>
            </a: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redemption, redeem, deliverance, preserve… @ </a:t>
            </a:r>
            <a:r>
              <a:rPr lang="en-US" sz="1400" dirty="0">
                <a:solidFill>
                  <a:srgbClr val="00B0F0"/>
                </a:solidFill>
                <a:latin typeface="Arial" panose="020B0604020202020204" pitchFamily="34" charset="0"/>
                <a:cs typeface="Arial" panose="020B0604020202020204" pitchFamily="34" charset="0"/>
              </a:rPr>
              <a:t>Isaiah 50:2</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4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D753-D0FE-7257-3C5D-DEC11A787D4A}"/>
              </a:ext>
            </a:extLst>
          </p:cNvPr>
          <p:cNvSpPr>
            <a:spLocks noGrp="1"/>
          </p:cNvSpPr>
          <p:nvPr>
            <p:ph type="title"/>
          </p:nvPr>
        </p:nvSpPr>
        <p:spPr>
          <a:xfrm>
            <a:off x="913775" y="618518"/>
            <a:ext cx="10364451" cy="331394"/>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0C53543C-F0C6-DF7D-FB5D-E1437110028C}"/>
              </a:ext>
            </a:extLst>
          </p:cNvPr>
          <p:cNvSpPr>
            <a:spLocks noGrp="1"/>
          </p:cNvSpPr>
          <p:nvPr>
            <p:ph sz="quarter" idx="13"/>
          </p:nvPr>
        </p:nvSpPr>
        <p:spPr>
          <a:xfrm>
            <a:off x="913774" y="1091954"/>
            <a:ext cx="10363826" cy="5147528"/>
          </a:xfrm>
        </p:spPr>
        <p:txBody>
          <a:bodyPr/>
          <a:lstStyle/>
          <a:p>
            <a:r>
              <a:rPr lang="en-US" dirty="0"/>
              <a:t>So far, we have seen that a sign from </a:t>
            </a:r>
            <a:r>
              <a:rPr lang="en-US" dirty="0" err="1"/>
              <a:t>yhvh</a:t>
            </a:r>
            <a:r>
              <a:rPr lang="en-US" dirty="0"/>
              <a:t> has significant meaning/s for his people…</a:t>
            </a:r>
          </a:p>
          <a:p>
            <a:r>
              <a:rPr lang="en-US" dirty="0"/>
              <a:t>We see the connection between division, [</a:t>
            </a:r>
            <a:r>
              <a:rPr lang="en-US" dirty="0">
                <a:solidFill>
                  <a:srgbClr val="FF0000"/>
                </a:solidFill>
              </a:rPr>
              <a:t>deliverance, redemption and preservation] </a:t>
            </a:r>
            <a:r>
              <a:rPr lang="en-US" dirty="0"/>
              <a:t>and the word </a:t>
            </a:r>
            <a:r>
              <a:rPr lang="en-US" dirty="0">
                <a:solidFill>
                  <a:srgbClr val="FFFF00"/>
                </a:solidFill>
              </a:rPr>
              <a:t>sign</a:t>
            </a:r>
            <a:r>
              <a:rPr lang="en-US" dirty="0"/>
              <a:t>. So let’s take a closer look between these two connections, and what it means for us today and beyond…</a:t>
            </a:r>
          </a:p>
          <a:p>
            <a:endParaRPr lang="en-US" dirty="0"/>
          </a:p>
          <a:p>
            <a:endParaRPr lang="en-US" dirty="0"/>
          </a:p>
          <a:p>
            <a:endParaRPr lang="en-US" dirty="0"/>
          </a:p>
          <a:p>
            <a:endParaRPr lang="en-US" dirty="0"/>
          </a:p>
          <a:p>
            <a:r>
              <a:rPr lang="en-US" dirty="0"/>
              <a:t>A well known sign…</a:t>
            </a:r>
          </a:p>
          <a:p>
            <a:endParaRPr lang="en-US" dirty="0"/>
          </a:p>
          <a:p>
            <a:endParaRPr lang="en-AU" dirty="0"/>
          </a:p>
        </p:txBody>
      </p:sp>
      <p:pic>
        <p:nvPicPr>
          <p:cNvPr id="5" name="Picture 4">
            <a:extLst>
              <a:ext uri="{FF2B5EF4-FFF2-40B4-BE49-F238E27FC236}">
                <a16:creationId xmlns:a16="http://schemas.microsoft.com/office/drawing/2014/main" id="{8358CD60-0501-9494-D482-21CE0FFB7D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33996" y="3116061"/>
            <a:ext cx="2636668" cy="2112887"/>
          </a:xfrm>
          <a:prstGeom prst="rect">
            <a:avLst/>
          </a:prstGeom>
        </p:spPr>
      </p:pic>
    </p:spTree>
    <p:extLst>
      <p:ext uri="{BB962C8B-B14F-4D97-AF65-F5344CB8AC3E}">
        <p14:creationId xmlns:p14="http://schemas.microsoft.com/office/powerpoint/2010/main" val="32649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B1D-DF36-2942-2DF3-E46741CC22FD}"/>
              </a:ext>
            </a:extLst>
          </p:cNvPr>
          <p:cNvSpPr>
            <a:spLocks noGrp="1"/>
          </p:cNvSpPr>
          <p:nvPr>
            <p:ph type="title"/>
          </p:nvPr>
        </p:nvSpPr>
        <p:spPr>
          <a:xfrm>
            <a:off x="913775" y="618518"/>
            <a:ext cx="10364451" cy="448284"/>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049AFB2E-38F6-1F9E-126F-D634466204F4}"/>
              </a:ext>
            </a:extLst>
          </p:cNvPr>
          <p:cNvSpPr>
            <a:spLocks noGrp="1"/>
          </p:cNvSpPr>
          <p:nvPr>
            <p:ph sz="quarter" idx="13"/>
          </p:nvPr>
        </p:nvSpPr>
        <p:spPr>
          <a:xfrm>
            <a:off x="913774" y="1066802"/>
            <a:ext cx="10363826" cy="4724397"/>
          </a:xfrm>
        </p:spPr>
        <p:txBody>
          <a:bodyPr>
            <a:normAutofit lnSpcReduction="10000"/>
          </a:bodyPr>
          <a:lstStyle/>
          <a:p>
            <a:r>
              <a:rPr lang="en-US" sz="1400" dirty="0">
                <a:latin typeface="Arial" panose="020B0604020202020204" pitchFamily="34" charset="0"/>
                <a:cs typeface="Arial" panose="020B0604020202020204" pitchFamily="34" charset="0"/>
              </a:rPr>
              <a:t>The signs we should be seeking are those that tell us we are indeed children of biblical </a:t>
            </a:r>
            <a:r>
              <a:rPr lang="en-US" sz="1400" dirty="0" err="1">
                <a:latin typeface="Arial" panose="020B0604020202020204" pitchFamily="34" charset="0"/>
                <a:cs typeface="Arial" panose="020B0604020202020204" pitchFamily="34" charset="0"/>
              </a:rPr>
              <a:t>israel</a:t>
            </a:r>
            <a:r>
              <a:rPr lang="en-US" sz="1400" dirty="0">
                <a:latin typeface="Arial" panose="020B0604020202020204" pitchFamily="34" charset="0"/>
                <a:cs typeface="Arial" panose="020B0604020202020204" pitchFamily="34" charset="0"/>
              </a:rPr>
              <a:t>, safe in the hand of our father. </a:t>
            </a:r>
          </a:p>
          <a:p>
            <a:r>
              <a:rPr lang="en-US" sz="1400" dirty="0">
                <a:latin typeface="Arial" panose="020B0604020202020204" pitchFamily="34" charset="0"/>
                <a:cs typeface="Arial" panose="020B0604020202020204" pitchFamily="34" charset="0"/>
              </a:rPr>
              <a:t>So let’s take this one step further. In trying to make a point - imagine our creator is looking down upon us searching for signs, that tell him we are his peculiar people… </a:t>
            </a:r>
          </a:p>
          <a:p>
            <a:r>
              <a:rPr lang="en-US" sz="1400" dirty="0">
                <a:latin typeface="Arial" panose="020B0604020202020204" pitchFamily="34" charset="0"/>
                <a:cs typeface="Arial" panose="020B0604020202020204" pitchFamily="34" charset="0"/>
              </a:rPr>
              <a:t>What do you believe he would be looking for? I suggest a few stand outs…</a:t>
            </a:r>
          </a:p>
          <a:p>
            <a:r>
              <a:rPr lang="en-US" sz="1400" dirty="0">
                <a:solidFill>
                  <a:srgbClr val="00B0F0"/>
                </a:solidFill>
                <a:latin typeface="Arial" panose="020B0604020202020204" pitchFamily="34" charset="0"/>
                <a:cs typeface="Arial" panose="020B0604020202020204" pitchFamily="34" charset="0"/>
              </a:rPr>
              <a:t>Thou shalt have no other gods before me. </a:t>
            </a:r>
            <a:r>
              <a:rPr lang="en-US" sz="1400" baseline="30000" dirty="0">
                <a:solidFill>
                  <a:srgbClr val="00B0F0"/>
                </a:solidFill>
                <a:latin typeface="Arial" panose="020B0604020202020204" pitchFamily="34" charset="0"/>
                <a:cs typeface="Arial" panose="020B0604020202020204" pitchFamily="34" charset="0"/>
              </a:rPr>
              <a:t>4 </a:t>
            </a:r>
            <a:r>
              <a:rPr lang="en-US" sz="1400" dirty="0">
                <a:solidFill>
                  <a:srgbClr val="00B0F0"/>
                </a:solidFill>
                <a:latin typeface="Arial" panose="020B0604020202020204" pitchFamily="34" charset="0"/>
                <a:cs typeface="Arial" panose="020B0604020202020204" pitchFamily="34" charset="0"/>
              </a:rPr>
              <a:t>Thou shalt not make unto thee any graven image, or any likeness </a:t>
            </a:r>
            <a:r>
              <a:rPr lang="en-US" sz="1400" i="1" dirty="0">
                <a:solidFill>
                  <a:srgbClr val="00B0F0"/>
                </a:solidFill>
                <a:latin typeface="Arial" panose="020B0604020202020204" pitchFamily="34" charset="0"/>
                <a:cs typeface="Arial" panose="020B0604020202020204" pitchFamily="34" charset="0"/>
              </a:rPr>
              <a:t>of any thing</a:t>
            </a:r>
            <a:r>
              <a:rPr lang="en-US" sz="1400" dirty="0">
                <a:solidFill>
                  <a:srgbClr val="00B0F0"/>
                </a:solidFill>
                <a:latin typeface="Arial" panose="020B0604020202020204" pitchFamily="34" charset="0"/>
                <a:cs typeface="Arial" panose="020B0604020202020204" pitchFamily="34" charset="0"/>
              </a:rPr>
              <a:t> that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in heaven above, or that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in the earth beneath, or that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in the water under the earth: </a:t>
            </a:r>
            <a:r>
              <a:rPr lang="en-US" sz="1400" baseline="30000" dirty="0">
                <a:solidFill>
                  <a:srgbClr val="00B0F0"/>
                </a:solidFill>
                <a:latin typeface="Arial" panose="020B0604020202020204" pitchFamily="34" charset="0"/>
                <a:cs typeface="Arial" panose="020B0604020202020204" pitchFamily="34" charset="0"/>
              </a:rPr>
              <a:t>5 </a:t>
            </a:r>
            <a:r>
              <a:rPr lang="en-US" sz="1400" dirty="0">
                <a:solidFill>
                  <a:srgbClr val="00B0F0"/>
                </a:solidFill>
                <a:latin typeface="Arial" panose="020B0604020202020204" pitchFamily="34" charset="0"/>
                <a:cs typeface="Arial" panose="020B0604020202020204" pitchFamily="34" charset="0"/>
              </a:rPr>
              <a:t>thou shalt not bow down thyself to them, nor serve them: for I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thy God </a:t>
            </a:r>
            <a:r>
              <a:rPr lang="en-US" sz="1400" i="1" dirty="0">
                <a:solidFill>
                  <a:srgbClr val="00B0F0"/>
                </a:solidFill>
                <a:latin typeface="Arial" panose="020B0604020202020204" pitchFamily="34" charset="0"/>
                <a:cs typeface="Arial" panose="020B0604020202020204" pitchFamily="34" charset="0"/>
              </a:rPr>
              <a:t>am</a:t>
            </a:r>
            <a:r>
              <a:rPr lang="en-US" sz="1400" dirty="0">
                <a:solidFill>
                  <a:srgbClr val="00B0F0"/>
                </a:solidFill>
                <a:latin typeface="Arial" panose="020B0604020202020204" pitchFamily="34" charset="0"/>
                <a:cs typeface="Arial" panose="020B0604020202020204" pitchFamily="34" charset="0"/>
              </a:rPr>
              <a:t> a jealous God, visiting the iniquity of the fathers upon the children unto the third and fourth </a:t>
            </a:r>
            <a:r>
              <a:rPr lang="en-US" sz="1400" i="1" dirty="0">
                <a:solidFill>
                  <a:srgbClr val="00B0F0"/>
                </a:solidFill>
                <a:latin typeface="Arial" panose="020B0604020202020204" pitchFamily="34" charset="0"/>
                <a:cs typeface="Arial" panose="020B0604020202020204" pitchFamily="34" charset="0"/>
              </a:rPr>
              <a:t>generation</a:t>
            </a:r>
            <a:r>
              <a:rPr lang="en-US" sz="1400" dirty="0">
                <a:solidFill>
                  <a:srgbClr val="00B0F0"/>
                </a:solidFill>
                <a:latin typeface="Arial" panose="020B0604020202020204" pitchFamily="34" charset="0"/>
                <a:cs typeface="Arial" panose="020B0604020202020204" pitchFamily="34" charset="0"/>
              </a:rPr>
              <a:t> of them that hate me; </a:t>
            </a:r>
            <a:r>
              <a:rPr lang="en-US" sz="1400" baseline="30000" dirty="0">
                <a:solidFill>
                  <a:srgbClr val="00B0F0"/>
                </a:solidFill>
                <a:latin typeface="Arial" panose="020B0604020202020204" pitchFamily="34" charset="0"/>
                <a:cs typeface="Arial" panose="020B0604020202020204" pitchFamily="34" charset="0"/>
              </a:rPr>
              <a:t>6 </a:t>
            </a:r>
            <a:r>
              <a:rPr lang="en-US" sz="1400" dirty="0">
                <a:solidFill>
                  <a:srgbClr val="00B0F0"/>
                </a:solidFill>
                <a:latin typeface="Arial" panose="020B0604020202020204" pitchFamily="34" charset="0"/>
                <a:cs typeface="Arial" panose="020B0604020202020204" pitchFamily="34" charset="0"/>
              </a:rPr>
              <a:t>and shewing mercy unto thousands of them that love me, and keep my commandments. </a:t>
            </a:r>
            <a:r>
              <a:rPr lang="en-US" sz="1400" baseline="30000" dirty="0">
                <a:solidFill>
                  <a:srgbClr val="00B0F0"/>
                </a:solidFill>
                <a:latin typeface="Arial" panose="020B0604020202020204" pitchFamily="34" charset="0"/>
                <a:cs typeface="Arial" panose="020B0604020202020204" pitchFamily="34" charset="0"/>
              </a:rPr>
              <a:t>7 </a:t>
            </a:r>
            <a:r>
              <a:rPr lang="en-US" sz="1400" dirty="0">
                <a:solidFill>
                  <a:srgbClr val="00B0F0"/>
                </a:solidFill>
                <a:latin typeface="Arial" panose="020B0604020202020204" pitchFamily="34" charset="0"/>
                <a:cs typeface="Arial" panose="020B0604020202020204" pitchFamily="34" charset="0"/>
              </a:rPr>
              <a:t>Thou shalt not take the name of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thy God in vain; for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will not hold him guiltless that taketh his name in vain. </a:t>
            </a:r>
            <a:r>
              <a:rPr lang="en-US" sz="1400" baseline="30000" dirty="0">
                <a:solidFill>
                  <a:srgbClr val="00B0F0"/>
                </a:solidFill>
                <a:latin typeface="Arial" panose="020B0604020202020204" pitchFamily="34" charset="0"/>
                <a:cs typeface="Arial" panose="020B0604020202020204" pitchFamily="34" charset="0"/>
              </a:rPr>
              <a:t>8 </a:t>
            </a:r>
            <a:r>
              <a:rPr lang="en-US" sz="1400" dirty="0">
                <a:solidFill>
                  <a:srgbClr val="00B0F0"/>
                </a:solidFill>
                <a:latin typeface="Arial" panose="020B0604020202020204" pitchFamily="34" charset="0"/>
                <a:cs typeface="Arial" panose="020B0604020202020204" pitchFamily="34" charset="0"/>
              </a:rPr>
              <a:t>Remember the sabbath day, to keep it holy. </a:t>
            </a:r>
            <a:r>
              <a:rPr lang="en-US" sz="1400" baseline="30000" dirty="0">
                <a:solidFill>
                  <a:srgbClr val="00B0F0"/>
                </a:solidFill>
                <a:latin typeface="Arial" panose="020B0604020202020204" pitchFamily="34" charset="0"/>
                <a:cs typeface="Arial" panose="020B0604020202020204" pitchFamily="34" charset="0"/>
              </a:rPr>
              <a:t>9 </a:t>
            </a:r>
            <a:r>
              <a:rPr lang="en-US" sz="1400" dirty="0">
                <a:solidFill>
                  <a:srgbClr val="00B0F0"/>
                </a:solidFill>
                <a:latin typeface="Arial" panose="020B0604020202020204" pitchFamily="34" charset="0"/>
                <a:cs typeface="Arial" panose="020B0604020202020204" pitchFamily="34" charset="0"/>
              </a:rPr>
              <a:t>Six days shalt thou </a:t>
            </a:r>
            <a:r>
              <a:rPr lang="en-US" sz="1400" dirty="0" err="1">
                <a:solidFill>
                  <a:srgbClr val="00B0F0"/>
                </a:solidFill>
                <a:latin typeface="Arial" panose="020B0604020202020204" pitchFamily="34" charset="0"/>
                <a:cs typeface="Arial" panose="020B0604020202020204" pitchFamily="34" charset="0"/>
              </a:rPr>
              <a:t>labour</a:t>
            </a:r>
            <a:r>
              <a:rPr lang="en-US" sz="1400" dirty="0">
                <a:solidFill>
                  <a:srgbClr val="00B0F0"/>
                </a:solidFill>
                <a:latin typeface="Arial" panose="020B0604020202020204" pitchFamily="34" charset="0"/>
                <a:cs typeface="Arial" panose="020B0604020202020204" pitchFamily="34" charset="0"/>
              </a:rPr>
              <a:t>, and do all thy work: </a:t>
            </a:r>
            <a:r>
              <a:rPr lang="en-US" sz="1400" baseline="30000" dirty="0">
                <a:solidFill>
                  <a:srgbClr val="00B0F0"/>
                </a:solidFill>
                <a:latin typeface="Arial" panose="020B0604020202020204" pitchFamily="34" charset="0"/>
                <a:cs typeface="Arial" panose="020B0604020202020204" pitchFamily="34" charset="0"/>
              </a:rPr>
              <a:t>10 </a:t>
            </a:r>
            <a:r>
              <a:rPr lang="en-US" sz="1400" dirty="0">
                <a:solidFill>
                  <a:srgbClr val="00B0F0"/>
                </a:solidFill>
                <a:latin typeface="Arial" panose="020B0604020202020204" pitchFamily="34" charset="0"/>
                <a:cs typeface="Arial" panose="020B0604020202020204" pitchFamily="34" charset="0"/>
              </a:rPr>
              <a:t>but the seventh day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the sabbath of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thy God: </a:t>
            </a:r>
            <a:r>
              <a:rPr lang="en-US" sz="1400" i="1" dirty="0">
                <a:solidFill>
                  <a:srgbClr val="00B0F0"/>
                </a:solidFill>
                <a:latin typeface="Arial" panose="020B0604020202020204" pitchFamily="34" charset="0"/>
                <a:cs typeface="Arial" panose="020B0604020202020204" pitchFamily="34" charset="0"/>
              </a:rPr>
              <a:t>in it</a:t>
            </a:r>
            <a:r>
              <a:rPr lang="en-US" sz="1400" dirty="0">
                <a:solidFill>
                  <a:srgbClr val="00B0F0"/>
                </a:solidFill>
                <a:latin typeface="Arial" panose="020B0604020202020204" pitchFamily="34" charset="0"/>
                <a:cs typeface="Arial" panose="020B0604020202020204" pitchFamily="34" charset="0"/>
              </a:rPr>
              <a:t> thou shalt not do any work, thou, nor thy son, nor thy daughter, thy manservant, nor thy maidservant, nor thy cattle, nor thy stranger that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within thy gates: </a:t>
            </a:r>
            <a:r>
              <a:rPr lang="en-US" sz="1400" baseline="30000" dirty="0">
                <a:solidFill>
                  <a:srgbClr val="00B0F0"/>
                </a:solidFill>
                <a:latin typeface="Arial" panose="020B0604020202020204" pitchFamily="34" charset="0"/>
                <a:cs typeface="Arial" panose="020B0604020202020204" pitchFamily="34" charset="0"/>
              </a:rPr>
              <a:t>11 </a:t>
            </a:r>
            <a:r>
              <a:rPr lang="en-US" sz="1400" dirty="0">
                <a:solidFill>
                  <a:srgbClr val="00B0F0"/>
                </a:solidFill>
                <a:latin typeface="Arial" panose="020B0604020202020204" pitchFamily="34" charset="0"/>
                <a:cs typeface="Arial" panose="020B0604020202020204" pitchFamily="34" charset="0"/>
              </a:rPr>
              <a:t>for </a:t>
            </a:r>
            <a:r>
              <a:rPr lang="en-US" sz="1400" i="1" dirty="0">
                <a:solidFill>
                  <a:srgbClr val="00B0F0"/>
                </a:solidFill>
                <a:latin typeface="Arial" panose="020B0604020202020204" pitchFamily="34" charset="0"/>
                <a:cs typeface="Arial" panose="020B0604020202020204" pitchFamily="34" charset="0"/>
              </a:rPr>
              <a:t>in</a:t>
            </a:r>
            <a:r>
              <a:rPr lang="en-US" sz="1400" dirty="0">
                <a:solidFill>
                  <a:srgbClr val="00B0F0"/>
                </a:solidFill>
                <a:latin typeface="Arial" panose="020B0604020202020204" pitchFamily="34" charset="0"/>
                <a:cs typeface="Arial" panose="020B0604020202020204" pitchFamily="34" charset="0"/>
              </a:rPr>
              <a:t> six days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made heaven and earth, the sea, and all that in them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and rested the seventh day: wherefore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blessed the sabbath day, and hallowed it</a:t>
            </a:r>
            <a:r>
              <a:rPr lang="en-US" sz="1400"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F193-90D4-796F-8B98-A59E0682A036}"/>
              </a:ext>
            </a:extLst>
          </p:cNvPr>
          <p:cNvSpPr>
            <a:spLocks noGrp="1"/>
          </p:cNvSpPr>
          <p:nvPr>
            <p:ph type="title"/>
          </p:nvPr>
        </p:nvSpPr>
        <p:spPr>
          <a:xfrm>
            <a:off x="913775" y="618517"/>
            <a:ext cx="10364451" cy="340271"/>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43B6FF5F-A8AB-B3D2-43ED-F60831F50148}"/>
              </a:ext>
            </a:extLst>
          </p:cNvPr>
          <p:cNvSpPr>
            <a:spLocks noGrp="1"/>
          </p:cNvSpPr>
          <p:nvPr>
            <p:ph sz="quarter" idx="13"/>
          </p:nvPr>
        </p:nvSpPr>
        <p:spPr>
          <a:xfrm>
            <a:off x="913774" y="1065320"/>
            <a:ext cx="10363826" cy="5174163"/>
          </a:xfrm>
        </p:spPr>
        <p:txBody>
          <a:bodyPr>
            <a:normAutofit lnSpcReduction="10000"/>
          </a:bodyPr>
          <a:lstStyle/>
          <a:p>
            <a:r>
              <a:rPr lang="en-US" sz="1400" baseline="30000" dirty="0">
                <a:solidFill>
                  <a:srgbClr val="00B0F0"/>
                </a:solidFill>
                <a:latin typeface="Arial" panose="020B0604020202020204" pitchFamily="34" charset="0"/>
                <a:cs typeface="Arial" panose="020B0604020202020204" pitchFamily="34" charset="0"/>
              </a:rPr>
              <a:t>12 </a:t>
            </a:r>
            <a:r>
              <a:rPr lang="en-US" sz="1400" dirty="0" err="1">
                <a:solidFill>
                  <a:srgbClr val="00B0F0"/>
                </a:solidFill>
                <a:latin typeface="Arial" panose="020B0604020202020204" pitchFamily="34" charset="0"/>
                <a:cs typeface="Arial" panose="020B0604020202020204" pitchFamily="34" charset="0"/>
              </a:rPr>
              <a:t>Honour</a:t>
            </a:r>
            <a:r>
              <a:rPr lang="en-US" sz="1400" dirty="0">
                <a:solidFill>
                  <a:srgbClr val="00B0F0"/>
                </a:solidFill>
                <a:latin typeface="Arial" panose="020B0604020202020204" pitchFamily="34" charset="0"/>
                <a:cs typeface="Arial" panose="020B0604020202020204" pitchFamily="34" charset="0"/>
              </a:rPr>
              <a:t> thy father and thy mother: that thy days may be long upon the land which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thy God giveth thee.</a:t>
            </a:r>
          </a:p>
          <a:p>
            <a:r>
              <a:rPr lang="en-US" sz="1400" baseline="30000" dirty="0">
                <a:solidFill>
                  <a:srgbClr val="00B0F0"/>
                </a:solidFill>
                <a:latin typeface="Arial" panose="020B0604020202020204" pitchFamily="34" charset="0"/>
                <a:cs typeface="Arial" panose="020B0604020202020204" pitchFamily="34" charset="0"/>
              </a:rPr>
              <a:t>13 </a:t>
            </a:r>
            <a:r>
              <a:rPr lang="en-US" sz="1400" dirty="0">
                <a:solidFill>
                  <a:srgbClr val="00B0F0"/>
                </a:solidFill>
                <a:latin typeface="Arial" panose="020B0604020202020204" pitchFamily="34" charset="0"/>
                <a:cs typeface="Arial" panose="020B0604020202020204" pitchFamily="34" charset="0"/>
              </a:rPr>
              <a:t>Thou shalt not kill.</a:t>
            </a:r>
          </a:p>
          <a:p>
            <a:r>
              <a:rPr lang="en-US" sz="1400" baseline="30000" dirty="0">
                <a:solidFill>
                  <a:srgbClr val="00B0F0"/>
                </a:solidFill>
                <a:latin typeface="Arial" panose="020B0604020202020204" pitchFamily="34" charset="0"/>
                <a:cs typeface="Arial" panose="020B0604020202020204" pitchFamily="34" charset="0"/>
              </a:rPr>
              <a:t>14 </a:t>
            </a:r>
            <a:r>
              <a:rPr lang="en-US" sz="1400" dirty="0">
                <a:solidFill>
                  <a:srgbClr val="00B0F0"/>
                </a:solidFill>
                <a:latin typeface="Arial" panose="020B0604020202020204" pitchFamily="34" charset="0"/>
                <a:cs typeface="Arial" panose="020B0604020202020204" pitchFamily="34" charset="0"/>
              </a:rPr>
              <a:t>Thou shalt not commit adultery.</a:t>
            </a:r>
          </a:p>
          <a:p>
            <a:r>
              <a:rPr lang="en-US" sz="1400" baseline="30000" dirty="0">
                <a:solidFill>
                  <a:srgbClr val="00B0F0"/>
                </a:solidFill>
                <a:latin typeface="Arial" panose="020B0604020202020204" pitchFamily="34" charset="0"/>
                <a:cs typeface="Arial" panose="020B0604020202020204" pitchFamily="34" charset="0"/>
              </a:rPr>
              <a:t>15 </a:t>
            </a:r>
            <a:r>
              <a:rPr lang="en-US" sz="1400" dirty="0">
                <a:solidFill>
                  <a:srgbClr val="00B0F0"/>
                </a:solidFill>
                <a:latin typeface="Arial" panose="020B0604020202020204" pitchFamily="34" charset="0"/>
                <a:cs typeface="Arial" panose="020B0604020202020204" pitchFamily="34" charset="0"/>
              </a:rPr>
              <a:t>Thou shalt not steal.</a:t>
            </a:r>
          </a:p>
          <a:p>
            <a:r>
              <a:rPr lang="en-US" sz="1400" baseline="30000" dirty="0">
                <a:solidFill>
                  <a:srgbClr val="00B0F0"/>
                </a:solidFill>
                <a:latin typeface="Arial" panose="020B0604020202020204" pitchFamily="34" charset="0"/>
                <a:cs typeface="Arial" panose="020B0604020202020204" pitchFamily="34" charset="0"/>
              </a:rPr>
              <a:t>16 </a:t>
            </a:r>
            <a:r>
              <a:rPr lang="en-US" sz="1400" dirty="0">
                <a:solidFill>
                  <a:srgbClr val="00B0F0"/>
                </a:solidFill>
                <a:latin typeface="Arial" panose="020B0604020202020204" pitchFamily="34" charset="0"/>
                <a:cs typeface="Arial" panose="020B0604020202020204" pitchFamily="34" charset="0"/>
              </a:rPr>
              <a:t>Thou shalt not bear false witness against thy </a:t>
            </a:r>
            <a:r>
              <a:rPr lang="en-US" sz="1400" dirty="0" err="1">
                <a:solidFill>
                  <a:srgbClr val="00B0F0"/>
                </a:solidFill>
                <a:latin typeface="Arial" panose="020B0604020202020204" pitchFamily="34" charset="0"/>
                <a:cs typeface="Arial" panose="020B0604020202020204" pitchFamily="34" charset="0"/>
              </a:rPr>
              <a:t>neighbour</a:t>
            </a:r>
            <a:r>
              <a:rPr lang="en-US" sz="1400" dirty="0">
                <a:solidFill>
                  <a:srgbClr val="00B0F0"/>
                </a:solidFill>
                <a:latin typeface="Arial" panose="020B0604020202020204" pitchFamily="34" charset="0"/>
                <a:cs typeface="Arial" panose="020B0604020202020204" pitchFamily="34" charset="0"/>
              </a:rPr>
              <a:t>.</a:t>
            </a:r>
          </a:p>
          <a:p>
            <a:r>
              <a:rPr lang="en-US" sz="1400" baseline="30000" dirty="0">
                <a:solidFill>
                  <a:srgbClr val="00B0F0"/>
                </a:solidFill>
                <a:latin typeface="Arial" panose="020B0604020202020204" pitchFamily="34" charset="0"/>
                <a:cs typeface="Arial" panose="020B0604020202020204" pitchFamily="34" charset="0"/>
              </a:rPr>
              <a:t>17 </a:t>
            </a:r>
            <a:r>
              <a:rPr lang="en-US" sz="1400" dirty="0">
                <a:solidFill>
                  <a:srgbClr val="00B0F0"/>
                </a:solidFill>
                <a:latin typeface="Arial" panose="020B0604020202020204" pitchFamily="34" charset="0"/>
                <a:cs typeface="Arial" panose="020B0604020202020204" pitchFamily="34" charset="0"/>
              </a:rPr>
              <a:t>Thou shalt not covet thy </a:t>
            </a:r>
            <a:r>
              <a:rPr lang="en-US" sz="1400" dirty="0" err="1">
                <a:solidFill>
                  <a:srgbClr val="00B0F0"/>
                </a:solidFill>
                <a:latin typeface="Arial" panose="020B0604020202020204" pitchFamily="34" charset="0"/>
                <a:cs typeface="Arial" panose="020B0604020202020204" pitchFamily="34" charset="0"/>
              </a:rPr>
              <a:t>neighbour’s</a:t>
            </a:r>
            <a:r>
              <a:rPr lang="en-US" sz="1400" dirty="0">
                <a:solidFill>
                  <a:srgbClr val="00B0F0"/>
                </a:solidFill>
                <a:latin typeface="Arial" panose="020B0604020202020204" pitchFamily="34" charset="0"/>
                <a:cs typeface="Arial" panose="020B0604020202020204" pitchFamily="34" charset="0"/>
              </a:rPr>
              <a:t> house, thou shalt not covet thy </a:t>
            </a:r>
            <a:r>
              <a:rPr lang="en-US" sz="1400" dirty="0" err="1">
                <a:solidFill>
                  <a:srgbClr val="00B0F0"/>
                </a:solidFill>
                <a:latin typeface="Arial" panose="020B0604020202020204" pitchFamily="34" charset="0"/>
                <a:cs typeface="Arial" panose="020B0604020202020204" pitchFamily="34" charset="0"/>
              </a:rPr>
              <a:t>neighbour’s</a:t>
            </a:r>
            <a:r>
              <a:rPr lang="en-US" sz="1400" dirty="0">
                <a:solidFill>
                  <a:srgbClr val="00B0F0"/>
                </a:solidFill>
                <a:latin typeface="Arial" panose="020B0604020202020204" pitchFamily="34" charset="0"/>
                <a:cs typeface="Arial" panose="020B0604020202020204" pitchFamily="34" charset="0"/>
              </a:rPr>
              <a:t> wife, nor his manservant, nor his maidservant, nor his ox, nor his ass, nor any thing that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thy </a:t>
            </a:r>
            <a:r>
              <a:rPr lang="en-US" sz="1400" dirty="0" err="1">
                <a:solidFill>
                  <a:srgbClr val="00B0F0"/>
                </a:solidFill>
                <a:latin typeface="Arial" panose="020B0604020202020204" pitchFamily="34" charset="0"/>
                <a:cs typeface="Arial" panose="020B0604020202020204" pitchFamily="34" charset="0"/>
              </a:rPr>
              <a:t>neighbour’s</a:t>
            </a:r>
            <a:r>
              <a:rPr lang="en-US" sz="1400" dirty="0">
                <a:solidFill>
                  <a:srgbClr val="00B0F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exodus 20:1-17</a:t>
            </a:r>
          </a:p>
          <a:p>
            <a:r>
              <a:rPr lang="en-US" sz="1400" dirty="0">
                <a:latin typeface="Arial" panose="020B0604020202020204" pitchFamily="34" charset="0"/>
                <a:cs typeface="Arial" panose="020B0604020202020204" pitchFamily="34" charset="0"/>
              </a:rPr>
              <a:t>Question – if these were signs to determine your faithfulness, how are you going?</a:t>
            </a:r>
          </a:p>
          <a:p>
            <a:r>
              <a:rPr lang="en-US" sz="1400" dirty="0">
                <a:latin typeface="Arial" panose="020B0604020202020204" pitchFamily="34" charset="0"/>
                <a:cs typeface="Arial" panose="020B0604020202020204" pitchFamily="34" charset="0"/>
              </a:rPr>
              <a:t>The 10 words or commandments are the very foundation for the children of </a:t>
            </a:r>
            <a:r>
              <a:rPr lang="en-US" sz="1400" dirty="0" err="1">
                <a:latin typeface="Arial" panose="020B0604020202020204" pitchFamily="34" charset="0"/>
                <a:cs typeface="Arial" panose="020B0604020202020204" pitchFamily="34" charset="0"/>
              </a:rPr>
              <a:t>israel</a:t>
            </a:r>
            <a:r>
              <a:rPr lang="en-US" sz="1400" dirty="0">
                <a:latin typeface="Arial" panose="020B0604020202020204" pitchFamily="34" charset="0"/>
                <a:cs typeface="Arial" panose="020B0604020202020204" pitchFamily="34" charset="0"/>
              </a:rPr>
              <a:t> to live by. Yet we find people wanting to move beyond these foundations and begin looking for signs to scratch itching ears…</a:t>
            </a:r>
          </a:p>
          <a:p>
            <a:r>
              <a:rPr lang="en-US" sz="1400" dirty="0">
                <a:solidFill>
                  <a:srgbClr val="00B0F0"/>
                </a:solidFill>
                <a:latin typeface="Arial" panose="020B0604020202020204" pitchFamily="34" charset="0"/>
                <a:cs typeface="Arial" panose="020B0604020202020204" pitchFamily="34" charset="0"/>
              </a:rPr>
              <a:t>For the season will come when they will not endure sound doctrine; but after their own lusts shall they heap to themselves teachers, who tickle their ears; </a:t>
            </a:r>
            <a:r>
              <a:rPr lang="en-US" sz="1400" baseline="30000" dirty="0">
                <a:solidFill>
                  <a:srgbClr val="00B0F0"/>
                </a:solidFill>
                <a:latin typeface="Arial" panose="020B0604020202020204" pitchFamily="34" charset="0"/>
                <a:cs typeface="Arial" panose="020B0604020202020204" pitchFamily="34" charset="0"/>
              </a:rPr>
              <a:t>4 </a:t>
            </a:r>
            <a:r>
              <a:rPr lang="en-US" sz="1400" dirty="0">
                <a:solidFill>
                  <a:srgbClr val="00B0F0"/>
                </a:solidFill>
                <a:latin typeface="Arial" panose="020B0604020202020204" pitchFamily="34" charset="0"/>
                <a:cs typeface="Arial" panose="020B0604020202020204" pitchFamily="34" charset="0"/>
              </a:rPr>
              <a:t>and they shall turn away </a:t>
            </a:r>
            <a:r>
              <a:rPr lang="en-US" sz="1400" i="1" dirty="0">
                <a:solidFill>
                  <a:srgbClr val="00B0F0"/>
                </a:solidFill>
                <a:latin typeface="Arial" panose="020B0604020202020204" pitchFamily="34" charset="0"/>
                <a:cs typeface="Arial" panose="020B0604020202020204" pitchFamily="34" charset="0"/>
              </a:rPr>
              <a:t>their</a:t>
            </a:r>
            <a:r>
              <a:rPr lang="en-US" sz="1400" dirty="0">
                <a:solidFill>
                  <a:srgbClr val="00B0F0"/>
                </a:solidFill>
                <a:latin typeface="Arial" panose="020B0604020202020204" pitchFamily="34" charset="0"/>
                <a:cs typeface="Arial" panose="020B0604020202020204" pitchFamily="34" charset="0"/>
              </a:rPr>
              <a:t> ears from the truth, and shall be turned unto fiction. </a:t>
            </a:r>
            <a:r>
              <a:rPr lang="en-US" sz="1400" dirty="0">
                <a:latin typeface="Arial" panose="020B0604020202020204" pitchFamily="34" charset="0"/>
                <a:cs typeface="Arial" panose="020B0604020202020204" pitchFamily="34" charset="0"/>
              </a:rPr>
              <a:t>2 Timothy 4:3-4</a:t>
            </a:r>
          </a:p>
          <a:p>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4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28AB-0B64-4B4C-3FC2-57D681271D65}"/>
              </a:ext>
            </a:extLst>
          </p:cNvPr>
          <p:cNvSpPr>
            <a:spLocks noGrp="1"/>
          </p:cNvSpPr>
          <p:nvPr>
            <p:ph type="title"/>
          </p:nvPr>
        </p:nvSpPr>
        <p:spPr>
          <a:xfrm>
            <a:off x="913775" y="618517"/>
            <a:ext cx="10364451" cy="358027"/>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45440055-AC8B-D980-B315-5043F48A3757}"/>
              </a:ext>
            </a:extLst>
          </p:cNvPr>
          <p:cNvSpPr>
            <a:spLocks noGrp="1"/>
          </p:cNvSpPr>
          <p:nvPr>
            <p:ph sz="quarter" idx="13"/>
          </p:nvPr>
        </p:nvSpPr>
        <p:spPr>
          <a:xfrm>
            <a:off x="913774" y="1074198"/>
            <a:ext cx="10363826" cy="5165285"/>
          </a:xfrm>
        </p:spPr>
        <p:txBody>
          <a:bodyPr>
            <a:normAutofit/>
          </a:bodyPr>
          <a:lstStyle/>
          <a:p>
            <a:r>
              <a:rPr lang="en-US" sz="1400" dirty="0">
                <a:latin typeface="Arial" panose="020B0604020202020204" pitchFamily="34" charset="0"/>
                <a:cs typeface="Arial" panose="020B0604020202020204" pitchFamily="34" charset="0"/>
              </a:rPr>
              <a:t>If we are led away through stories of fiction, false claims, and unbiblical doctrine – we will not bear witness to the signs our father is looking for…</a:t>
            </a:r>
          </a:p>
          <a:p>
            <a:r>
              <a:rPr lang="en-US" sz="1400" dirty="0">
                <a:latin typeface="Arial" panose="020B0604020202020204" pitchFamily="34" charset="0"/>
                <a:cs typeface="Arial" panose="020B0604020202020204" pitchFamily="34" charset="0"/>
              </a:rPr>
              <a:t>I find </a:t>
            </a:r>
            <a:r>
              <a:rPr lang="en-US" sz="1400" dirty="0" err="1">
                <a:latin typeface="Arial" panose="020B0604020202020204" pitchFamily="34" charset="0"/>
                <a:cs typeface="Arial" panose="020B0604020202020204" pitchFamily="34" charset="0"/>
              </a:rPr>
              <a:t>yeshua’s</a:t>
            </a:r>
            <a:r>
              <a:rPr lang="en-US" sz="1400" dirty="0">
                <a:latin typeface="Arial" panose="020B0604020202020204" pitchFamily="34" charset="0"/>
                <a:cs typeface="Arial" panose="020B0604020202020204" pitchFamily="34" charset="0"/>
              </a:rPr>
              <a:t> discussion with some characters intriguing:</a:t>
            </a:r>
          </a:p>
          <a:p>
            <a:r>
              <a:rPr lang="en-US" sz="1400" dirty="0">
                <a:solidFill>
                  <a:srgbClr val="00B0F0"/>
                </a:solidFill>
                <a:latin typeface="Arial" panose="020B0604020202020204" pitchFamily="34" charset="0"/>
                <a:cs typeface="Arial" panose="020B0604020202020204" pitchFamily="34" charset="0"/>
              </a:rPr>
              <a:t>A </a:t>
            </a:r>
            <a:r>
              <a:rPr lang="en-US" sz="1400" dirty="0">
                <a:solidFill>
                  <a:srgbClr val="FFFF00"/>
                </a:solidFill>
                <a:latin typeface="Arial" panose="020B0604020202020204" pitchFamily="34" charset="0"/>
                <a:cs typeface="Arial" panose="020B0604020202020204" pitchFamily="34" charset="0"/>
              </a:rPr>
              <a:t>wicked</a:t>
            </a:r>
            <a:r>
              <a:rPr lang="en-US" sz="1400" dirty="0">
                <a:solidFill>
                  <a:srgbClr val="00B0F0"/>
                </a:solidFill>
                <a:latin typeface="Arial" panose="020B0604020202020204" pitchFamily="34" charset="0"/>
                <a:cs typeface="Arial" panose="020B0604020202020204" pitchFamily="34" charset="0"/>
              </a:rPr>
              <a:t> and adulterous generation </a:t>
            </a:r>
            <a:r>
              <a:rPr lang="en-US" sz="1400" dirty="0" err="1">
                <a:solidFill>
                  <a:srgbClr val="00B0F0"/>
                </a:solidFill>
                <a:latin typeface="Arial" panose="020B0604020202020204" pitchFamily="34" charset="0"/>
                <a:cs typeface="Arial" panose="020B0604020202020204" pitchFamily="34" charset="0"/>
              </a:rPr>
              <a:t>seeketh</a:t>
            </a:r>
            <a:r>
              <a:rPr lang="en-US" sz="1400" dirty="0">
                <a:solidFill>
                  <a:srgbClr val="00B0F0"/>
                </a:solidFill>
                <a:latin typeface="Arial" panose="020B0604020202020204" pitchFamily="34" charset="0"/>
                <a:cs typeface="Arial" panose="020B0604020202020204" pitchFamily="34" charset="0"/>
              </a:rPr>
              <a:t> after a </a:t>
            </a:r>
            <a:r>
              <a:rPr lang="en-US" sz="1400" dirty="0">
                <a:solidFill>
                  <a:srgbClr val="FFFF00"/>
                </a:solidFill>
                <a:latin typeface="Arial" panose="020B0604020202020204" pitchFamily="34" charset="0"/>
                <a:cs typeface="Arial" panose="020B0604020202020204" pitchFamily="34" charset="0"/>
              </a:rPr>
              <a:t>sign</a:t>
            </a:r>
            <a:r>
              <a:rPr lang="en-US" sz="1400" dirty="0">
                <a:solidFill>
                  <a:srgbClr val="00B0F0"/>
                </a:solidFill>
                <a:latin typeface="Arial" panose="020B0604020202020204" pitchFamily="34" charset="0"/>
                <a:cs typeface="Arial" panose="020B0604020202020204" pitchFamily="34" charset="0"/>
              </a:rPr>
              <a:t>; and there shall no sign be given unto it, but the sign of the prophet Jonas. And he left them, and departed. </a:t>
            </a:r>
            <a:r>
              <a:rPr lang="en-US" sz="1400" dirty="0">
                <a:latin typeface="Arial" panose="020B0604020202020204" pitchFamily="34" charset="0"/>
                <a:cs typeface="Arial" panose="020B0604020202020204" pitchFamily="34" charset="0"/>
              </a:rPr>
              <a:t>Matthew 16:4</a:t>
            </a:r>
          </a:p>
          <a:p>
            <a:r>
              <a:rPr lang="en-US" sz="1400" dirty="0">
                <a:solidFill>
                  <a:srgbClr val="FFFF00"/>
                </a:solidFill>
                <a:latin typeface="Arial" panose="020B0604020202020204" pitchFamily="34" charset="0"/>
                <a:cs typeface="Arial" panose="020B0604020202020204" pitchFamily="34" charset="0"/>
              </a:rPr>
              <a:t>Wicked/</a:t>
            </a:r>
            <a:r>
              <a:rPr lang="en-US" sz="1400" dirty="0" err="1">
                <a:solidFill>
                  <a:srgbClr val="FFFF00"/>
                </a:solidFill>
                <a:latin typeface="Arial" panose="020B0604020202020204" pitchFamily="34" charset="0"/>
                <a:cs typeface="Arial" panose="020B0604020202020204" pitchFamily="34" charset="0"/>
              </a:rPr>
              <a:t>poneros</a:t>
            </a:r>
            <a:r>
              <a:rPr lang="en-US" sz="1400" dirty="0">
                <a:solidFill>
                  <a:srgbClr val="FFFF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evil, hurtful, malicious, mischievous… </a:t>
            </a:r>
          </a:p>
          <a:p>
            <a:r>
              <a:rPr lang="en-US" sz="1400" dirty="0">
                <a:solidFill>
                  <a:srgbClr val="FFFF00"/>
                </a:solidFill>
                <a:latin typeface="Arial" panose="020B0604020202020204" pitchFamily="34" charset="0"/>
                <a:cs typeface="Arial" panose="020B0604020202020204" pitchFamily="34" charset="0"/>
              </a:rPr>
              <a:t>Sign/</a:t>
            </a:r>
            <a:r>
              <a:rPr lang="en-US" sz="1400" dirty="0" err="1">
                <a:solidFill>
                  <a:srgbClr val="FFFF00"/>
                </a:solidFill>
                <a:latin typeface="Arial" panose="020B0604020202020204" pitchFamily="34" charset="0"/>
                <a:cs typeface="Arial" panose="020B0604020202020204" pitchFamily="34" charset="0"/>
              </a:rPr>
              <a:t>semion</a:t>
            </a:r>
            <a:r>
              <a:rPr lang="en-US" sz="1400" dirty="0">
                <a:solidFill>
                  <a:srgbClr val="FFFF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token, mark, evidence… the Greek equivalent to </a:t>
            </a:r>
            <a:r>
              <a:rPr lang="en-US" sz="1400" dirty="0" err="1">
                <a:latin typeface="Arial" panose="020B0604020202020204" pitchFamily="34" charset="0"/>
                <a:cs typeface="Arial" panose="020B0604020202020204" pitchFamily="34" charset="0"/>
              </a:rPr>
              <a:t>oth</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So we see there are wicked signs that are not pleasing to </a:t>
            </a:r>
            <a:r>
              <a:rPr lang="en-US" sz="1400" dirty="0" err="1">
                <a:latin typeface="Arial" panose="020B0604020202020204" pitchFamily="34" charset="0"/>
                <a:cs typeface="Arial" panose="020B0604020202020204" pitchFamily="34" charset="0"/>
              </a:rPr>
              <a:t>yeshua</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yhvh</a:t>
            </a:r>
            <a:r>
              <a:rPr lang="en-US" sz="1400" dirty="0">
                <a:latin typeface="Arial" panose="020B0604020202020204" pitchFamily="34" charset="0"/>
                <a:cs typeface="Arial" panose="020B0604020202020204" pitchFamily="34" charset="0"/>
              </a:rPr>
              <a:t>…</a:t>
            </a:r>
          </a:p>
          <a:p>
            <a:r>
              <a:rPr lang="en-US" sz="1400" dirty="0">
                <a:latin typeface="Arial" panose="020B0604020202020204" pitchFamily="34" charset="0"/>
                <a:cs typeface="Arial" panose="020B0604020202020204" pitchFamily="34" charset="0"/>
              </a:rPr>
              <a:t> wicked &amp; adulteress are teamed up here – meaning a people who seek signs outside of those given by </a:t>
            </a:r>
            <a:r>
              <a:rPr lang="en-US" sz="1400" dirty="0" err="1">
                <a:latin typeface="Arial" panose="020B0604020202020204" pitchFamily="34" charset="0"/>
                <a:cs typeface="Arial" panose="020B0604020202020204" pitchFamily="34" charset="0"/>
              </a:rPr>
              <a:t>yhvh</a:t>
            </a:r>
            <a:r>
              <a:rPr lang="en-US" sz="1400" dirty="0">
                <a:latin typeface="Arial" panose="020B0604020202020204" pitchFamily="34" charset="0"/>
                <a:cs typeface="Arial" panose="020B0604020202020204" pitchFamily="34" charset="0"/>
              </a:rPr>
              <a:t>, and </a:t>
            </a:r>
            <a:r>
              <a:rPr lang="en-US" sz="1400" dirty="0" err="1">
                <a:latin typeface="Arial" panose="020B0604020202020204" pitchFamily="34" charset="0"/>
                <a:cs typeface="Arial" panose="020B0604020202020204" pitchFamily="34" charset="0"/>
              </a:rPr>
              <a:t>yeshua</a:t>
            </a:r>
            <a:r>
              <a:rPr lang="en-US" sz="1400" dirty="0">
                <a:latin typeface="Arial" panose="020B0604020202020204" pitchFamily="34" charset="0"/>
                <a:cs typeface="Arial" panose="020B0604020202020204" pitchFamily="34" charset="0"/>
              </a:rPr>
              <a:t> – signs that tickle itching ears. You would think the sign of Jonah – messiah resurrected would have been a reasonable sign – but they wanted signs according to their adulteress ways…</a:t>
            </a:r>
          </a:p>
          <a:p>
            <a:r>
              <a:rPr lang="en-US" sz="1400" dirty="0">
                <a:latin typeface="Arial" panose="020B0604020202020204" pitchFamily="34" charset="0"/>
                <a:cs typeface="Arial" panose="020B0604020202020204" pitchFamily="34" charset="0"/>
              </a:rPr>
              <a:t>We have to be careful, that we don’t not only ask for such wicked signs, but that we don’t follow signs some claim to be from </a:t>
            </a:r>
            <a:r>
              <a:rPr lang="en-US" sz="1400" dirty="0" err="1">
                <a:latin typeface="Arial" panose="020B0604020202020204" pitchFamily="34" charset="0"/>
                <a:cs typeface="Arial" panose="020B0604020202020204" pitchFamily="34" charset="0"/>
              </a:rPr>
              <a:t>yhvh</a:t>
            </a:r>
            <a:r>
              <a:rPr lang="en-US" sz="1400" dirty="0">
                <a:latin typeface="Arial" panose="020B0604020202020204" pitchFamily="34" charset="0"/>
                <a:cs typeface="Arial" panose="020B0604020202020204" pitchFamily="34" charset="0"/>
              </a:rPr>
              <a:t>, but are not.</a:t>
            </a:r>
          </a:p>
          <a:p>
            <a:r>
              <a:rPr lang="en-US" sz="1400" dirty="0">
                <a:solidFill>
                  <a:srgbClr val="00B0F0"/>
                </a:solidFill>
                <a:latin typeface="Arial" panose="020B0604020202020204" pitchFamily="34" charset="0"/>
                <a:cs typeface="Arial" panose="020B0604020202020204" pitchFamily="34" charset="0"/>
              </a:rPr>
              <a:t>But in vain they do worship me, teaching </a:t>
            </a:r>
            <a:r>
              <a:rPr lang="en-US" sz="1400" i="1" dirty="0">
                <a:solidFill>
                  <a:srgbClr val="00B0F0"/>
                </a:solidFill>
                <a:latin typeface="Arial" panose="020B0604020202020204" pitchFamily="34" charset="0"/>
                <a:cs typeface="Arial" panose="020B0604020202020204" pitchFamily="34" charset="0"/>
              </a:rPr>
              <a:t>for</a:t>
            </a:r>
            <a:r>
              <a:rPr lang="en-US" sz="1400" dirty="0">
                <a:solidFill>
                  <a:srgbClr val="00B0F0"/>
                </a:solidFill>
                <a:latin typeface="Arial" panose="020B0604020202020204" pitchFamily="34" charset="0"/>
                <a:cs typeface="Arial" panose="020B0604020202020204" pitchFamily="34" charset="0"/>
              </a:rPr>
              <a:t> doctrines the commandments of men. </a:t>
            </a:r>
            <a:r>
              <a:rPr lang="en-US" sz="1400" dirty="0">
                <a:latin typeface="Arial" panose="020B0604020202020204" pitchFamily="34" charset="0"/>
                <a:cs typeface="Arial" panose="020B0604020202020204" pitchFamily="34" charset="0"/>
              </a:rPr>
              <a:t>Matthew 15:9</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4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1A5E-215B-16F4-8288-61BEBECF10EA}"/>
              </a:ext>
            </a:extLst>
          </p:cNvPr>
          <p:cNvSpPr>
            <a:spLocks noGrp="1"/>
          </p:cNvSpPr>
          <p:nvPr>
            <p:ph type="title"/>
          </p:nvPr>
        </p:nvSpPr>
        <p:spPr>
          <a:xfrm>
            <a:off x="913775" y="618517"/>
            <a:ext cx="10364451" cy="349149"/>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36A6F8AC-3BB4-111B-A85C-79E0910C96D6}"/>
              </a:ext>
            </a:extLst>
          </p:cNvPr>
          <p:cNvSpPr>
            <a:spLocks noGrp="1"/>
          </p:cNvSpPr>
          <p:nvPr>
            <p:ph sz="quarter" idx="13"/>
          </p:nvPr>
        </p:nvSpPr>
        <p:spPr>
          <a:xfrm>
            <a:off x="913774" y="1074198"/>
            <a:ext cx="10363826" cy="4705165"/>
          </a:xfrm>
        </p:spPr>
        <p:txBody>
          <a:bodyPr/>
          <a:lstStyle/>
          <a:p>
            <a:r>
              <a:rPr lang="en-US" sz="1400" dirty="0">
                <a:latin typeface="Arial" panose="020B0604020202020204" pitchFamily="34" charset="0"/>
                <a:cs typeface="Arial" panose="020B0604020202020204" pitchFamily="34" charset="0"/>
              </a:rPr>
              <a:t>Is it possible that many children of </a:t>
            </a:r>
            <a:r>
              <a:rPr lang="en-US" sz="1400" dirty="0" err="1">
                <a:latin typeface="Arial" panose="020B0604020202020204" pitchFamily="34" charset="0"/>
                <a:cs typeface="Arial" panose="020B0604020202020204" pitchFamily="34" charset="0"/>
              </a:rPr>
              <a:t>israel</a:t>
            </a:r>
            <a:r>
              <a:rPr lang="en-US" sz="1400" dirty="0">
                <a:latin typeface="Arial" panose="020B0604020202020204" pitchFamily="34" charset="0"/>
                <a:cs typeface="Arial" panose="020B0604020202020204" pitchFamily="34" charset="0"/>
              </a:rPr>
              <a:t> are seeking signs that are not of the father? There is a sign between </a:t>
            </a:r>
            <a:r>
              <a:rPr lang="en-US" sz="1400" dirty="0" err="1">
                <a:latin typeface="Arial" panose="020B0604020202020204" pitchFamily="34" charset="0"/>
                <a:cs typeface="Arial" panose="020B0604020202020204" pitchFamily="34" charset="0"/>
              </a:rPr>
              <a:t>yhvh</a:t>
            </a:r>
            <a:r>
              <a:rPr lang="en-US" sz="1400" dirty="0">
                <a:latin typeface="Arial" panose="020B0604020202020204" pitchFamily="34" charset="0"/>
                <a:cs typeface="Arial" panose="020B0604020202020204" pitchFamily="34" charset="0"/>
              </a:rPr>
              <a:t> and his people – what could that possibly be?...</a:t>
            </a:r>
          </a:p>
          <a:p>
            <a:r>
              <a:rPr lang="en-US" sz="1400" baseline="30000" dirty="0">
                <a:latin typeface="Arial" panose="020B0604020202020204" pitchFamily="34" charset="0"/>
                <a:cs typeface="Arial" panose="020B0604020202020204" pitchFamily="34" charset="0"/>
              </a:rPr>
              <a:t> </a:t>
            </a:r>
            <a:r>
              <a:rPr lang="en-US" sz="1400" dirty="0">
                <a:solidFill>
                  <a:srgbClr val="00B0F0"/>
                </a:solidFill>
                <a:latin typeface="Arial" panose="020B0604020202020204" pitchFamily="34" charset="0"/>
                <a:cs typeface="Arial" panose="020B0604020202020204" pitchFamily="34" charset="0"/>
              </a:rPr>
              <a:t>Moreover also I gave them my sabbaths, to be a </a:t>
            </a:r>
            <a:r>
              <a:rPr lang="en-US" sz="1400" dirty="0">
                <a:solidFill>
                  <a:srgbClr val="FFFF00"/>
                </a:solidFill>
                <a:latin typeface="Arial" panose="020B0604020202020204" pitchFamily="34" charset="0"/>
                <a:cs typeface="Arial" panose="020B0604020202020204" pitchFamily="34" charset="0"/>
              </a:rPr>
              <a:t>sign</a:t>
            </a:r>
            <a:r>
              <a:rPr lang="en-US" sz="1400" dirty="0">
                <a:solidFill>
                  <a:srgbClr val="00B0F0"/>
                </a:solidFill>
                <a:latin typeface="Arial" panose="020B0604020202020204" pitchFamily="34" charset="0"/>
                <a:cs typeface="Arial" panose="020B0604020202020204" pitchFamily="34" charset="0"/>
              </a:rPr>
              <a:t> between me and them, that they might know that I </a:t>
            </a:r>
            <a:r>
              <a:rPr lang="en-US" sz="1400" i="1" dirty="0">
                <a:solidFill>
                  <a:srgbClr val="00B0F0"/>
                </a:solidFill>
                <a:latin typeface="Arial" panose="020B0604020202020204" pitchFamily="34" charset="0"/>
                <a:cs typeface="Arial" panose="020B0604020202020204" pitchFamily="34" charset="0"/>
              </a:rPr>
              <a:t>am</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yhvh</a:t>
            </a:r>
            <a:r>
              <a:rPr lang="en-US" sz="1400" dirty="0">
                <a:solidFill>
                  <a:srgbClr val="00B0F0"/>
                </a:solidFill>
                <a:latin typeface="Arial" panose="020B0604020202020204" pitchFamily="34" charset="0"/>
                <a:cs typeface="Arial" panose="020B0604020202020204" pitchFamily="34" charset="0"/>
              </a:rPr>
              <a:t> that sanctify them. </a:t>
            </a:r>
            <a:r>
              <a:rPr lang="en-US" sz="1400" dirty="0">
                <a:latin typeface="Arial" panose="020B0604020202020204" pitchFamily="34" charset="0"/>
                <a:cs typeface="Arial" panose="020B0604020202020204" pitchFamily="34" charset="0"/>
              </a:rPr>
              <a:t>Ezekiel 20:12 </a:t>
            </a:r>
          </a:p>
          <a:p>
            <a:r>
              <a:rPr lang="en-US" sz="1400" dirty="0">
                <a:latin typeface="Arial" panose="020B0604020202020204" pitchFamily="34" charset="0"/>
                <a:cs typeface="Arial" panose="020B0604020202020204" pitchFamily="34" charset="0"/>
              </a:rPr>
              <a:t>So would our father be looking to see if we keep his instructions – especially his sabbaths…</a:t>
            </a:r>
          </a:p>
          <a:p>
            <a:r>
              <a:rPr lang="en-US" sz="1400" dirty="0">
                <a:latin typeface="Arial" panose="020B0604020202020204" pitchFamily="34" charset="0"/>
                <a:cs typeface="Arial" panose="020B0604020202020204" pitchFamily="34" charset="0"/>
              </a:rPr>
              <a:t>Would it be probable that one of the signs our father would be looking for from us, actually be us looking for signs from him? How are we doing with that?...</a:t>
            </a:r>
          </a:p>
          <a:p>
            <a:r>
              <a:rPr lang="en-US" sz="1400" dirty="0">
                <a:latin typeface="Arial" panose="020B0604020202020204" pitchFamily="34" charset="0"/>
                <a:cs typeface="Arial" panose="020B0604020202020204" pitchFamily="34" charset="0"/>
              </a:rPr>
              <a:t>It is so easy to get caught up in the wrong signs:</a:t>
            </a:r>
          </a:p>
          <a:p>
            <a:r>
              <a:rPr lang="en-US" sz="1400" dirty="0">
                <a:solidFill>
                  <a:srgbClr val="00B0F0"/>
                </a:solidFill>
                <a:latin typeface="Arial" panose="020B0604020202020204" pitchFamily="34" charset="0"/>
                <a:cs typeface="Arial" panose="020B0604020202020204" pitchFamily="34" charset="0"/>
              </a:rPr>
              <a:t>and </a:t>
            </a:r>
            <a:r>
              <a:rPr lang="en-US" sz="1400" dirty="0" err="1">
                <a:solidFill>
                  <a:srgbClr val="00B0F0"/>
                </a:solidFill>
                <a:latin typeface="Arial" panose="020B0604020202020204" pitchFamily="34" charset="0"/>
                <a:cs typeface="Arial" panose="020B0604020202020204" pitchFamily="34" charset="0"/>
              </a:rPr>
              <a:t>seduceth</a:t>
            </a:r>
            <a:r>
              <a:rPr lang="en-US" sz="1400" dirty="0">
                <a:solidFill>
                  <a:srgbClr val="00B0F0"/>
                </a:solidFill>
                <a:latin typeface="Arial" panose="020B0604020202020204" pitchFamily="34" charset="0"/>
                <a:cs typeface="Arial" panose="020B0604020202020204" pitchFamily="34" charset="0"/>
              </a:rPr>
              <a:t> them that dwell on the earth by </a:t>
            </a:r>
            <a:r>
              <a:rPr lang="en-US" sz="1400" i="1" dirty="0">
                <a:solidFill>
                  <a:srgbClr val="00B0F0"/>
                </a:solidFill>
                <a:latin typeface="Arial" panose="020B0604020202020204" pitchFamily="34" charset="0"/>
                <a:cs typeface="Arial" panose="020B0604020202020204" pitchFamily="34" charset="0"/>
              </a:rPr>
              <a:t>the means of</a:t>
            </a:r>
            <a:r>
              <a:rPr lang="en-US" sz="1400" dirty="0">
                <a:solidFill>
                  <a:srgbClr val="00B0F0"/>
                </a:solidFill>
                <a:latin typeface="Arial" panose="020B0604020202020204" pitchFamily="34" charset="0"/>
                <a:cs typeface="Arial" panose="020B0604020202020204" pitchFamily="34" charset="0"/>
              </a:rPr>
              <a:t> those </a:t>
            </a:r>
            <a:r>
              <a:rPr lang="en-US" sz="1400" dirty="0">
                <a:solidFill>
                  <a:srgbClr val="FFFF00"/>
                </a:solidFill>
                <a:latin typeface="Arial" panose="020B0604020202020204" pitchFamily="34" charset="0"/>
                <a:cs typeface="Arial" panose="020B0604020202020204" pitchFamily="34" charset="0"/>
              </a:rPr>
              <a:t>signs </a:t>
            </a:r>
            <a:r>
              <a:rPr lang="en-US" sz="1400" dirty="0">
                <a:solidFill>
                  <a:srgbClr val="00B0F0"/>
                </a:solidFill>
                <a:latin typeface="Arial" panose="020B0604020202020204" pitchFamily="34" charset="0"/>
                <a:cs typeface="Arial" panose="020B0604020202020204" pitchFamily="34" charset="0"/>
              </a:rPr>
              <a:t>which he had power to do in the sight of the beast; saying to them that dwell on the earth, that they should make an image to the beast, which had the wound by a sword, and did live. </a:t>
            </a:r>
            <a:r>
              <a:rPr lang="en-US" sz="1400" dirty="0">
                <a:latin typeface="Arial" panose="020B0604020202020204" pitchFamily="34" charset="0"/>
                <a:cs typeface="Arial" panose="020B0604020202020204" pitchFamily="34" charset="0"/>
              </a:rPr>
              <a:t>Revelation 13:14</a:t>
            </a:r>
          </a:p>
          <a:p>
            <a:r>
              <a:rPr lang="en-US" sz="1400" dirty="0">
                <a:solidFill>
                  <a:srgbClr val="00B0F0"/>
                </a:solidFill>
                <a:latin typeface="Arial" panose="020B0604020202020204" pitchFamily="34" charset="0"/>
                <a:cs typeface="Arial" panose="020B0604020202020204" pitchFamily="34" charset="0"/>
              </a:rPr>
              <a:t>For they are the spirits of devils, working </a:t>
            </a:r>
            <a:r>
              <a:rPr lang="en-US" sz="1400" dirty="0">
                <a:solidFill>
                  <a:srgbClr val="FFFF00"/>
                </a:solidFill>
                <a:latin typeface="Arial" panose="020B0604020202020204" pitchFamily="34" charset="0"/>
                <a:cs typeface="Arial" panose="020B0604020202020204" pitchFamily="34" charset="0"/>
              </a:rPr>
              <a:t>signs</a:t>
            </a:r>
            <a:r>
              <a:rPr lang="en-US" sz="1400" dirty="0">
                <a:solidFill>
                  <a:srgbClr val="00B0F0"/>
                </a:solidFill>
                <a:latin typeface="Arial" panose="020B0604020202020204" pitchFamily="34" charset="0"/>
                <a:cs typeface="Arial" panose="020B0604020202020204" pitchFamily="34" charset="0"/>
              </a:rPr>
              <a:t>, </a:t>
            </a:r>
            <a:r>
              <a:rPr lang="en-US" sz="1400" i="1" dirty="0">
                <a:solidFill>
                  <a:srgbClr val="00B0F0"/>
                </a:solidFill>
                <a:latin typeface="Arial" panose="020B0604020202020204" pitchFamily="34" charset="0"/>
                <a:cs typeface="Arial" panose="020B0604020202020204" pitchFamily="34" charset="0"/>
              </a:rPr>
              <a:t>which</a:t>
            </a:r>
            <a:r>
              <a:rPr lang="en-US" sz="1400" dirty="0">
                <a:solidFill>
                  <a:srgbClr val="00B0F0"/>
                </a:solidFill>
                <a:latin typeface="Arial" panose="020B0604020202020204" pitchFamily="34" charset="0"/>
                <a:cs typeface="Arial" panose="020B0604020202020204" pitchFamily="34" charset="0"/>
              </a:rPr>
              <a:t> go forth unto the kings of the earth and of the whole world, to gather them to the battle of that great day of God Almighty. </a:t>
            </a:r>
            <a:r>
              <a:rPr lang="en-US" sz="1400" dirty="0">
                <a:latin typeface="Arial" panose="020B0604020202020204" pitchFamily="34" charset="0"/>
                <a:cs typeface="Arial" panose="020B0604020202020204" pitchFamily="34" charset="0"/>
              </a:rPr>
              <a:t>Revelation 16:14</a:t>
            </a:r>
          </a:p>
          <a:p>
            <a:endParaRPr lang="en-AU" sz="14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4765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F20-3F7D-1B52-F00E-19FD3A0DB068}"/>
              </a:ext>
            </a:extLst>
          </p:cNvPr>
          <p:cNvSpPr>
            <a:spLocks noGrp="1"/>
          </p:cNvSpPr>
          <p:nvPr>
            <p:ph type="title"/>
          </p:nvPr>
        </p:nvSpPr>
        <p:spPr>
          <a:xfrm>
            <a:off x="913775" y="618517"/>
            <a:ext cx="10364451" cy="358027"/>
          </a:xfrm>
        </p:spPr>
        <p:txBody>
          <a:bodyPr>
            <a:normAutofit fontScale="90000"/>
          </a:bodyPr>
          <a:lstStyle/>
          <a:p>
            <a:r>
              <a:rPr lang="en-US" dirty="0">
                <a:solidFill>
                  <a:srgbClr val="FF0000"/>
                </a:solidFill>
              </a:rPr>
              <a:t>Decisions…</a:t>
            </a:r>
            <a:endParaRPr lang="en-AU" dirty="0">
              <a:solidFill>
                <a:srgbClr val="FF0000"/>
              </a:solidFill>
            </a:endParaRPr>
          </a:p>
        </p:txBody>
      </p:sp>
      <p:sp>
        <p:nvSpPr>
          <p:cNvPr id="3" name="Content Placeholder 2">
            <a:extLst>
              <a:ext uri="{FF2B5EF4-FFF2-40B4-BE49-F238E27FC236}">
                <a16:creationId xmlns:a16="http://schemas.microsoft.com/office/drawing/2014/main" id="{B35CAED8-957E-B9A7-C38A-AF53D48D76D0}"/>
              </a:ext>
            </a:extLst>
          </p:cNvPr>
          <p:cNvSpPr>
            <a:spLocks noGrp="1"/>
          </p:cNvSpPr>
          <p:nvPr>
            <p:ph sz="quarter" idx="13"/>
          </p:nvPr>
        </p:nvSpPr>
        <p:spPr>
          <a:xfrm>
            <a:off x="913774" y="1225118"/>
            <a:ext cx="10363826" cy="5014365"/>
          </a:xfrm>
        </p:spPr>
        <p:txBody>
          <a:bodyPr>
            <a:normAutofit/>
          </a:bodyPr>
          <a:lstStyle/>
          <a:p>
            <a:r>
              <a:rPr lang="en-US" sz="1400" dirty="0">
                <a:solidFill>
                  <a:srgbClr val="00B0F0"/>
                </a:solidFill>
                <a:latin typeface="Arial" panose="020B0604020202020204" pitchFamily="34" charset="0"/>
                <a:cs typeface="Arial" panose="020B0604020202020204" pitchFamily="34" charset="0"/>
              </a:rPr>
              <a:t>And the beast was taken, and with him the false prophet that wrought</a:t>
            </a:r>
            <a:r>
              <a:rPr lang="en-US" sz="1400" dirty="0">
                <a:solidFill>
                  <a:srgbClr val="FFFF00"/>
                </a:solidFill>
                <a:latin typeface="Arial" panose="020B0604020202020204" pitchFamily="34" charset="0"/>
                <a:cs typeface="Arial" panose="020B0604020202020204" pitchFamily="34" charset="0"/>
              </a:rPr>
              <a:t> signs </a:t>
            </a:r>
            <a:r>
              <a:rPr lang="en-US" sz="1400" dirty="0">
                <a:solidFill>
                  <a:srgbClr val="00B0F0"/>
                </a:solidFill>
                <a:latin typeface="Arial" panose="020B0604020202020204" pitchFamily="34" charset="0"/>
                <a:cs typeface="Arial" panose="020B0604020202020204" pitchFamily="34" charset="0"/>
              </a:rPr>
              <a:t>before him, with which he deceived them that had received the mark of the beast, and them that worshipped his image. These both were cast alive into a lake of fire burning with brimstone. </a:t>
            </a:r>
            <a:r>
              <a:rPr lang="en-US" sz="1400" dirty="0">
                <a:latin typeface="Arial" panose="020B0604020202020204" pitchFamily="34" charset="0"/>
                <a:cs typeface="Arial" panose="020B0604020202020204" pitchFamily="34" charset="0"/>
              </a:rPr>
              <a:t>Revelation 19:20</a:t>
            </a:r>
          </a:p>
          <a:p>
            <a:r>
              <a:rPr lang="en-US" sz="1400" dirty="0">
                <a:latin typeface="Arial" panose="020B0604020202020204" pitchFamily="34" charset="0"/>
                <a:cs typeface="Arial" panose="020B0604020202020204" pitchFamily="34" charset="0"/>
              </a:rPr>
              <a:t>I believe it is so important to be wearing the signs of our heavenly father in this day and age… not so much for him to recognize us, but for us to draw closer to him, and have the confidence we are his peculiar people…</a:t>
            </a:r>
          </a:p>
          <a:p>
            <a:r>
              <a:rPr lang="en-US" sz="1200" baseline="30000" dirty="0">
                <a:solidFill>
                  <a:srgbClr val="00B0F0"/>
                </a:solidFill>
              </a:rPr>
              <a:t> </a:t>
            </a:r>
            <a:r>
              <a:rPr lang="en-US" sz="1400" dirty="0">
                <a:solidFill>
                  <a:srgbClr val="00B0F0"/>
                </a:solidFill>
                <a:latin typeface="Arial" panose="020B0604020202020204" pitchFamily="34" charset="0"/>
                <a:cs typeface="Arial" panose="020B0604020202020204" pitchFamily="34" charset="0"/>
              </a:rPr>
              <a:t>Now therefore, if ye will obey my voice indeed, and keep my covenant, then ye shall be a peculiar treasure unto me above all people: for all the earth </a:t>
            </a:r>
            <a:r>
              <a:rPr lang="en-US" sz="1400" i="1" dirty="0">
                <a:solidFill>
                  <a:srgbClr val="00B0F0"/>
                </a:solidFill>
                <a:latin typeface="Arial" panose="020B0604020202020204" pitchFamily="34" charset="0"/>
                <a:cs typeface="Arial" panose="020B0604020202020204" pitchFamily="34" charset="0"/>
              </a:rPr>
              <a:t>is</a:t>
            </a:r>
            <a:r>
              <a:rPr lang="en-US" sz="1400" dirty="0">
                <a:solidFill>
                  <a:srgbClr val="00B0F0"/>
                </a:solidFill>
                <a:latin typeface="Arial" panose="020B0604020202020204" pitchFamily="34" charset="0"/>
                <a:cs typeface="Arial" panose="020B0604020202020204" pitchFamily="34" charset="0"/>
              </a:rPr>
              <a:t> mine</a:t>
            </a:r>
            <a:r>
              <a:rPr lang="en-US" sz="1400" dirty="0">
                <a:latin typeface="Arial" panose="020B0604020202020204" pitchFamily="34" charset="0"/>
                <a:cs typeface="Arial" panose="020B0604020202020204" pitchFamily="34" charset="0"/>
              </a:rPr>
              <a:t>: exodus 19:5</a:t>
            </a:r>
          </a:p>
          <a:p>
            <a:r>
              <a:rPr lang="en-US" sz="1400" baseline="30000" dirty="0">
                <a:latin typeface="Arial" panose="020B0604020202020204" pitchFamily="34" charset="0"/>
                <a:cs typeface="Arial" panose="020B0604020202020204" pitchFamily="34" charset="0"/>
              </a:rPr>
              <a:t> </a:t>
            </a:r>
            <a:r>
              <a:rPr lang="en-US" sz="1400" dirty="0">
                <a:solidFill>
                  <a:srgbClr val="00B0F0"/>
                </a:solidFill>
                <a:latin typeface="Arial" panose="020B0604020202020204" pitchFamily="34" charset="0"/>
                <a:cs typeface="Arial" panose="020B0604020202020204" pitchFamily="34" charset="0"/>
              </a:rPr>
              <a:t>For thou </a:t>
            </a:r>
            <a:r>
              <a:rPr lang="en-US" sz="1400" i="1" dirty="0">
                <a:solidFill>
                  <a:srgbClr val="00B0F0"/>
                </a:solidFill>
                <a:latin typeface="Arial" panose="020B0604020202020204" pitchFamily="34" charset="0"/>
                <a:cs typeface="Arial" panose="020B0604020202020204" pitchFamily="34" charset="0"/>
              </a:rPr>
              <a:t>art</a:t>
            </a:r>
            <a:r>
              <a:rPr lang="en-US" sz="1400" dirty="0">
                <a:solidFill>
                  <a:srgbClr val="00B0F0"/>
                </a:solidFill>
                <a:latin typeface="Arial" panose="020B0604020202020204" pitchFamily="34" charset="0"/>
                <a:cs typeface="Arial" panose="020B0604020202020204" pitchFamily="34" charset="0"/>
              </a:rPr>
              <a:t> an holy people unto the </a:t>
            </a:r>
            <a:r>
              <a:rPr lang="en-US" sz="1400" cap="small" dirty="0">
                <a:solidFill>
                  <a:srgbClr val="00B0F0"/>
                </a:solidFill>
                <a:effectLst/>
                <a:latin typeface="Arial" panose="020B0604020202020204" pitchFamily="34" charset="0"/>
                <a:cs typeface="Arial" panose="020B0604020202020204" pitchFamily="34" charset="0"/>
              </a:rPr>
              <a:t>Lord</a:t>
            </a:r>
            <a:r>
              <a:rPr lang="en-US" sz="1400" dirty="0">
                <a:solidFill>
                  <a:srgbClr val="00B0F0"/>
                </a:solidFill>
                <a:latin typeface="Arial" panose="020B0604020202020204" pitchFamily="34" charset="0"/>
                <a:cs typeface="Arial" panose="020B0604020202020204" pitchFamily="34" charset="0"/>
              </a:rPr>
              <a:t> thy God, and the </a:t>
            </a:r>
            <a:r>
              <a:rPr lang="en-US" sz="1400" cap="small" dirty="0">
                <a:solidFill>
                  <a:srgbClr val="00B0F0"/>
                </a:solidFill>
                <a:effectLst/>
                <a:latin typeface="Arial" panose="020B0604020202020204" pitchFamily="34" charset="0"/>
                <a:cs typeface="Arial" panose="020B0604020202020204" pitchFamily="34" charset="0"/>
              </a:rPr>
              <a:t>Lord</a:t>
            </a:r>
            <a:r>
              <a:rPr lang="en-US" sz="1400" dirty="0">
                <a:solidFill>
                  <a:srgbClr val="00B0F0"/>
                </a:solidFill>
                <a:latin typeface="Arial" panose="020B0604020202020204" pitchFamily="34" charset="0"/>
                <a:cs typeface="Arial" panose="020B0604020202020204" pitchFamily="34" charset="0"/>
              </a:rPr>
              <a:t> hath chosen thee to be a peculiar people unto himself, above all the nations that </a:t>
            </a:r>
            <a:r>
              <a:rPr lang="en-US" sz="1400" i="1" dirty="0">
                <a:solidFill>
                  <a:srgbClr val="00B0F0"/>
                </a:solidFill>
                <a:latin typeface="Arial" panose="020B0604020202020204" pitchFamily="34" charset="0"/>
                <a:cs typeface="Arial" panose="020B0604020202020204" pitchFamily="34" charset="0"/>
              </a:rPr>
              <a:t>are</a:t>
            </a:r>
            <a:r>
              <a:rPr lang="en-US" sz="1400" dirty="0">
                <a:solidFill>
                  <a:srgbClr val="00B0F0"/>
                </a:solidFill>
                <a:latin typeface="Arial" panose="020B0604020202020204" pitchFamily="34" charset="0"/>
                <a:cs typeface="Arial" panose="020B0604020202020204" pitchFamily="34" charset="0"/>
              </a:rPr>
              <a:t> upon the earth. </a:t>
            </a:r>
            <a:r>
              <a:rPr lang="en-US" sz="1400" dirty="0">
                <a:latin typeface="Arial" panose="020B0604020202020204" pitchFamily="34" charset="0"/>
                <a:cs typeface="Arial" panose="020B0604020202020204" pitchFamily="34" charset="0"/>
              </a:rPr>
              <a:t>Deuteronomy 14:2</a:t>
            </a:r>
          </a:p>
          <a:p>
            <a:r>
              <a:rPr lang="en-US" sz="1400" baseline="30000" dirty="0">
                <a:latin typeface="Arial" panose="020B0604020202020204" pitchFamily="34" charset="0"/>
                <a:cs typeface="Arial" panose="020B0604020202020204" pitchFamily="34" charset="0"/>
              </a:rPr>
              <a:t> </a:t>
            </a:r>
            <a:r>
              <a:rPr lang="en-US" sz="1400" dirty="0">
                <a:solidFill>
                  <a:srgbClr val="00B0F0"/>
                </a:solidFill>
                <a:latin typeface="Arial" panose="020B0604020202020204" pitchFamily="34" charset="0"/>
                <a:cs typeface="Arial" panose="020B0604020202020204" pitchFamily="34" charset="0"/>
              </a:rPr>
              <a:t>who gave himself for us, that he might redeem us from all iniquity, and purify unto himself a peculiar people, </a:t>
            </a:r>
            <a:r>
              <a:rPr lang="en-US" sz="1400" dirty="0">
                <a:solidFill>
                  <a:srgbClr val="FFFF00"/>
                </a:solidFill>
                <a:latin typeface="Arial" panose="020B0604020202020204" pitchFamily="34" charset="0"/>
                <a:cs typeface="Arial" panose="020B0604020202020204" pitchFamily="34" charset="0"/>
              </a:rPr>
              <a:t>zealous of good works. </a:t>
            </a:r>
            <a:r>
              <a:rPr lang="en-US" sz="1400" dirty="0">
                <a:latin typeface="Arial" panose="020B0604020202020204" pitchFamily="34" charset="0"/>
                <a:cs typeface="Arial" panose="020B0604020202020204" pitchFamily="34" charset="0"/>
              </a:rPr>
              <a:t>Titus 2:14</a:t>
            </a:r>
          </a:p>
          <a:p>
            <a:r>
              <a:rPr lang="en-US" sz="1400" dirty="0">
                <a:latin typeface="Arial" panose="020B0604020202020204" pitchFamily="34" charset="0"/>
                <a:cs typeface="Arial" panose="020B0604020202020204" pitchFamily="34" charset="0"/>
              </a:rPr>
              <a:t>Suggest good works are a sign our father is looking for – a sign both Christianity and </a:t>
            </a:r>
            <a:r>
              <a:rPr lang="en-US" sz="1400" dirty="0" err="1">
                <a:latin typeface="Arial" panose="020B0604020202020204" pitchFamily="34" charset="0"/>
                <a:cs typeface="Arial" panose="020B0604020202020204" pitchFamily="34" charset="0"/>
              </a:rPr>
              <a:t>judism</a:t>
            </a:r>
            <a:r>
              <a:rPr lang="en-US" sz="1400" dirty="0">
                <a:latin typeface="Arial" panose="020B0604020202020204" pitchFamily="34" charset="0"/>
                <a:cs typeface="Arial" panose="020B0604020202020204" pitchFamily="34" charset="0"/>
              </a:rPr>
              <a:t> wear pretty well… Baruch hashem. So the decision making process continues – which token/sign will you choose to display?? Because remember in your choice…</a:t>
            </a:r>
          </a:p>
          <a:p>
            <a:r>
              <a:rPr lang="en-US" sz="1400" dirty="0">
                <a:latin typeface="Arial" panose="020B0604020202020204" pitchFamily="34" charset="0"/>
                <a:cs typeface="Arial" panose="020B0604020202020204" pitchFamily="34" charset="0"/>
              </a:rPr>
              <a:t>There is no god like the god of </a:t>
            </a:r>
            <a:r>
              <a:rPr lang="en-US" sz="1400" dirty="0" err="1">
                <a:latin typeface="Arial" panose="020B0604020202020204" pitchFamily="34" charset="0"/>
                <a:cs typeface="Arial" panose="020B0604020202020204" pitchFamily="34" charset="0"/>
              </a:rPr>
              <a:t>israel</a:t>
            </a:r>
            <a:r>
              <a:rPr lang="en-US" sz="1400" dirty="0">
                <a:latin typeface="Arial" panose="020B0604020202020204" pitchFamily="34" charset="0"/>
                <a:cs typeface="Arial" panose="020B0604020202020204" pitchFamily="34" charset="0"/>
              </a:rPr>
              <a:t>, and no nation like </a:t>
            </a:r>
            <a:r>
              <a:rPr lang="en-US" sz="1400" dirty="0" err="1">
                <a:latin typeface="Arial" panose="020B0604020202020204" pitchFamily="34" charset="0"/>
                <a:cs typeface="Arial" panose="020B0604020202020204" pitchFamily="34" charset="0"/>
              </a:rPr>
              <a:t>israel</a:t>
            </a:r>
            <a:r>
              <a:rPr lang="en-US" sz="1400" dirty="0">
                <a:latin typeface="Arial" panose="020B0604020202020204" pitchFamily="34" charset="0"/>
                <a:cs typeface="Arial" panose="020B0604020202020204" pitchFamily="34" charset="0"/>
              </a:rPr>
              <a:t>…</a:t>
            </a:r>
          </a:p>
          <a:p>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6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324</TotalTime>
  <Words>1662</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Tw Cen MT</vt:lpstr>
      <vt:lpstr>Droplet</vt:lpstr>
      <vt:lpstr>Decisions…</vt:lpstr>
      <vt:lpstr>decisions</vt:lpstr>
      <vt:lpstr>Decisions…</vt:lpstr>
      <vt:lpstr>Decisions…</vt:lpstr>
      <vt:lpstr>decisions</vt:lpstr>
      <vt:lpstr>decisions</vt:lpstr>
      <vt:lpstr>Decisions…</vt:lpstr>
      <vt:lpstr>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dc:title>
  <dc:creator>Philip Hammond</dc:creator>
  <cp:lastModifiedBy>Philip Hammond</cp:lastModifiedBy>
  <cp:revision>6</cp:revision>
  <dcterms:created xsi:type="dcterms:W3CDTF">2023-06-19T22:28:47Z</dcterms:created>
  <dcterms:modified xsi:type="dcterms:W3CDTF">2023-06-23T05:56:09Z</dcterms:modified>
</cp:coreProperties>
</file>