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70" r:id="rId10"/>
    <p:sldId id="264" r:id="rId11"/>
    <p:sldId id="265" r:id="rId12"/>
    <p:sldId id="266" r:id="rId13"/>
    <p:sldId id="267" r:id="rId14"/>
    <p:sldId id="268" r:id="rId15"/>
    <p:sldId id="271" r:id="rId16"/>
    <p:sldId id="272" r:id="rId17"/>
    <p:sldId id="274" r:id="rId18"/>
    <p:sldId id="275" r:id="rId19"/>
    <p:sldId id="276" r:id="rId20"/>
    <p:sldId id="277" r:id="rId21"/>
    <p:sldId id="273"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1" r:id="rId35"/>
    <p:sldId id="290"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9" r:id="rId63"/>
    <p:sldId id="318"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377" r:id="rId122"/>
    <p:sldId id="378" r:id="rId123"/>
    <p:sldId id="379" r:id="rId124"/>
    <p:sldId id="380" r:id="rId125"/>
    <p:sldId id="381" r:id="rId126"/>
    <p:sldId id="382" r:id="rId127"/>
    <p:sldId id="383" r:id="rId128"/>
    <p:sldId id="384" r:id="rId129"/>
    <p:sldId id="385" r:id="rId130"/>
    <p:sldId id="386" r:id="rId131"/>
    <p:sldId id="387" r:id="rId132"/>
    <p:sldId id="388" r:id="rId133"/>
    <p:sldId id="389" r:id="rId134"/>
    <p:sldId id="390" r:id="rId135"/>
    <p:sldId id="391" r:id="rId136"/>
    <p:sldId id="392" r:id="rId137"/>
    <p:sldId id="393" r:id="rId138"/>
    <p:sldId id="394" r:id="rId139"/>
    <p:sldId id="395" r:id="rId140"/>
    <p:sldId id="396" r:id="rId141"/>
    <p:sldId id="397" r:id="rId142"/>
    <p:sldId id="398" r:id="rId143"/>
    <p:sldId id="399" r:id="rId144"/>
    <p:sldId id="400" r:id="rId145"/>
    <p:sldId id="401" r:id="rId146"/>
    <p:sldId id="402" r:id="rId147"/>
    <p:sldId id="403" r:id="rId148"/>
    <p:sldId id="404" r:id="rId149"/>
    <p:sldId id="405" r:id="rId150"/>
    <p:sldId id="406" r:id="rId151"/>
    <p:sldId id="407" r:id="rId152"/>
    <p:sldId id="408" r:id="rId153"/>
    <p:sldId id="409" r:id="rId154"/>
    <p:sldId id="410" r:id="rId155"/>
    <p:sldId id="411" r:id="rId156"/>
    <p:sldId id="412" r:id="rId157"/>
    <p:sldId id="413" r:id="rId158"/>
    <p:sldId id="414" r:id="rId159"/>
    <p:sldId id="415" r:id="rId160"/>
    <p:sldId id="416" r:id="rId161"/>
    <p:sldId id="417" r:id="rId162"/>
    <p:sldId id="418" r:id="rId163"/>
    <p:sldId id="419" r:id="rId164"/>
    <p:sldId id="420" r:id="rId165"/>
    <p:sldId id="421" r:id="rId166"/>
    <p:sldId id="422" r:id="rId167"/>
    <p:sldId id="423" r:id="rId168"/>
    <p:sldId id="424" r:id="rId169"/>
    <p:sldId id="425" r:id="rId170"/>
    <p:sldId id="426" r:id="rId171"/>
    <p:sldId id="427" r:id="rId172"/>
    <p:sldId id="428" r:id="rId173"/>
    <p:sldId id="429" r:id="rId174"/>
    <p:sldId id="430" r:id="rId175"/>
    <p:sldId id="431" r:id="rId176"/>
    <p:sldId id="432" r:id="rId177"/>
    <p:sldId id="433" r:id="rId178"/>
    <p:sldId id="434" r:id="rId179"/>
    <p:sldId id="435" r:id="rId180"/>
    <p:sldId id="436" r:id="rId181"/>
    <p:sldId id="437" r:id="rId182"/>
    <p:sldId id="438" r:id="rId183"/>
    <p:sldId id="439" r:id="rId184"/>
    <p:sldId id="440" r:id="rId185"/>
    <p:sldId id="441" r:id="rId186"/>
    <p:sldId id="442" r:id="rId187"/>
    <p:sldId id="443" r:id="rId188"/>
    <p:sldId id="444" r:id="rId189"/>
    <p:sldId id="445" r:id="rId190"/>
    <p:sldId id="446" r:id="rId191"/>
    <p:sldId id="447" r:id="rId192"/>
    <p:sldId id="448" r:id="rId193"/>
    <p:sldId id="449" r:id="rId194"/>
    <p:sldId id="450" r:id="rId195"/>
    <p:sldId id="451" r:id="rId196"/>
    <p:sldId id="452" r:id="rId197"/>
    <p:sldId id="453" r:id="rId198"/>
    <p:sldId id="454" r:id="rId199"/>
    <p:sldId id="455" r:id="rId200"/>
    <p:sldId id="456" r:id="rId201"/>
    <p:sldId id="457" r:id="rId202"/>
    <p:sldId id="458" r:id="rId20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256" autoAdjust="0"/>
  </p:normalViewPr>
  <p:slideViewPr>
    <p:cSldViewPr snapToGrid="0">
      <p:cViewPr varScale="1">
        <p:scale>
          <a:sx n="86" d="100"/>
          <a:sy n="86" d="100"/>
        </p:scale>
        <p:origin x="562" y="67"/>
      </p:cViewPr>
      <p:guideLst/>
    </p:cSldViewPr>
  </p:slideViewPr>
  <p:notesTextViewPr>
    <p:cViewPr>
      <p:scale>
        <a:sx n="1" d="1"/>
        <a:sy n="1" d="1"/>
      </p:scale>
      <p:origin x="0" y="0"/>
    </p:cViewPr>
  </p:notesTextViewPr>
  <p:sorterViewPr>
    <p:cViewPr>
      <p:scale>
        <a:sx n="100" d="100"/>
        <a:sy n="100" d="100"/>
      </p:scale>
      <p:origin x="0" y="-4627"/>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theme" Target="theme/theme1.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204"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AAF770-335D-41F9-9082-813AC4C9255D}" type="datetimeFigureOut">
              <a:rPr lang="en-AU" smtClean="0"/>
              <a:t>2/02/2022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22651380-059C-4EE3-B5C8-52FAFBBC706B}" type="slidenum">
              <a:rPr lang="en-AU" smtClean="0"/>
              <a:t>‹#›</a:t>
            </a:fld>
            <a:endParaRPr lang="en-AU" dirty="0"/>
          </a:p>
        </p:txBody>
      </p:sp>
    </p:spTree>
    <p:extLst>
      <p:ext uri="{BB962C8B-B14F-4D97-AF65-F5344CB8AC3E}">
        <p14:creationId xmlns:p14="http://schemas.microsoft.com/office/powerpoint/2010/main" val="2346090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AAF770-335D-41F9-9082-813AC4C9255D}" type="datetimeFigureOut">
              <a:rPr lang="en-AU" smtClean="0"/>
              <a:t>2/02/2022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22651380-059C-4EE3-B5C8-52FAFBBC706B}" type="slidenum">
              <a:rPr lang="en-AU" smtClean="0"/>
              <a:t>‹#›</a:t>
            </a:fld>
            <a:endParaRPr lang="en-AU" dirty="0"/>
          </a:p>
        </p:txBody>
      </p:sp>
    </p:spTree>
    <p:extLst>
      <p:ext uri="{BB962C8B-B14F-4D97-AF65-F5344CB8AC3E}">
        <p14:creationId xmlns:p14="http://schemas.microsoft.com/office/powerpoint/2010/main" val="1402073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AAF770-335D-41F9-9082-813AC4C9255D}" type="datetimeFigureOut">
              <a:rPr lang="en-AU" smtClean="0"/>
              <a:t>2/02/2022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22651380-059C-4EE3-B5C8-52FAFBBC706B}" type="slidenum">
              <a:rPr lang="en-AU" smtClean="0"/>
              <a:t>‹#›</a:t>
            </a:fld>
            <a:endParaRPr lang="en-AU" dirty="0"/>
          </a:p>
        </p:txBody>
      </p:sp>
    </p:spTree>
    <p:extLst>
      <p:ext uri="{BB962C8B-B14F-4D97-AF65-F5344CB8AC3E}">
        <p14:creationId xmlns:p14="http://schemas.microsoft.com/office/powerpoint/2010/main" val="3248461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AAF770-335D-41F9-9082-813AC4C9255D}" type="datetimeFigureOut">
              <a:rPr lang="en-AU" smtClean="0"/>
              <a:t>2/02/2022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22651380-059C-4EE3-B5C8-52FAFBBC706B}" type="slidenum">
              <a:rPr lang="en-AU" smtClean="0"/>
              <a:t>‹#›</a:t>
            </a:fld>
            <a:endParaRPr lang="en-AU" dirty="0"/>
          </a:p>
        </p:txBody>
      </p:sp>
    </p:spTree>
    <p:extLst>
      <p:ext uri="{BB962C8B-B14F-4D97-AF65-F5344CB8AC3E}">
        <p14:creationId xmlns:p14="http://schemas.microsoft.com/office/powerpoint/2010/main" val="1848800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AAF770-335D-41F9-9082-813AC4C9255D}" type="datetimeFigureOut">
              <a:rPr lang="en-AU" smtClean="0"/>
              <a:t>2/02/2022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22651380-059C-4EE3-B5C8-52FAFBBC706B}" type="slidenum">
              <a:rPr lang="en-AU" smtClean="0"/>
              <a:t>‹#›</a:t>
            </a:fld>
            <a:endParaRPr lang="en-AU" dirty="0"/>
          </a:p>
        </p:txBody>
      </p:sp>
    </p:spTree>
    <p:extLst>
      <p:ext uri="{BB962C8B-B14F-4D97-AF65-F5344CB8AC3E}">
        <p14:creationId xmlns:p14="http://schemas.microsoft.com/office/powerpoint/2010/main" val="2601054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AAF770-335D-41F9-9082-813AC4C9255D}" type="datetimeFigureOut">
              <a:rPr lang="en-AU" smtClean="0"/>
              <a:t>2/02/2022</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22651380-059C-4EE3-B5C8-52FAFBBC706B}" type="slidenum">
              <a:rPr lang="en-AU" smtClean="0"/>
              <a:t>‹#›</a:t>
            </a:fld>
            <a:endParaRPr lang="en-AU" dirty="0"/>
          </a:p>
        </p:txBody>
      </p:sp>
    </p:spTree>
    <p:extLst>
      <p:ext uri="{BB962C8B-B14F-4D97-AF65-F5344CB8AC3E}">
        <p14:creationId xmlns:p14="http://schemas.microsoft.com/office/powerpoint/2010/main" val="51802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AAF770-335D-41F9-9082-813AC4C9255D}" type="datetimeFigureOut">
              <a:rPr lang="en-AU" smtClean="0"/>
              <a:t>2/02/2022</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22651380-059C-4EE3-B5C8-52FAFBBC706B}" type="slidenum">
              <a:rPr lang="en-AU" smtClean="0"/>
              <a:t>‹#›</a:t>
            </a:fld>
            <a:endParaRPr lang="en-AU" dirty="0"/>
          </a:p>
        </p:txBody>
      </p:sp>
    </p:spTree>
    <p:extLst>
      <p:ext uri="{BB962C8B-B14F-4D97-AF65-F5344CB8AC3E}">
        <p14:creationId xmlns:p14="http://schemas.microsoft.com/office/powerpoint/2010/main" val="3662007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AAF770-335D-41F9-9082-813AC4C9255D}" type="datetimeFigureOut">
              <a:rPr lang="en-AU" smtClean="0"/>
              <a:t>2/02/2022</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22651380-059C-4EE3-B5C8-52FAFBBC706B}" type="slidenum">
              <a:rPr lang="en-AU" smtClean="0"/>
              <a:t>‹#›</a:t>
            </a:fld>
            <a:endParaRPr lang="en-AU" dirty="0"/>
          </a:p>
        </p:txBody>
      </p:sp>
    </p:spTree>
    <p:extLst>
      <p:ext uri="{BB962C8B-B14F-4D97-AF65-F5344CB8AC3E}">
        <p14:creationId xmlns:p14="http://schemas.microsoft.com/office/powerpoint/2010/main" val="3809086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AAF770-335D-41F9-9082-813AC4C9255D}" type="datetimeFigureOut">
              <a:rPr lang="en-AU" smtClean="0"/>
              <a:t>2/02/2022</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22651380-059C-4EE3-B5C8-52FAFBBC706B}" type="slidenum">
              <a:rPr lang="en-AU" smtClean="0"/>
              <a:t>‹#›</a:t>
            </a:fld>
            <a:endParaRPr lang="en-AU" dirty="0"/>
          </a:p>
        </p:txBody>
      </p:sp>
    </p:spTree>
    <p:extLst>
      <p:ext uri="{BB962C8B-B14F-4D97-AF65-F5344CB8AC3E}">
        <p14:creationId xmlns:p14="http://schemas.microsoft.com/office/powerpoint/2010/main" val="2259042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AAF770-335D-41F9-9082-813AC4C9255D}" type="datetimeFigureOut">
              <a:rPr lang="en-AU" smtClean="0"/>
              <a:t>2/02/2022</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22651380-059C-4EE3-B5C8-52FAFBBC706B}" type="slidenum">
              <a:rPr lang="en-AU" smtClean="0"/>
              <a:t>‹#›</a:t>
            </a:fld>
            <a:endParaRPr lang="en-AU" dirty="0"/>
          </a:p>
        </p:txBody>
      </p:sp>
    </p:spTree>
    <p:extLst>
      <p:ext uri="{BB962C8B-B14F-4D97-AF65-F5344CB8AC3E}">
        <p14:creationId xmlns:p14="http://schemas.microsoft.com/office/powerpoint/2010/main" val="2459845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AAF770-335D-41F9-9082-813AC4C9255D}" type="datetimeFigureOut">
              <a:rPr lang="en-AU" smtClean="0"/>
              <a:t>2/02/2022</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22651380-059C-4EE3-B5C8-52FAFBBC706B}" type="slidenum">
              <a:rPr lang="en-AU" smtClean="0"/>
              <a:t>‹#›</a:t>
            </a:fld>
            <a:endParaRPr lang="en-AU" dirty="0"/>
          </a:p>
        </p:txBody>
      </p:sp>
    </p:spTree>
    <p:extLst>
      <p:ext uri="{BB962C8B-B14F-4D97-AF65-F5344CB8AC3E}">
        <p14:creationId xmlns:p14="http://schemas.microsoft.com/office/powerpoint/2010/main" val="2291163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AAF770-335D-41F9-9082-813AC4C9255D}" type="datetimeFigureOut">
              <a:rPr lang="en-AU" smtClean="0"/>
              <a:t>2/02/2022</a:t>
            </a:fld>
            <a:endParaRPr lang="en-AU"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651380-059C-4EE3-B5C8-52FAFBBC706B}" type="slidenum">
              <a:rPr lang="en-AU" smtClean="0"/>
              <a:t>‹#›</a:t>
            </a:fld>
            <a:endParaRPr lang="en-AU" dirty="0"/>
          </a:p>
        </p:txBody>
      </p:sp>
    </p:spTree>
    <p:extLst>
      <p:ext uri="{BB962C8B-B14F-4D97-AF65-F5344CB8AC3E}">
        <p14:creationId xmlns:p14="http://schemas.microsoft.com/office/powerpoint/2010/main" val="55574032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biblegateway.com/passage/?search=Luke+4%3A17-20&amp;version=TLV#fen-TLV-25145a" TargetMode="External"/><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3A71D-B5D1-443A-85F4-7BA27D9D20E8}"/>
              </a:ext>
            </a:extLst>
          </p:cNvPr>
          <p:cNvSpPr>
            <a:spLocks noGrp="1"/>
          </p:cNvSpPr>
          <p:nvPr>
            <p:ph type="ctrTitle"/>
          </p:nvPr>
        </p:nvSpPr>
        <p:spPr/>
        <p:txBody>
          <a:bodyPr/>
          <a:lstStyle/>
          <a:p>
            <a:endParaRPr lang="en-AU" dirty="0"/>
          </a:p>
        </p:txBody>
      </p:sp>
      <p:sp>
        <p:nvSpPr>
          <p:cNvPr id="3" name="Subtitle 2">
            <a:extLst>
              <a:ext uri="{FF2B5EF4-FFF2-40B4-BE49-F238E27FC236}">
                <a16:creationId xmlns:a16="http://schemas.microsoft.com/office/drawing/2014/main" id="{A6D90F8A-97B0-42A5-A3F2-799F04D8A7E3}"/>
              </a:ext>
            </a:extLst>
          </p:cNvPr>
          <p:cNvSpPr>
            <a:spLocks noGrp="1"/>
          </p:cNvSpPr>
          <p:nvPr>
            <p:ph type="subTitle" idx="1"/>
          </p:nvPr>
        </p:nvSpPr>
        <p:spPr/>
        <p:txBody>
          <a:bodyPr>
            <a:normAutofit/>
          </a:bodyPr>
          <a:lstStyle/>
          <a:p>
            <a:r>
              <a:rPr lang="en-AU" sz="4000" dirty="0"/>
              <a:t>GALATIANS STUDY </a:t>
            </a:r>
          </a:p>
        </p:txBody>
      </p:sp>
      <p:pic>
        <p:nvPicPr>
          <p:cNvPr id="5" name="Picture 4">
            <a:extLst>
              <a:ext uri="{FF2B5EF4-FFF2-40B4-BE49-F238E27FC236}">
                <a16:creationId xmlns:a16="http://schemas.microsoft.com/office/drawing/2014/main" id="{6776C9C8-93D0-424F-90A2-896E252F90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122363"/>
            <a:ext cx="9144000" cy="2306637"/>
          </a:xfrm>
          <a:prstGeom prst="rect">
            <a:avLst/>
          </a:prstGeom>
        </p:spPr>
      </p:pic>
    </p:spTree>
    <p:extLst>
      <p:ext uri="{BB962C8B-B14F-4D97-AF65-F5344CB8AC3E}">
        <p14:creationId xmlns:p14="http://schemas.microsoft.com/office/powerpoint/2010/main" val="3001325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02F14-272F-42A2-9A75-1AB673DAC17F}"/>
              </a:ext>
            </a:extLst>
          </p:cNvPr>
          <p:cNvSpPr>
            <a:spLocks noGrp="1"/>
          </p:cNvSpPr>
          <p:nvPr>
            <p:ph type="title"/>
          </p:nvPr>
        </p:nvSpPr>
        <p:spPr/>
        <p:txBody>
          <a:bodyPr/>
          <a:lstStyle/>
          <a:p>
            <a:r>
              <a:rPr lang="en-AU" dirty="0"/>
              <a:t>DIFFERENT GOSPEL.</a:t>
            </a:r>
          </a:p>
        </p:txBody>
      </p:sp>
      <p:sp>
        <p:nvSpPr>
          <p:cNvPr id="3" name="Content Placeholder 2">
            <a:extLst>
              <a:ext uri="{FF2B5EF4-FFF2-40B4-BE49-F238E27FC236}">
                <a16:creationId xmlns:a16="http://schemas.microsoft.com/office/drawing/2014/main" id="{41A63436-64AC-4635-B055-5A6BA3989958}"/>
              </a:ext>
            </a:extLst>
          </p:cNvPr>
          <p:cNvSpPr>
            <a:spLocks noGrp="1"/>
          </p:cNvSpPr>
          <p:nvPr>
            <p:ph idx="1"/>
          </p:nvPr>
        </p:nvSpPr>
        <p:spPr/>
        <p:txBody>
          <a:bodyPr/>
          <a:lstStyle/>
          <a:p>
            <a:r>
              <a:rPr lang="en-AU" dirty="0"/>
              <a:t>Paul spoke about this brand of Judaism in Acts 22:1-5</a:t>
            </a:r>
          </a:p>
          <a:p>
            <a:endParaRPr lang="en-AU" dirty="0"/>
          </a:p>
          <a:p>
            <a:r>
              <a:rPr lang="en-AU" dirty="0"/>
              <a:t>The teachings of Gamaliel were mostly centred on the “Oral law”, and the traditions of men that went with it – the very teachings, and traditions that </a:t>
            </a:r>
            <a:r>
              <a:rPr lang="en-AU" dirty="0" err="1"/>
              <a:t>Yeshua</a:t>
            </a:r>
            <a:r>
              <a:rPr lang="en-AU" dirty="0"/>
              <a:t> often spoke against.</a:t>
            </a:r>
          </a:p>
          <a:p>
            <a:endParaRPr lang="en-AU" dirty="0"/>
          </a:p>
          <a:p>
            <a:r>
              <a:rPr lang="en-AU" dirty="0"/>
              <a:t>This letter was a document written against many of the false Rabbinic teachings of the day. It was a faith that distorted the word of grace, and truth – it misrepresented the Holy One of Israel.</a:t>
            </a:r>
          </a:p>
        </p:txBody>
      </p:sp>
    </p:spTree>
    <p:extLst>
      <p:ext uri="{BB962C8B-B14F-4D97-AF65-F5344CB8AC3E}">
        <p14:creationId xmlns:p14="http://schemas.microsoft.com/office/powerpoint/2010/main" val="389135045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57029-DD9E-4B4E-9553-B21CCA93E1B8}"/>
              </a:ext>
            </a:extLst>
          </p:cNvPr>
          <p:cNvSpPr>
            <a:spLocks noGrp="1"/>
          </p:cNvSpPr>
          <p:nvPr>
            <p:ph type="title"/>
          </p:nvPr>
        </p:nvSpPr>
        <p:spPr>
          <a:xfrm>
            <a:off x="838200" y="365125"/>
            <a:ext cx="10515600" cy="398355"/>
          </a:xfrm>
        </p:spPr>
        <p:txBody>
          <a:bodyPr>
            <a:normAutofit fontScale="90000"/>
          </a:bodyPr>
          <a:lstStyle/>
          <a:p>
            <a:r>
              <a:rPr lang="en-US" b="1" dirty="0">
                <a:solidFill>
                  <a:srgbClr val="92D050"/>
                </a:solidFill>
              </a:rPr>
              <a:t>Galatians – 3:23</a:t>
            </a:r>
            <a:endParaRPr lang="en-AU" b="1" dirty="0">
              <a:solidFill>
                <a:srgbClr val="92D050"/>
              </a:solidFill>
            </a:endParaRPr>
          </a:p>
        </p:txBody>
      </p:sp>
      <p:sp>
        <p:nvSpPr>
          <p:cNvPr id="3" name="Content Placeholder 2">
            <a:extLst>
              <a:ext uri="{FF2B5EF4-FFF2-40B4-BE49-F238E27FC236}">
                <a16:creationId xmlns:a16="http://schemas.microsoft.com/office/drawing/2014/main" id="{4A115E70-FF18-4D02-81AF-6CECF2E92ECD}"/>
              </a:ext>
            </a:extLst>
          </p:cNvPr>
          <p:cNvSpPr>
            <a:spLocks noGrp="1"/>
          </p:cNvSpPr>
          <p:nvPr>
            <p:ph idx="1"/>
          </p:nvPr>
        </p:nvSpPr>
        <p:spPr>
          <a:xfrm>
            <a:off x="838200" y="967666"/>
            <a:ext cx="10515600" cy="5209297"/>
          </a:xfrm>
        </p:spPr>
        <p:txBody>
          <a:bodyPr/>
          <a:lstStyle/>
          <a:p>
            <a:pPr>
              <a:lnSpc>
                <a:spcPct val="115000"/>
              </a:lnSpc>
              <a:spcAft>
                <a:spcPts val="1000"/>
              </a:spcAft>
            </a:pPr>
            <a:r>
              <a:rPr lang="en-AU" sz="2400" b="1" dirty="0">
                <a:effectLst/>
                <a:latin typeface="Calibri" panose="020F0502020204030204" pitchFamily="34" charset="0"/>
                <a:ea typeface="Calibri" panose="020F0502020204030204" pitchFamily="34" charset="0"/>
                <a:cs typeface="Calibri" panose="020F0502020204030204" pitchFamily="34" charset="0"/>
              </a:rPr>
              <a:t> </a:t>
            </a: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"before faith came"  -  </a:t>
            </a:r>
            <a:r>
              <a:rPr lang="en-AU" sz="2400" dirty="0">
                <a:effectLst/>
                <a:latin typeface="Calibri" panose="020F0502020204030204" pitchFamily="34" charset="0"/>
                <a:ea typeface="Calibri" panose="020F0502020204030204" pitchFamily="34" charset="0"/>
                <a:cs typeface="Calibri" panose="020F0502020204030204" pitchFamily="34" charset="0"/>
              </a:rPr>
              <a:t>What is meant by this?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Barnes in his commentary says of this portion: "</a:t>
            </a:r>
            <a:r>
              <a:rPr lang="en-AU" sz="24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That is, the system of salvation by faith in the Christian religion, because faith is it's distinguishing characteristic</a:t>
            </a:r>
            <a:r>
              <a:rPr lang="en-AU" sz="2400" dirty="0">
                <a:effectLst/>
                <a:latin typeface="Calibri" panose="020F0502020204030204" pitchFamily="34" charset="0"/>
                <a:ea typeface="Calibri" panose="020F0502020204030204" pitchFamily="34" charset="0"/>
                <a:cs typeface="Calibri" panose="020F0502020204030204" pitchFamily="34" charset="0"/>
              </a:rPr>
              <a: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 see a huge flaw in this statement - Barnes has some very worthwhile commentary regarding Biblical faith, but here we see him influenced by "church" teachings.</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Barnes promotes the thought that Faith </a:t>
            </a:r>
            <a:r>
              <a:rPr lang="en-AU" sz="2400" dirty="0">
                <a:latin typeface="Calibri" panose="020F0502020204030204" pitchFamily="34" charset="0"/>
                <a:ea typeface="Calibri" panose="020F0502020204030204" pitchFamily="34" charset="0"/>
                <a:cs typeface="Calibri" panose="020F0502020204030204" pitchFamily="34" charset="0"/>
              </a:rPr>
              <a:t>began</a:t>
            </a:r>
            <a:r>
              <a:rPr lang="en-AU" sz="2400" dirty="0">
                <a:effectLst/>
                <a:latin typeface="Calibri" panose="020F0502020204030204" pitchFamily="34" charset="0"/>
                <a:ea typeface="Calibri" panose="020F0502020204030204" pitchFamily="34" charset="0"/>
                <a:cs typeface="Calibri" panose="020F0502020204030204" pitchFamily="34" charset="0"/>
              </a:rPr>
              <a:t> when the Christian church was established - as such faith </a:t>
            </a:r>
            <a:r>
              <a:rPr lang="en-AU" sz="2400" dirty="0">
                <a:latin typeface="Calibri" panose="020F0502020204030204" pitchFamily="34" charset="0"/>
                <a:ea typeface="Calibri" panose="020F0502020204030204" pitchFamily="34" charset="0"/>
                <a:cs typeface="Calibri" panose="020F0502020204030204" pitchFamily="34" charset="0"/>
              </a:rPr>
              <a:t>can only be found in the teachings of the Christian church</a:t>
            </a:r>
            <a:r>
              <a:rPr lang="en-AU" sz="2400" dirty="0">
                <a:effectLst/>
                <a:latin typeface="Calibri" panose="020F0502020204030204" pitchFamily="34" charset="0"/>
                <a:ea typeface="Calibri" panose="020F0502020204030204" pitchFamily="34" charset="0"/>
                <a:cs typeface="Calibri" panose="020F0502020204030204" pitchFamily="34" charset="0"/>
              </a:rPr>
              <a:t>.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13397226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312AE-D6F5-4826-A965-B637379CC085}"/>
              </a:ext>
            </a:extLst>
          </p:cNvPr>
          <p:cNvSpPr>
            <a:spLocks noGrp="1"/>
          </p:cNvSpPr>
          <p:nvPr>
            <p:ph type="title"/>
          </p:nvPr>
        </p:nvSpPr>
        <p:spPr>
          <a:xfrm>
            <a:off x="838200" y="365126"/>
            <a:ext cx="10515600" cy="460498"/>
          </a:xfrm>
        </p:spPr>
        <p:txBody>
          <a:bodyPr>
            <a:normAutofit fontScale="90000"/>
          </a:bodyPr>
          <a:lstStyle/>
          <a:p>
            <a:r>
              <a:rPr lang="en-AU" b="1" dirty="0">
                <a:solidFill>
                  <a:srgbClr val="92D050"/>
                </a:solidFill>
              </a:rPr>
              <a:t>Galatians – 3:23</a:t>
            </a:r>
          </a:p>
        </p:txBody>
      </p:sp>
      <p:sp>
        <p:nvSpPr>
          <p:cNvPr id="3" name="Content Placeholder 2">
            <a:extLst>
              <a:ext uri="{FF2B5EF4-FFF2-40B4-BE49-F238E27FC236}">
                <a16:creationId xmlns:a16="http://schemas.microsoft.com/office/drawing/2014/main" id="{2BF63EB9-CF8E-41AD-B220-056816C23DFF}"/>
              </a:ext>
            </a:extLst>
          </p:cNvPr>
          <p:cNvSpPr>
            <a:spLocks noGrp="1"/>
          </p:cNvSpPr>
          <p:nvPr>
            <p:ph idx="1"/>
          </p:nvPr>
        </p:nvSpPr>
        <p:spPr>
          <a:xfrm>
            <a:off x="838200" y="994299"/>
            <a:ext cx="10515600" cy="5182664"/>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 statement Barnes makes ... </a:t>
            </a:r>
            <a:r>
              <a:rPr lang="en-AU" sz="2400" dirty="0">
                <a:solidFill>
                  <a:srgbClr val="00B0F0"/>
                </a:solidFill>
                <a:latin typeface="Calibri" panose="020F0502020204030204" pitchFamily="34" charset="0"/>
                <a:ea typeface="Calibri" panose="020F0502020204030204" pitchFamily="34" charset="0"/>
                <a:cs typeface="Calibri" panose="020F0502020204030204" pitchFamily="34" charset="0"/>
              </a:rPr>
              <a:t>“b</a:t>
            </a:r>
            <a:r>
              <a:rPr lang="en-AU" sz="24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y faith in THE CHRISTIAN RELIGION" </a:t>
            </a:r>
            <a:r>
              <a:rPr lang="en-AU" sz="2400" dirty="0">
                <a:effectLst/>
                <a:latin typeface="Calibri" panose="020F0502020204030204" pitchFamily="34" charset="0"/>
                <a:ea typeface="Calibri" panose="020F0502020204030204" pitchFamily="34" charset="0"/>
                <a:cs typeface="Calibri" panose="020F0502020204030204" pitchFamily="34" charset="0"/>
              </a:rPr>
              <a:t>says it all.</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Now I don't want to judge Barnes to harshly as I do not know what was in his mind when he wrote this, and what he was trying to portray.</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What was Paul trying to say here?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 think it is rather plain, what Paul was saying - that is before we came to know the Messiah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we were judged as sinners by the Torah, and thus subject to it's rulings - "The wages on sin is death."</a:t>
            </a:r>
            <a:r>
              <a:rPr lang="en-AU" sz="2400" b="1" dirty="0">
                <a:effectLst/>
                <a:latin typeface="Calibri" panose="020F0502020204030204" pitchFamily="34" charset="0"/>
                <a:ea typeface="Calibri" panose="020F0502020204030204" pitchFamily="34" charset="0"/>
                <a:cs typeface="Calibri" panose="020F0502020204030204" pitchFamily="34" charset="0"/>
              </a:rPr>
              <a:t> </a:t>
            </a:r>
          </a:p>
          <a:p>
            <a:pPr>
              <a:lnSpc>
                <a:spcPct val="115000"/>
              </a:lnSpc>
              <a:spcAft>
                <a:spcPts val="1000"/>
              </a:spcAft>
            </a:pPr>
            <a:r>
              <a:rPr lang="en-AU" sz="2400" b="1" dirty="0">
                <a:effectLst/>
                <a:latin typeface="Calibri" panose="020F0502020204030204" pitchFamily="34" charset="0"/>
                <a:ea typeface="Calibri" panose="020F0502020204030204" pitchFamily="34" charset="0"/>
                <a:cs typeface="Calibri" panose="020F0502020204030204" pitchFamily="34" charset="0"/>
              </a:rPr>
              <a:t>In this </a:t>
            </a:r>
            <a:r>
              <a:rPr lang="en-AU" sz="2400" dirty="0">
                <a:effectLst/>
                <a:latin typeface="Calibri" panose="020F0502020204030204" pitchFamily="34" charset="0"/>
                <a:ea typeface="Calibri" panose="020F0502020204030204" pitchFamily="34" charset="0"/>
                <a:cs typeface="Calibri" panose="020F0502020204030204" pitchFamily="34" charset="0"/>
              </a:rPr>
              <a:t>verse we have a challenge with the words "</a:t>
            </a:r>
            <a:r>
              <a:rPr lang="en-AU"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we were </a:t>
            </a:r>
            <a:r>
              <a:rPr lang="en-AU" sz="2400" b="1" u="sng"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kept</a:t>
            </a:r>
            <a:r>
              <a:rPr lang="en-AU"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in custody under the law...</a:t>
            </a:r>
            <a:endParaRPr lang="en-A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19019930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9E1BB-C14E-4FC8-A549-BCA5ED41C317}"/>
              </a:ext>
            </a:extLst>
          </p:cNvPr>
          <p:cNvSpPr>
            <a:spLocks noGrp="1"/>
          </p:cNvSpPr>
          <p:nvPr>
            <p:ph type="title"/>
          </p:nvPr>
        </p:nvSpPr>
        <p:spPr>
          <a:xfrm>
            <a:off x="838200" y="365125"/>
            <a:ext cx="10515600" cy="389477"/>
          </a:xfrm>
        </p:spPr>
        <p:txBody>
          <a:bodyPr>
            <a:normAutofit fontScale="90000"/>
          </a:bodyPr>
          <a:lstStyle/>
          <a:p>
            <a:r>
              <a:rPr lang="en-AU" b="1" dirty="0">
                <a:solidFill>
                  <a:srgbClr val="92D050"/>
                </a:solidFill>
              </a:rPr>
              <a:t>Galatians – 3:23</a:t>
            </a:r>
          </a:p>
        </p:txBody>
      </p:sp>
      <p:sp>
        <p:nvSpPr>
          <p:cNvPr id="3" name="Content Placeholder 2">
            <a:extLst>
              <a:ext uri="{FF2B5EF4-FFF2-40B4-BE49-F238E27FC236}">
                <a16:creationId xmlns:a16="http://schemas.microsoft.com/office/drawing/2014/main" id="{8EA44931-C075-49B3-870E-2A4F2E6EE386}"/>
              </a:ext>
            </a:extLst>
          </p:cNvPr>
          <p:cNvSpPr>
            <a:spLocks noGrp="1"/>
          </p:cNvSpPr>
          <p:nvPr>
            <p:ph idx="1"/>
          </p:nvPr>
        </p:nvSpPr>
        <p:spPr>
          <a:xfrm>
            <a:off x="838200" y="1020932"/>
            <a:ext cx="10515600" cy="5156031"/>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 NIV has a translation that once again translates this passage with the typical church mind set that is against Torah.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It uses the words </a:t>
            </a:r>
            <a:r>
              <a:rPr lang="en-AU"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"...held prisoners by the law."</a:t>
            </a:r>
            <a:endParaRPr lang="en-A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In light of what the Torah did and does especially in light of verse 24-25 PRISONER is a poor choice of word.</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So what </a:t>
            </a:r>
            <a:r>
              <a:rPr lang="en-AU" sz="2400" dirty="0">
                <a:latin typeface="Calibri" panose="020F0502020204030204" pitchFamily="34" charset="0"/>
                <a:ea typeface="Calibri" panose="020F0502020204030204" pitchFamily="34" charset="0"/>
                <a:cs typeface="Calibri" panose="020F0502020204030204" pitchFamily="34" charset="0"/>
              </a:rPr>
              <a:t>about</a:t>
            </a:r>
            <a:r>
              <a:rPr lang="en-AU" sz="2400" dirty="0">
                <a:effectLst/>
                <a:latin typeface="Calibri" panose="020F0502020204030204" pitchFamily="34" charset="0"/>
                <a:ea typeface="Calibri" panose="020F0502020204030204" pitchFamily="34" charset="0"/>
                <a:cs typeface="Calibri" panose="020F0502020204030204" pitchFamily="34" charset="0"/>
              </a:rPr>
              <a:t> this word translated as </a:t>
            </a:r>
            <a:r>
              <a:rPr lang="en-AU" sz="24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"Kept under guard; kept in custody; held prisoners; kept in guard”</a:t>
            </a:r>
          </a:p>
          <a:p>
            <a:pPr>
              <a:lnSpc>
                <a:spcPct val="115000"/>
              </a:lnSpc>
              <a:spcAft>
                <a:spcPts val="1000"/>
              </a:spcAft>
            </a:pPr>
            <a:r>
              <a:rPr lang="en-AU"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…we were imprisoned in subjection to the system which results from perverting the Torah into legalism, kept under guard until this yet to come... </a:t>
            </a:r>
            <a:r>
              <a:rPr lang="en-AU" sz="2400" dirty="0">
                <a:effectLst/>
                <a:latin typeface="Calibri" panose="020F0502020204030204" pitchFamily="34" charset="0"/>
                <a:ea typeface="Calibri" panose="020F0502020204030204" pitchFamily="34" charset="0"/>
                <a:cs typeface="Calibri" panose="020F0502020204030204" pitchFamily="34" charset="0"/>
              </a:rPr>
              <a:t>CJB.</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73221504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951A4-1923-49FC-9016-5E19EB8AD8B0}"/>
              </a:ext>
            </a:extLst>
          </p:cNvPr>
          <p:cNvSpPr>
            <a:spLocks noGrp="1"/>
          </p:cNvSpPr>
          <p:nvPr>
            <p:ph type="title"/>
          </p:nvPr>
        </p:nvSpPr>
        <p:spPr>
          <a:xfrm>
            <a:off x="838200" y="365125"/>
            <a:ext cx="10515600" cy="433865"/>
          </a:xfrm>
        </p:spPr>
        <p:txBody>
          <a:bodyPr>
            <a:normAutofit fontScale="90000"/>
          </a:bodyPr>
          <a:lstStyle/>
          <a:p>
            <a:r>
              <a:rPr lang="en-AU" b="1" dirty="0">
                <a:solidFill>
                  <a:srgbClr val="92D050"/>
                </a:solidFill>
              </a:rPr>
              <a:t>Galatians – 3:23</a:t>
            </a:r>
          </a:p>
        </p:txBody>
      </p:sp>
      <p:sp>
        <p:nvSpPr>
          <p:cNvPr id="3" name="Content Placeholder 2">
            <a:extLst>
              <a:ext uri="{FF2B5EF4-FFF2-40B4-BE49-F238E27FC236}">
                <a16:creationId xmlns:a16="http://schemas.microsoft.com/office/drawing/2014/main" id="{3ADA2D13-DA73-461F-A6AC-BF1D8947DD70}"/>
              </a:ext>
            </a:extLst>
          </p:cNvPr>
          <p:cNvSpPr>
            <a:spLocks noGrp="1"/>
          </p:cNvSpPr>
          <p:nvPr>
            <p:ph idx="1"/>
          </p:nvPr>
        </p:nvSpPr>
        <p:spPr>
          <a:xfrm>
            <a:off x="838200" y="941033"/>
            <a:ext cx="10515600" cy="5235930"/>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Now what we have before us are translations written through different coloured lens.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We have the Christian position of Torah - after Jesus it is not to be followed. And in fact keeps us prisoner subject to death.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Then we have the other side of the spectrum, that sees the Torah/law being referred to here as the "oral" </a:t>
            </a:r>
            <a:r>
              <a:rPr lang="en-AU" sz="2400" dirty="0" err="1">
                <a:effectLst/>
                <a:latin typeface="Calibri" panose="020F0502020204030204" pitchFamily="34" charset="0"/>
                <a:ea typeface="Calibri" panose="020F0502020204030204" pitchFamily="34" charset="0"/>
                <a:cs typeface="Calibri" panose="020F0502020204030204" pitchFamily="34" charset="0"/>
              </a:rPr>
              <a:t>torah</a:t>
            </a:r>
            <a:r>
              <a:rPr lang="en-AU" sz="2400" dirty="0">
                <a:effectLst/>
                <a:latin typeface="Calibri" panose="020F0502020204030204" pitchFamily="34" charset="0"/>
                <a:ea typeface="Calibri" panose="020F0502020204030204" pitchFamily="34" charset="0"/>
                <a:cs typeface="Calibri" panose="020F0502020204030204" pitchFamily="34" charset="0"/>
              </a:rPr>
              <a:t> made up from the teachings and imaginations of men.</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Personally I am not convinced by either sides view.  </a:t>
            </a:r>
          </a:p>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As a famous Professor used to say, </a:t>
            </a:r>
            <a:r>
              <a:rPr lang="en-AU" sz="2400" dirty="0">
                <a:solidFill>
                  <a:srgbClr val="00B0F0"/>
                </a:solidFill>
                <a:latin typeface="Calibri" panose="020F0502020204030204" pitchFamily="34" charset="0"/>
                <a:ea typeface="Calibri" panose="020F0502020204030204" pitchFamily="34" charset="0"/>
                <a:cs typeface="Calibri" panose="020F0502020204030204" pitchFamily="34" charset="0"/>
              </a:rPr>
              <a:t>“why is it so”?</a:t>
            </a:r>
            <a:endParaRPr lang="en-AU" sz="24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50689629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DB89A-6E0A-430E-B7C9-669C95F6714C}"/>
              </a:ext>
            </a:extLst>
          </p:cNvPr>
          <p:cNvSpPr>
            <a:spLocks noGrp="1"/>
          </p:cNvSpPr>
          <p:nvPr>
            <p:ph type="title"/>
          </p:nvPr>
        </p:nvSpPr>
        <p:spPr>
          <a:xfrm>
            <a:off x="838200" y="365125"/>
            <a:ext cx="10515600" cy="442743"/>
          </a:xfrm>
        </p:spPr>
        <p:txBody>
          <a:bodyPr>
            <a:normAutofit fontScale="90000"/>
          </a:bodyPr>
          <a:lstStyle/>
          <a:p>
            <a:r>
              <a:rPr lang="en-AU" b="1" dirty="0">
                <a:solidFill>
                  <a:srgbClr val="92D050"/>
                </a:solidFill>
              </a:rPr>
              <a:t>Galatians – 3:23</a:t>
            </a:r>
          </a:p>
        </p:txBody>
      </p:sp>
      <p:sp>
        <p:nvSpPr>
          <p:cNvPr id="3" name="Content Placeholder 2">
            <a:extLst>
              <a:ext uri="{FF2B5EF4-FFF2-40B4-BE49-F238E27FC236}">
                <a16:creationId xmlns:a16="http://schemas.microsoft.com/office/drawing/2014/main" id="{10AB9E53-2060-4D4E-8737-9BD01430A04D}"/>
              </a:ext>
            </a:extLst>
          </p:cNvPr>
          <p:cNvSpPr>
            <a:spLocks noGrp="1"/>
          </p:cNvSpPr>
          <p:nvPr>
            <p:ph idx="1"/>
          </p:nvPr>
        </p:nvSpPr>
        <p:spPr>
          <a:xfrm>
            <a:off x="838200" y="949911"/>
            <a:ext cx="10515600" cy="5227052"/>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 law was and is our Tutor leading us to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t>
            </a:r>
            <a:r>
              <a:rPr lang="en-AU" sz="2400" dirty="0" err="1">
                <a:effectLst/>
                <a:latin typeface="Calibri" panose="020F0502020204030204" pitchFamily="34" charset="0"/>
                <a:ea typeface="Calibri" panose="020F0502020204030204" pitchFamily="34" charset="0"/>
                <a:cs typeface="Calibri" panose="020F0502020204030204" pitchFamily="34" charset="0"/>
              </a:rPr>
              <a:t>HaMashich</a:t>
            </a:r>
            <a:r>
              <a:rPr lang="en-AU" sz="2400" dirty="0">
                <a:effectLst/>
                <a:latin typeface="Calibri" panose="020F0502020204030204" pitchFamily="34" charset="0"/>
                <a:ea typeface="Calibri" panose="020F0502020204030204" pitchFamily="34" charset="0"/>
                <a:cs typeface="Calibri" panose="020F0502020204030204" pitchFamily="34" charset="0"/>
              </a:rPr>
              <a:t> - The "oral law" leads us away from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as Mashiach.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So let us return to the question regarding the words </a:t>
            </a:r>
            <a:r>
              <a:rPr lang="en-AU" sz="24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"Kept under custody."</a:t>
            </a:r>
            <a:endParaRPr lang="en-AU" sz="24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When viewing a number of concordances, dictionaries on the word </a:t>
            </a:r>
            <a:r>
              <a:rPr lang="en-AU" sz="2400" dirty="0">
                <a:solidFill>
                  <a:srgbClr val="00B0F0"/>
                </a:solidFill>
                <a:latin typeface="Calibri" panose="020F0502020204030204" pitchFamily="34" charset="0"/>
                <a:ea typeface="Calibri" panose="020F0502020204030204" pitchFamily="34" charset="0"/>
                <a:cs typeface="Calibri" panose="020F0502020204030204" pitchFamily="34" charset="0"/>
              </a:rPr>
              <a:t>KEPT/P</a:t>
            </a:r>
            <a:r>
              <a:rPr lang="en-AU" sz="24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HROUREO</a:t>
            </a:r>
            <a:r>
              <a:rPr lang="en-AU" sz="2400" dirty="0">
                <a:effectLst/>
                <a:latin typeface="Calibri" panose="020F0502020204030204" pitchFamily="34" charset="0"/>
                <a:ea typeface="Calibri" panose="020F0502020204030204" pitchFamily="34" charset="0"/>
                <a:cs typeface="Calibri" panose="020F0502020204030204" pitchFamily="34" charset="0"/>
              </a:rPr>
              <a:t> this is what I found:</a:t>
            </a:r>
            <a:r>
              <a:rPr lang="en-AU" sz="24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guard, keep, protect, preserve, preserve spiritually, to be a watcher in advance, keep an eye on, guard from lose of injury </a:t>
            </a:r>
            <a:r>
              <a:rPr lang="en-AU" sz="2400" dirty="0">
                <a:effectLst/>
                <a:latin typeface="Calibri" panose="020F0502020204030204" pitchFamily="34" charset="0"/>
                <a:ea typeface="Calibri" panose="020F0502020204030204" pitchFamily="34" charset="0"/>
                <a:cs typeface="Calibri" panose="020F0502020204030204" pitchFamily="34" charset="0"/>
              </a:rPr>
              <a:t>- very different to guard to prevent escape – thus implying military fortress.</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 find these meanings very interesting - to say the least.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3965203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B6135-0B25-4FAB-9129-5D3920568E94}"/>
              </a:ext>
            </a:extLst>
          </p:cNvPr>
          <p:cNvSpPr>
            <a:spLocks noGrp="1"/>
          </p:cNvSpPr>
          <p:nvPr>
            <p:ph type="title"/>
          </p:nvPr>
        </p:nvSpPr>
        <p:spPr>
          <a:xfrm>
            <a:off x="838200" y="365125"/>
            <a:ext cx="10515600" cy="487131"/>
          </a:xfrm>
        </p:spPr>
        <p:txBody>
          <a:bodyPr>
            <a:normAutofit fontScale="90000"/>
          </a:bodyPr>
          <a:lstStyle/>
          <a:p>
            <a:r>
              <a:rPr lang="en-AU" b="1" dirty="0">
                <a:solidFill>
                  <a:srgbClr val="92D050"/>
                </a:solidFill>
              </a:rPr>
              <a:t>Galatians – 3:23</a:t>
            </a:r>
          </a:p>
        </p:txBody>
      </p:sp>
      <p:sp>
        <p:nvSpPr>
          <p:cNvPr id="3" name="Content Placeholder 2">
            <a:extLst>
              <a:ext uri="{FF2B5EF4-FFF2-40B4-BE49-F238E27FC236}">
                <a16:creationId xmlns:a16="http://schemas.microsoft.com/office/drawing/2014/main" id="{06C25B75-8956-423F-B078-C2832E8B2A7B}"/>
              </a:ext>
            </a:extLst>
          </p:cNvPr>
          <p:cNvSpPr>
            <a:spLocks noGrp="1"/>
          </p:cNvSpPr>
          <p:nvPr>
            <p:ph idx="1"/>
          </p:nvPr>
        </p:nvSpPr>
        <p:spPr>
          <a:xfrm>
            <a:off x="838200" y="941033"/>
            <a:ext cx="10515600" cy="5235930"/>
          </a:xfrm>
        </p:spPr>
        <p:txBody>
          <a:bodyPr/>
          <a:lstStyle/>
          <a:p>
            <a:r>
              <a:rPr lang="en-AU" sz="2000" dirty="0"/>
              <a:t>Consider the explanations – </a:t>
            </a:r>
            <a:r>
              <a:rPr lang="en-AU" sz="2000" dirty="0">
                <a:solidFill>
                  <a:srgbClr val="00B0F0"/>
                </a:solidFill>
              </a:rPr>
              <a:t>Preserve spiritually: Guard from lose of injury: to be a watcher in advance. </a:t>
            </a:r>
          </a:p>
          <a:p>
            <a:r>
              <a:rPr lang="en-AU" sz="2000" dirty="0">
                <a:effectLst/>
                <a:latin typeface="Calibri" panose="020F0502020204030204" pitchFamily="34" charset="0"/>
                <a:ea typeface="Calibri" panose="020F0502020204030204" pitchFamily="34" charset="0"/>
                <a:cs typeface="Calibri" panose="020F0502020204030204" pitchFamily="34" charset="0"/>
              </a:rPr>
              <a:t>This Torah has been protecting, keeping people from lose of injury - usually caused by straying off the path set before us.</a:t>
            </a:r>
          </a:p>
          <a:p>
            <a:r>
              <a:rPr lang="en-AU" sz="2000" dirty="0">
                <a:effectLst/>
                <a:latin typeface="Calibri" panose="020F0502020204030204" pitchFamily="34" charset="0"/>
                <a:ea typeface="Calibri" panose="020F0502020204030204" pitchFamily="34" charset="0"/>
                <a:cs typeface="Calibri" panose="020F0502020204030204" pitchFamily="34" charset="0"/>
              </a:rPr>
              <a:t> Has kept us alive. </a:t>
            </a:r>
          </a:p>
          <a:p>
            <a:r>
              <a:rPr lang="en-AU" sz="2000" dirty="0">
                <a:effectLst/>
                <a:latin typeface="Calibri" panose="020F0502020204030204" pitchFamily="34" charset="0"/>
                <a:ea typeface="Calibri" panose="020F0502020204030204" pitchFamily="34" charset="0"/>
                <a:cs typeface="Calibri" panose="020F0502020204030204" pitchFamily="34" charset="0"/>
              </a:rPr>
              <a:t>Kept the people in a system called the Aaronic Priesthood until the coming of Messiah and another Priesthood.</a:t>
            </a: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Please remember that it is only YHVH's instructions, guidelines, and teachings that can bring us to </a:t>
            </a:r>
            <a:r>
              <a:rPr lang="en-AU" sz="2000" dirty="0" err="1">
                <a:effectLst/>
                <a:latin typeface="Calibri" panose="020F0502020204030204" pitchFamily="34" charset="0"/>
                <a:ea typeface="Calibri" panose="020F0502020204030204" pitchFamily="34" charset="0"/>
                <a:cs typeface="Calibri" panose="020F0502020204030204" pitchFamily="34" charset="0"/>
              </a:rPr>
              <a:t>Yeshua</a:t>
            </a:r>
            <a:r>
              <a:rPr lang="en-AU" sz="2000" dirty="0">
                <a:effectLst/>
                <a:latin typeface="Calibri" panose="020F0502020204030204" pitchFamily="34" charset="0"/>
                <a:ea typeface="Calibri" panose="020F0502020204030204" pitchFamily="34" charset="0"/>
                <a:cs typeface="Calibri" panose="020F0502020204030204" pitchFamily="34" charset="0"/>
              </a:rPr>
              <a:t> </a:t>
            </a:r>
            <a:r>
              <a:rPr lang="en-AU" sz="2000" dirty="0" err="1">
                <a:effectLst/>
                <a:latin typeface="Calibri" panose="020F0502020204030204" pitchFamily="34" charset="0"/>
                <a:ea typeface="Calibri" panose="020F0502020204030204" pitchFamily="34" charset="0"/>
                <a:cs typeface="Calibri" panose="020F0502020204030204" pitchFamily="34" charset="0"/>
              </a:rPr>
              <a:t>HaMashiach</a:t>
            </a:r>
            <a:r>
              <a:rPr lang="en-AU" sz="2000" dirty="0">
                <a:effectLst/>
                <a:latin typeface="Calibri" panose="020F0502020204030204" pitchFamily="34" charset="0"/>
                <a:ea typeface="Calibri" panose="020F0502020204030204" pitchFamily="34" charset="0"/>
                <a:cs typeface="Calibri" panose="020F0502020204030204" pitchFamily="34" charset="0"/>
              </a:rPr>
              <a:t> not the teachings of fallen man - The teachings of man are another gospel that take us away from </a:t>
            </a:r>
            <a:r>
              <a:rPr lang="en-AU" sz="2000" dirty="0" err="1">
                <a:effectLst/>
                <a:latin typeface="Calibri" panose="020F0502020204030204" pitchFamily="34" charset="0"/>
                <a:ea typeface="Calibri" panose="020F0502020204030204" pitchFamily="34" charset="0"/>
                <a:cs typeface="Calibri" panose="020F0502020204030204" pitchFamily="34" charset="0"/>
              </a:rPr>
              <a:t>Yeshua</a:t>
            </a:r>
            <a:r>
              <a:rPr lang="en-AU" sz="2000" dirty="0">
                <a:effectLst/>
                <a:latin typeface="Calibri" panose="020F0502020204030204" pitchFamily="34" charset="0"/>
                <a:ea typeface="Calibri" panose="020F0502020204030204" pitchFamily="34" charset="0"/>
                <a:cs typeface="Calibri" panose="020F0502020204030204" pitchFamily="34" charset="0"/>
              </a:rPr>
              <a:t>.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Romans 10:4 "Messiah is the goal of the Torah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So, with this in mind we close until next week when we view verses 24 and beyond.</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sz="2400" dirty="0">
              <a:solidFill>
                <a:srgbClr val="00B0F0"/>
              </a:solidFill>
            </a:endParaRPr>
          </a:p>
        </p:txBody>
      </p:sp>
    </p:spTree>
    <p:extLst>
      <p:ext uri="{BB962C8B-B14F-4D97-AF65-F5344CB8AC3E}">
        <p14:creationId xmlns:p14="http://schemas.microsoft.com/office/powerpoint/2010/main" val="288605899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BBC1F-FD87-453C-BBCD-5CF2E6B8D96B}"/>
              </a:ext>
            </a:extLst>
          </p:cNvPr>
          <p:cNvSpPr>
            <a:spLocks noGrp="1"/>
          </p:cNvSpPr>
          <p:nvPr>
            <p:ph type="title"/>
          </p:nvPr>
        </p:nvSpPr>
        <p:spPr>
          <a:xfrm>
            <a:off x="838200" y="338493"/>
            <a:ext cx="10515600" cy="513764"/>
          </a:xfrm>
        </p:spPr>
        <p:txBody>
          <a:bodyPr>
            <a:normAutofit fontScale="90000"/>
          </a:bodyPr>
          <a:lstStyle/>
          <a:p>
            <a:r>
              <a:rPr lang="en-US" b="1" dirty="0">
                <a:solidFill>
                  <a:srgbClr val="FFFF00"/>
                </a:solidFill>
              </a:rPr>
              <a:t>Galatians – 3:24-25</a:t>
            </a:r>
            <a:endParaRPr lang="en-AU" b="1" dirty="0">
              <a:solidFill>
                <a:srgbClr val="FFFF00"/>
              </a:solidFill>
            </a:endParaRPr>
          </a:p>
        </p:txBody>
      </p:sp>
      <p:sp>
        <p:nvSpPr>
          <p:cNvPr id="3" name="Content Placeholder 2">
            <a:extLst>
              <a:ext uri="{FF2B5EF4-FFF2-40B4-BE49-F238E27FC236}">
                <a16:creationId xmlns:a16="http://schemas.microsoft.com/office/drawing/2014/main" id="{20E25592-62E6-45BD-9BFF-FFC61556E1FD}"/>
              </a:ext>
            </a:extLst>
          </p:cNvPr>
          <p:cNvSpPr>
            <a:spLocks noGrp="1"/>
          </p:cNvSpPr>
          <p:nvPr>
            <p:ph idx="1"/>
          </p:nvPr>
        </p:nvSpPr>
        <p:spPr>
          <a:xfrm>
            <a:off x="838200" y="967666"/>
            <a:ext cx="10515600" cy="5209297"/>
          </a:xfrm>
        </p:spPr>
        <p:txBody>
          <a:bodyPr>
            <a:normAutofit fontScale="85000" lnSpcReduction="20000"/>
          </a:bodyPr>
          <a:lstStyle/>
          <a:p>
            <a:pPr>
              <a:lnSpc>
                <a:spcPct val="115000"/>
              </a:lnSpc>
              <a:spcAft>
                <a:spcPts val="1000"/>
              </a:spcAft>
            </a:pPr>
            <a:r>
              <a:rPr lang="en-AU" sz="1800" b="1" dirty="0">
                <a:effectLst/>
                <a:latin typeface="Calibri" panose="020F0502020204030204" pitchFamily="34" charset="0"/>
                <a:ea typeface="Calibri" panose="020F0502020204030204" pitchFamily="34" charset="0"/>
                <a:cs typeface="Calibri" panose="020F0502020204030204" pitchFamily="34" charset="0"/>
              </a:rPr>
              <a:t> </a:t>
            </a:r>
            <a:r>
              <a:rPr lang="en-AU" sz="1800" dirty="0">
                <a:effectLst/>
                <a:latin typeface="Calibri" panose="020F0502020204030204" pitchFamily="34" charset="0"/>
                <a:ea typeface="Calibri" panose="020F0502020204030204" pitchFamily="34" charset="0"/>
                <a:cs typeface="Calibri" panose="020F0502020204030204" pitchFamily="34" charset="0"/>
              </a:rPr>
              <a:t>These verses have been responsible for many interesting discussions. The Christian church has pointed to these passages with the conclusion that the Law/</a:t>
            </a:r>
            <a:r>
              <a:rPr lang="en-AU" sz="1800" dirty="0" err="1">
                <a:effectLst/>
                <a:latin typeface="Calibri" panose="020F0502020204030204" pitchFamily="34" charset="0"/>
                <a:ea typeface="Calibri" panose="020F0502020204030204" pitchFamily="34" charset="0"/>
                <a:cs typeface="Calibri" panose="020F0502020204030204" pitchFamily="34" charset="0"/>
              </a:rPr>
              <a:t>torah</a:t>
            </a:r>
            <a:r>
              <a:rPr lang="en-AU" sz="1800" dirty="0">
                <a:effectLst/>
                <a:latin typeface="Calibri" panose="020F0502020204030204" pitchFamily="34" charset="0"/>
                <a:ea typeface="Calibri" panose="020F0502020204030204" pitchFamily="34" charset="0"/>
                <a:cs typeface="Calibri" panose="020F0502020204030204" pitchFamily="34" charset="0"/>
              </a:rPr>
              <a:t> has been done away with.</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I ask - Is this a correct conclusion?</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Let us open this session with reading some different versions of the Bible.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KJV - The law was our </a:t>
            </a:r>
            <a:r>
              <a:rPr lang="en-AU" sz="1800" b="1" u="sng"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school master</a:t>
            </a:r>
            <a:r>
              <a:rPr lang="en-AU" sz="18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a:t>
            </a:r>
            <a:r>
              <a:rPr lang="en-AU" sz="1800" i="1" dirty="0">
                <a:effectLst/>
                <a:latin typeface="Calibri" panose="020F0502020204030204" pitchFamily="34" charset="0"/>
                <a:ea typeface="Calibri" panose="020F0502020204030204" pitchFamily="34" charset="0"/>
                <a:cs typeface="Calibri" panose="020F0502020204030204" pitchFamily="34" charset="0"/>
              </a:rPr>
              <a:t>to bring us</a:t>
            </a:r>
            <a:r>
              <a:rPr lang="en-AU" sz="1800" dirty="0">
                <a:effectLst/>
                <a:latin typeface="Calibri" panose="020F0502020204030204" pitchFamily="34" charset="0"/>
                <a:ea typeface="Calibri" panose="020F0502020204030204" pitchFamily="34" charset="0"/>
                <a:cs typeface="Calibri" panose="020F0502020204030204" pitchFamily="34" charset="0"/>
              </a:rPr>
              <a:t> unto Christ...</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NASB - ...the law has become </a:t>
            </a:r>
            <a:r>
              <a:rPr lang="en-AU" sz="1800" b="1" u="sng"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our Tutor </a:t>
            </a:r>
            <a:r>
              <a:rPr lang="en-AU" sz="1800" i="1" dirty="0">
                <a:effectLst/>
                <a:latin typeface="Calibri" panose="020F0502020204030204" pitchFamily="34" charset="0"/>
                <a:ea typeface="Calibri" panose="020F0502020204030204" pitchFamily="34" charset="0"/>
                <a:cs typeface="Calibri" panose="020F0502020204030204" pitchFamily="34" charset="0"/>
              </a:rPr>
              <a:t>to lead us</a:t>
            </a:r>
            <a:r>
              <a:rPr lang="en-AU" sz="1800" dirty="0">
                <a:effectLst/>
                <a:latin typeface="Calibri" panose="020F0502020204030204" pitchFamily="34" charset="0"/>
                <a:ea typeface="Calibri" panose="020F0502020204030204" pitchFamily="34" charset="0"/>
                <a:cs typeface="Calibri" panose="020F0502020204030204" pitchFamily="34" charset="0"/>
              </a:rPr>
              <a:t> to Christ...</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Greens LTV - ...the law has become </a:t>
            </a:r>
            <a:r>
              <a:rPr lang="en-AU" sz="1800" b="1" u="sng"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a trainer</a:t>
            </a:r>
            <a:r>
              <a:rPr lang="en-AU" sz="18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a:t>
            </a:r>
            <a:r>
              <a:rPr lang="en-AU" sz="1800" dirty="0">
                <a:effectLst/>
                <a:latin typeface="Calibri" panose="020F0502020204030204" pitchFamily="34" charset="0"/>
                <a:ea typeface="Calibri" panose="020F0502020204030204" pitchFamily="34" charset="0"/>
                <a:cs typeface="Calibri" panose="020F0502020204030204" pitchFamily="34" charset="0"/>
              </a:rPr>
              <a:t>of us </a:t>
            </a:r>
            <a:r>
              <a:rPr lang="en-AU" sz="1800" i="1" dirty="0">
                <a:effectLst/>
                <a:latin typeface="Calibri" panose="020F0502020204030204" pitchFamily="34" charset="0"/>
                <a:ea typeface="Calibri" panose="020F0502020204030204" pitchFamily="34" charset="0"/>
                <a:cs typeface="Calibri" panose="020F0502020204030204" pitchFamily="34" charset="0"/>
              </a:rPr>
              <a:t>until</a:t>
            </a:r>
            <a:r>
              <a:rPr lang="en-AU" sz="1800" dirty="0">
                <a:effectLst/>
                <a:latin typeface="Calibri" panose="020F0502020204030204" pitchFamily="34" charset="0"/>
                <a:ea typeface="Calibri" panose="020F0502020204030204" pitchFamily="34" charset="0"/>
                <a:cs typeface="Calibri" panose="020F0502020204030204" pitchFamily="34" charset="0"/>
              </a:rPr>
              <a:t> Christ....</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The Scriptures - ...the Torah became </a:t>
            </a:r>
            <a:r>
              <a:rPr lang="en-AU" sz="1800" b="1" u="sng"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our trainer</a:t>
            </a:r>
            <a:r>
              <a:rPr lang="en-AU" sz="18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a:t>
            </a:r>
            <a:r>
              <a:rPr lang="en-AU" sz="1800" dirty="0">
                <a:effectLst/>
                <a:latin typeface="Calibri" panose="020F0502020204030204" pitchFamily="34" charset="0"/>
                <a:ea typeface="Calibri" panose="020F0502020204030204" pitchFamily="34" charset="0"/>
                <a:cs typeface="Calibri" panose="020F0502020204030204" pitchFamily="34" charset="0"/>
              </a:rPr>
              <a:t>unto Messiah...</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NKJV - ....the law was </a:t>
            </a:r>
            <a:r>
              <a:rPr lang="en-AU" sz="1800" b="1" u="sng"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our tutor</a:t>
            </a:r>
            <a:r>
              <a:rPr lang="en-AU" sz="18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a:t>
            </a:r>
            <a:r>
              <a:rPr lang="en-AU" sz="1800" i="1" dirty="0">
                <a:effectLst/>
                <a:latin typeface="Calibri" panose="020F0502020204030204" pitchFamily="34" charset="0"/>
                <a:ea typeface="Calibri" panose="020F0502020204030204" pitchFamily="34" charset="0"/>
                <a:cs typeface="Calibri" panose="020F0502020204030204" pitchFamily="34" charset="0"/>
              </a:rPr>
              <a:t>to bring us</a:t>
            </a:r>
            <a:r>
              <a:rPr lang="en-AU" sz="1800" dirty="0">
                <a:effectLst/>
                <a:latin typeface="Calibri" panose="020F0502020204030204" pitchFamily="34" charset="0"/>
                <a:ea typeface="Calibri" panose="020F0502020204030204" pitchFamily="34" charset="0"/>
                <a:cs typeface="Calibri" panose="020F0502020204030204" pitchFamily="34" charset="0"/>
              </a:rPr>
              <a:t> to Christ....</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Emphasized Bible - ...the law hath proved </a:t>
            </a:r>
            <a:r>
              <a:rPr lang="en-AU" sz="1800" b="1" u="sng"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our tutor</a:t>
            </a:r>
            <a:r>
              <a:rPr lang="en-AU" sz="18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a:t>
            </a:r>
            <a:r>
              <a:rPr lang="en-AU" sz="1800" dirty="0">
                <a:effectLst/>
                <a:latin typeface="Calibri" panose="020F0502020204030204" pitchFamily="34" charset="0"/>
                <a:ea typeface="Calibri" panose="020F0502020204030204" pitchFamily="34" charset="0"/>
                <a:cs typeface="Calibri" panose="020F0502020204030204" pitchFamily="34" charset="0"/>
              </a:rPr>
              <a:t>training us for Christ...</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CJB - ...the </a:t>
            </a:r>
            <a:r>
              <a:rPr lang="en-AU" sz="1800" dirty="0" err="1">
                <a:effectLst/>
                <a:latin typeface="Calibri" panose="020F0502020204030204" pitchFamily="34" charset="0"/>
                <a:ea typeface="Calibri" panose="020F0502020204030204" pitchFamily="34" charset="0"/>
                <a:cs typeface="Calibri" panose="020F0502020204030204" pitchFamily="34" charset="0"/>
              </a:rPr>
              <a:t>torah</a:t>
            </a:r>
            <a:r>
              <a:rPr lang="en-AU" sz="1800" dirty="0">
                <a:effectLst/>
                <a:latin typeface="Calibri" panose="020F0502020204030204" pitchFamily="34" charset="0"/>
                <a:ea typeface="Calibri" panose="020F0502020204030204" pitchFamily="34" charset="0"/>
                <a:cs typeface="Calibri" panose="020F0502020204030204" pitchFamily="34" charset="0"/>
              </a:rPr>
              <a:t> functioned as </a:t>
            </a:r>
            <a:r>
              <a:rPr lang="en-AU" sz="1800" b="1" u="sng"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a custodian</a:t>
            </a:r>
            <a:r>
              <a:rPr lang="en-AU" sz="18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a:t>
            </a:r>
            <a:r>
              <a:rPr lang="en-AU" sz="1800" dirty="0">
                <a:effectLst/>
                <a:latin typeface="Calibri" panose="020F0502020204030204" pitchFamily="34" charset="0"/>
                <a:ea typeface="Calibri" panose="020F0502020204030204" pitchFamily="34" charset="0"/>
                <a:cs typeface="Calibri" panose="020F0502020204030204" pitchFamily="34" charset="0"/>
              </a:rPr>
              <a:t>until the Messiah came...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r>
              <a:rPr lang="en-AU" sz="1800" dirty="0">
                <a:effectLst/>
                <a:latin typeface="Calibri" panose="020F0502020204030204" pitchFamily="34" charset="0"/>
                <a:ea typeface="Calibri" panose="020F0502020204030204" pitchFamily="34" charset="0"/>
              </a:rPr>
              <a:t>The NJB - …the law was </a:t>
            </a:r>
            <a:r>
              <a:rPr lang="en-AU" sz="1800" b="1" u="sng" dirty="0">
                <a:solidFill>
                  <a:srgbClr val="00B0F0"/>
                </a:solidFill>
                <a:effectLst/>
                <a:latin typeface="Calibri" panose="020F0502020204030204" pitchFamily="34" charset="0"/>
                <a:ea typeface="Calibri" panose="020F0502020204030204" pitchFamily="34" charset="0"/>
              </a:rPr>
              <a:t>serving as a slave</a:t>
            </a:r>
            <a:r>
              <a:rPr lang="en-AU" sz="1800" dirty="0">
                <a:solidFill>
                  <a:srgbClr val="00B0F0"/>
                </a:solidFill>
                <a:effectLst/>
                <a:latin typeface="Calibri" panose="020F0502020204030204" pitchFamily="34" charset="0"/>
                <a:ea typeface="Calibri" panose="020F0502020204030204" pitchFamily="34" charset="0"/>
              </a:rPr>
              <a:t> </a:t>
            </a:r>
            <a:r>
              <a:rPr lang="en-AU" sz="1800" dirty="0">
                <a:effectLst/>
                <a:latin typeface="Calibri" panose="020F0502020204030204" pitchFamily="34" charset="0"/>
                <a:ea typeface="Calibri" panose="020F0502020204030204" pitchFamily="34" charset="0"/>
              </a:rPr>
              <a:t>to look after us to lead us to Christ...</a:t>
            </a:r>
            <a:endParaRPr lang="en-AU" dirty="0"/>
          </a:p>
        </p:txBody>
      </p:sp>
    </p:spTree>
    <p:extLst>
      <p:ext uri="{BB962C8B-B14F-4D97-AF65-F5344CB8AC3E}">
        <p14:creationId xmlns:p14="http://schemas.microsoft.com/office/powerpoint/2010/main" val="59331743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6281C-A816-49CF-94A2-FCA8027A05BD}"/>
              </a:ext>
            </a:extLst>
          </p:cNvPr>
          <p:cNvSpPr>
            <a:spLocks noGrp="1"/>
          </p:cNvSpPr>
          <p:nvPr>
            <p:ph type="title"/>
          </p:nvPr>
        </p:nvSpPr>
        <p:spPr>
          <a:xfrm>
            <a:off x="838200" y="365125"/>
            <a:ext cx="10515600" cy="442743"/>
          </a:xfrm>
        </p:spPr>
        <p:txBody>
          <a:bodyPr>
            <a:normAutofit fontScale="90000"/>
          </a:bodyPr>
          <a:lstStyle/>
          <a:p>
            <a:r>
              <a:rPr lang="en-US" b="1" dirty="0">
                <a:solidFill>
                  <a:srgbClr val="FFFF00"/>
                </a:solidFill>
              </a:rPr>
              <a:t>Galatians – 3:24-25</a:t>
            </a:r>
            <a:endParaRPr lang="en-AU" b="1" dirty="0">
              <a:solidFill>
                <a:srgbClr val="FFFF00"/>
              </a:solidFill>
            </a:endParaRPr>
          </a:p>
        </p:txBody>
      </p:sp>
      <p:sp>
        <p:nvSpPr>
          <p:cNvPr id="3" name="Content Placeholder 2">
            <a:extLst>
              <a:ext uri="{FF2B5EF4-FFF2-40B4-BE49-F238E27FC236}">
                <a16:creationId xmlns:a16="http://schemas.microsoft.com/office/drawing/2014/main" id="{FAF8E218-294B-47FB-A568-B5C66CEE2B58}"/>
              </a:ext>
            </a:extLst>
          </p:cNvPr>
          <p:cNvSpPr>
            <a:spLocks noGrp="1"/>
          </p:cNvSpPr>
          <p:nvPr>
            <p:ph idx="1"/>
          </p:nvPr>
        </p:nvSpPr>
        <p:spPr>
          <a:xfrm>
            <a:off x="838200" y="1020932"/>
            <a:ext cx="10515600" cy="5156031"/>
          </a:xfrm>
        </p:spPr>
        <p:txBody>
          <a:bodyPr/>
          <a:lstStyle/>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We must spend a little time studying this word </a:t>
            </a:r>
            <a:r>
              <a:rPr lang="en-AU" sz="18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PAIDAGOGOS</a:t>
            </a:r>
            <a:r>
              <a:rPr lang="en-AU" sz="1800" dirty="0">
                <a:effectLst/>
                <a:latin typeface="Calibri" panose="020F0502020204030204" pitchFamily="34" charset="0"/>
                <a:ea typeface="Calibri" panose="020F0502020204030204" pitchFamily="34" charset="0"/>
                <a:cs typeface="Calibri" panose="020F0502020204030204" pitchFamily="34" charset="0"/>
              </a:rPr>
              <a:t> translated as: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School master; tutor; trainer; custodian; slave.</a:t>
            </a:r>
            <a:endParaRPr lang="en-AU"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It is important we understand this word </a:t>
            </a:r>
            <a:r>
              <a:rPr lang="en-AU" sz="18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PAIDAGOGOS</a:t>
            </a:r>
            <a:r>
              <a:rPr lang="en-AU" sz="1800" dirty="0">
                <a:effectLst/>
                <a:latin typeface="Calibri" panose="020F0502020204030204" pitchFamily="34" charset="0"/>
                <a:ea typeface="Calibri" panose="020F0502020204030204" pitchFamily="34" charset="0"/>
                <a:cs typeface="Calibri" panose="020F0502020204030204" pitchFamily="34" charset="0"/>
              </a:rPr>
              <a:t> in light of verse 25, as the Christian church has taught that there is no need of the law since "faith" has arrived.</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latin typeface="Calibri" panose="020F0502020204030204" pitchFamily="34" charset="0"/>
                <a:ea typeface="Calibri" panose="020F0502020204030204" pitchFamily="34" charset="0"/>
                <a:cs typeface="Calibri" panose="020F0502020204030204" pitchFamily="34" charset="0"/>
              </a:rPr>
              <a:t>Considering the words used to translate </a:t>
            </a:r>
            <a:r>
              <a:rPr lang="en-AU" sz="1800" dirty="0" err="1">
                <a:solidFill>
                  <a:srgbClr val="00B0F0"/>
                </a:solidFill>
                <a:latin typeface="Calibri" panose="020F0502020204030204" pitchFamily="34" charset="0"/>
                <a:ea typeface="Calibri" panose="020F0502020204030204" pitchFamily="34" charset="0"/>
                <a:cs typeface="Calibri" panose="020F0502020204030204" pitchFamily="34" charset="0"/>
              </a:rPr>
              <a:t>PAIDAGOGOS,</a:t>
            </a:r>
            <a:r>
              <a:rPr lang="en-AU" sz="1800" dirty="0" err="1">
                <a:latin typeface="Calibri" panose="020F0502020204030204" pitchFamily="34" charset="0"/>
                <a:ea typeface="Calibri" panose="020F0502020204030204" pitchFamily="34" charset="0"/>
                <a:cs typeface="Calibri" panose="020F0502020204030204" pitchFamily="34" charset="0"/>
              </a:rPr>
              <a:t>is</a:t>
            </a:r>
            <a:r>
              <a:rPr lang="en-AU" sz="1800" dirty="0">
                <a:latin typeface="Calibri" panose="020F0502020204030204" pitchFamily="34" charset="0"/>
                <a:ea typeface="Calibri" panose="020F0502020204030204" pitchFamily="34" charset="0"/>
                <a:cs typeface="Calibri" panose="020F0502020204030204" pitchFamily="34" charset="0"/>
              </a:rPr>
              <a:t> there</a:t>
            </a:r>
            <a:r>
              <a:rPr lang="en-AU" sz="1800" dirty="0">
                <a:effectLst/>
                <a:latin typeface="Calibri" panose="020F0502020204030204" pitchFamily="34" charset="0"/>
                <a:ea typeface="Calibri" panose="020F0502020204030204" pitchFamily="34" charset="0"/>
                <a:cs typeface="Calibri" panose="020F0502020204030204" pitchFamily="34" charset="0"/>
              </a:rPr>
              <a:t> a group of people who spring to mind?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CHILDREN - They have trainers, custodians, tutors etc.</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This word [</a:t>
            </a:r>
            <a:r>
              <a:rPr lang="en-AU" sz="1800"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paidagogos</a:t>
            </a:r>
            <a:r>
              <a:rPr lang="en-AU" sz="1800" dirty="0">
                <a:effectLst/>
                <a:latin typeface="Calibri" panose="020F0502020204030204" pitchFamily="34" charset="0"/>
                <a:ea typeface="Calibri" panose="020F0502020204030204" pitchFamily="34" charset="0"/>
                <a:cs typeface="Calibri" panose="020F0502020204030204" pitchFamily="34" charset="0"/>
              </a:rPr>
              <a:t>] is made up from two words: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Pai</a:t>
            </a:r>
            <a:r>
              <a:rPr lang="en-AU" sz="1800" dirty="0">
                <a:effectLst/>
                <a:latin typeface="Calibri" panose="020F0502020204030204" pitchFamily="34" charset="0"/>
                <a:ea typeface="Calibri" panose="020F0502020204030204" pitchFamily="34" charset="0"/>
                <a:cs typeface="Calibri" panose="020F0502020204030204" pitchFamily="34" charset="0"/>
              </a:rPr>
              <a:t> = child</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agogos</a:t>
            </a:r>
            <a:r>
              <a:rPr lang="en-AU" sz="1800" dirty="0">
                <a:effectLst/>
                <a:latin typeface="Calibri" panose="020F0502020204030204" pitchFamily="34" charset="0"/>
                <a:ea typeface="Calibri" panose="020F0502020204030204" pitchFamily="34" charset="0"/>
                <a:cs typeface="Calibri" panose="020F0502020204030204" pitchFamily="34" charset="0"/>
              </a:rPr>
              <a:t> = Leader, to lead @ </a:t>
            </a:r>
            <a:r>
              <a:rPr lang="en-AU" sz="1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Romans 2:4</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18524917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DB4CE-D6BC-411F-ADDA-11E9A931B79D}"/>
              </a:ext>
            </a:extLst>
          </p:cNvPr>
          <p:cNvSpPr>
            <a:spLocks noGrp="1"/>
          </p:cNvSpPr>
          <p:nvPr>
            <p:ph type="title"/>
          </p:nvPr>
        </p:nvSpPr>
        <p:spPr>
          <a:xfrm>
            <a:off x="838200" y="365125"/>
            <a:ext cx="10515600" cy="398355"/>
          </a:xfrm>
        </p:spPr>
        <p:txBody>
          <a:bodyPr>
            <a:normAutofit fontScale="90000"/>
          </a:bodyPr>
          <a:lstStyle/>
          <a:p>
            <a:r>
              <a:rPr lang="en-US" b="1" dirty="0">
                <a:solidFill>
                  <a:srgbClr val="FFFF00"/>
                </a:solidFill>
              </a:rPr>
              <a:t>Galatians – 3:24-25</a:t>
            </a:r>
            <a:endParaRPr lang="en-AU" b="1" dirty="0">
              <a:solidFill>
                <a:srgbClr val="FFFF00"/>
              </a:solidFill>
            </a:endParaRPr>
          </a:p>
        </p:txBody>
      </p:sp>
      <p:sp>
        <p:nvSpPr>
          <p:cNvPr id="3" name="Content Placeholder 2">
            <a:extLst>
              <a:ext uri="{FF2B5EF4-FFF2-40B4-BE49-F238E27FC236}">
                <a16:creationId xmlns:a16="http://schemas.microsoft.com/office/drawing/2014/main" id="{1ACF695D-4515-4D19-9A9A-E7D04FFA26F5}"/>
              </a:ext>
            </a:extLst>
          </p:cNvPr>
          <p:cNvSpPr>
            <a:spLocks noGrp="1"/>
          </p:cNvSpPr>
          <p:nvPr>
            <p:ph idx="1"/>
          </p:nvPr>
        </p:nvSpPr>
        <p:spPr>
          <a:xfrm>
            <a:off x="838200" y="985421"/>
            <a:ext cx="10515600" cy="5191542"/>
          </a:xfrm>
        </p:spPr>
        <p:txBody>
          <a:bodyPr/>
          <a:lstStyle/>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As we study this word [</a:t>
            </a:r>
            <a:r>
              <a:rPr lang="en-AU" sz="1800" dirty="0" err="1">
                <a:effectLst/>
                <a:latin typeface="Calibri" panose="020F0502020204030204" pitchFamily="34" charset="0"/>
                <a:ea typeface="Calibri" panose="020F0502020204030204" pitchFamily="34" charset="0"/>
                <a:cs typeface="Calibri" panose="020F0502020204030204" pitchFamily="34" charset="0"/>
              </a:rPr>
              <a:t>paidagogos</a:t>
            </a:r>
            <a:r>
              <a:rPr lang="en-AU" sz="1800" dirty="0">
                <a:effectLst/>
                <a:latin typeface="Calibri" panose="020F0502020204030204" pitchFamily="34" charset="0"/>
                <a:ea typeface="Calibri" panose="020F0502020204030204" pitchFamily="34" charset="0"/>
                <a:cs typeface="Calibri" panose="020F0502020204030204" pitchFamily="34" charset="0"/>
              </a:rPr>
              <a:t>] we should view </a:t>
            </a:r>
            <a:r>
              <a:rPr lang="en-AU" sz="1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Matthew 19:14.</a:t>
            </a:r>
            <a:r>
              <a:rPr lang="en-AU" sz="18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What is this passage saying?</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Is it saying it is better to become a believer as a child?</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Is it saying the Kingdom of heaven actually belongs to children?</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I don't believe that is the message </a:t>
            </a:r>
            <a:r>
              <a:rPr lang="en-AU" sz="1800" dirty="0" err="1">
                <a:effectLst/>
                <a:latin typeface="Calibri" panose="020F0502020204030204" pitchFamily="34" charset="0"/>
                <a:ea typeface="Calibri" panose="020F0502020204030204" pitchFamily="34" charset="0"/>
                <a:cs typeface="Calibri" panose="020F0502020204030204" pitchFamily="34" charset="0"/>
              </a:rPr>
              <a:t>Yeshua</a:t>
            </a:r>
            <a:r>
              <a:rPr lang="en-AU" sz="1800" dirty="0">
                <a:effectLst/>
                <a:latin typeface="Calibri" panose="020F0502020204030204" pitchFamily="34" charset="0"/>
                <a:ea typeface="Calibri" panose="020F0502020204030204" pitchFamily="34" charset="0"/>
                <a:cs typeface="Calibri" panose="020F0502020204030204" pitchFamily="34" charset="0"/>
              </a:rPr>
              <a:t> is trying to give. Turn to:</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Matt 18:3;  Luke 18:17</a:t>
            </a:r>
            <a:r>
              <a:rPr lang="en-AU" sz="1800" b="1" dirty="0">
                <a:solidFill>
                  <a:srgbClr val="FF0000"/>
                </a:solidFill>
                <a:latin typeface="Calibri" panose="020F0502020204030204" pitchFamily="34" charset="0"/>
                <a:ea typeface="Calibri" panose="020F0502020204030204" pitchFamily="34" charset="0"/>
                <a:cs typeface="Calibri" panose="020F0502020204030204" pitchFamily="34" charset="0"/>
              </a:rPr>
              <a:t>.</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I am persuaded that </a:t>
            </a:r>
            <a:r>
              <a:rPr lang="en-AU" sz="1800" dirty="0" err="1">
                <a:effectLst/>
                <a:latin typeface="Calibri" panose="020F0502020204030204" pitchFamily="34" charset="0"/>
                <a:ea typeface="Calibri" panose="020F0502020204030204" pitchFamily="34" charset="0"/>
                <a:cs typeface="Calibri" panose="020F0502020204030204" pitchFamily="34" charset="0"/>
              </a:rPr>
              <a:t>Yeshua</a:t>
            </a:r>
            <a:r>
              <a:rPr lang="en-AU" sz="1800" dirty="0">
                <a:effectLst/>
                <a:latin typeface="Calibri" panose="020F0502020204030204" pitchFamily="34" charset="0"/>
                <a:ea typeface="Calibri" panose="020F0502020204030204" pitchFamily="34" charset="0"/>
                <a:cs typeface="Calibri" panose="020F0502020204030204" pitchFamily="34" charset="0"/>
              </a:rPr>
              <a:t> is telling us we should have the mind set of a child when coming to faith. Trusting, just wanting to have a close relationship with YHVH. Not overly worried about the intricate issues of the </a:t>
            </a:r>
            <a:r>
              <a:rPr lang="en-AU" sz="1800" dirty="0">
                <a:latin typeface="Calibri" panose="020F0502020204030204" pitchFamily="34" charset="0"/>
                <a:ea typeface="Calibri" panose="020F0502020204030204" pitchFamily="34" charset="0"/>
                <a:cs typeface="Calibri" panose="020F0502020204030204" pitchFamily="34" charset="0"/>
              </a:rPr>
              <a:t>T</a:t>
            </a:r>
            <a:r>
              <a:rPr lang="en-AU" sz="1800" dirty="0">
                <a:effectLst/>
                <a:latin typeface="Calibri" panose="020F0502020204030204" pitchFamily="34" charset="0"/>
                <a:ea typeface="Calibri" panose="020F0502020204030204" pitchFamily="34" charset="0"/>
                <a:cs typeface="Calibri" panose="020F0502020204030204" pitchFamily="34" charset="0"/>
              </a:rPr>
              <a:t>orah and theology.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26547200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09207-F5B8-4533-9E7C-031EDD2E0C7D}"/>
              </a:ext>
            </a:extLst>
          </p:cNvPr>
          <p:cNvSpPr>
            <a:spLocks noGrp="1"/>
          </p:cNvSpPr>
          <p:nvPr>
            <p:ph type="title"/>
          </p:nvPr>
        </p:nvSpPr>
        <p:spPr>
          <a:xfrm>
            <a:off x="838200" y="365126"/>
            <a:ext cx="10515600" cy="460498"/>
          </a:xfrm>
        </p:spPr>
        <p:txBody>
          <a:bodyPr>
            <a:normAutofit fontScale="90000"/>
          </a:bodyPr>
          <a:lstStyle/>
          <a:p>
            <a:r>
              <a:rPr lang="en-US" b="1" dirty="0">
                <a:solidFill>
                  <a:srgbClr val="FFFF00"/>
                </a:solidFill>
              </a:rPr>
              <a:t>Galatians – 3:24-25</a:t>
            </a:r>
            <a:endParaRPr lang="en-AU" b="1" dirty="0">
              <a:solidFill>
                <a:srgbClr val="FFFF00"/>
              </a:solidFill>
            </a:endParaRPr>
          </a:p>
        </p:txBody>
      </p:sp>
      <p:sp>
        <p:nvSpPr>
          <p:cNvPr id="3" name="Content Placeholder 2">
            <a:extLst>
              <a:ext uri="{FF2B5EF4-FFF2-40B4-BE49-F238E27FC236}">
                <a16:creationId xmlns:a16="http://schemas.microsoft.com/office/drawing/2014/main" id="{1B1AFE90-ED29-4C47-B15B-64BF9627752D}"/>
              </a:ext>
            </a:extLst>
          </p:cNvPr>
          <p:cNvSpPr>
            <a:spLocks noGrp="1"/>
          </p:cNvSpPr>
          <p:nvPr>
            <p:ph idx="1"/>
          </p:nvPr>
        </p:nvSpPr>
        <p:spPr>
          <a:xfrm>
            <a:off x="838200" y="1020932"/>
            <a:ext cx="10515600" cy="5156031"/>
          </a:xfrm>
        </p:spPr>
        <p:txBody>
          <a:bodyPr/>
          <a:lstStyle/>
          <a:p>
            <a:pPr>
              <a:lnSpc>
                <a:spcPct val="115000"/>
              </a:lnSpc>
              <a:spcAft>
                <a:spcPts val="1000"/>
              </a:spcAft>
            </a:pP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is suggesting that we come in a condition as described in: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Psalm 34:1-3; Proverbs 22:4;  Isaiah 57:15 &amp; 2Chronicles 7:14.</a:t>
            </a:r>
            <a:endParaRPr lang="en-A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We are encouraged to come to our Father with no conditions of our own, humble and broken by the knowledge of our sin.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Back to PAIDAGOGOS - made up from pai - child &amp; agogos leader</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In the times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and Paul were walking the earth a </a:t>
            </a:r>
            <a:r>
              <a:rPr lang="en-AU" sz="2400" dirty="0" err="1">
                <a:effectLst/>
                <a:latin typeface="Calibri" panose="020F0502020204030204" pitchFamily="34" charset="0"/>
                <a:ea typeface="Calibri" panose="020F0502020204030204" pitchFamily="34" charset="0"/>
                <a:cs typeface="Calibri" panose="020F0502020204030204" pitchFamily="34" charset="0"/>
              </a:rPr>
              <a:t>paidagogos</a:t>
            </a:r>
            <a:r>
              <a:rPr lang="en-AU" sz="2400" dirty="0">
                <a:effectLst/>
                <a:latin typeface="Calibri" panose="020F0502020204030204" pitchFamily="34" charset="0"/>
                <a:ea typeface="Calibri" panose="020F0502020204030204" pitchFamily="34" charset="0"/>
                <a:cs typeface="Calibri" panose="020F0502020204030204" pitchFamily="34" charset="0"/>
              </a:rPr>
              <a:t> was a slave who conducted the boys from home to the school.</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286492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3DCA2-08A2-49C0-AA0A-D8BD153DC85E}"/>
              </a:ext>
            </a:extLst>
          </p:cNvPr>
          <p:cNvSpPr>
            <a:spLocks noGrp="1"/>
          </p:cNvSpPr>
          <p:nvPr>
            <p:ph type="title"/>
          </p:nvPr>
        </p:nvSpPr>
        <p:spPr/>
        <p:txBody>
          <a:bodyPr/>
          <a:lstStyle/>
          <a:p>
            <a:r>
              <a:rPr lang="en-AU" dirty="0"/>
              <a:t>DIFFERENT GOSPEL.</a:t>
            </a:r>
          </a:p>
        </p:txBody>
      </p:sp>
      <p:sp>
        <p:nvSpPr>
          <p:cNvPr id="3" name="Content Placeholder 2">
            <a:extLst>
              <a:ext uri="{FF2B5EF4-FFF2-40B4-BE49-F238E27FC236}">
                <a16:creationId xmlns:a16="http://schemas.microsoft.com/office/drawing/2014/main" id="{B203BBED-B400-4496-AAAE-BB2EBAAE38CA}"/>
              </a:ext>
            </a:extLst>
          </p:cNvPr>
          <p:cNvSpPr>
            <a:spLocks noGrp="1"/>
          </p:cNvSpPr>
          <p:nvPr>
            <p:ph idx="1"/>
          </p:nvPr>
        </p:nvSpPr>
        <p:spPr/>
        <p:txBody>
          <a:bodyPr/>
          <a:lstStyle/>
          <a:p>
            <a:r>
              <a:rPr lang="en-AU" dirty="0"/>
              <a:t>This was an accursed faith Paul was warning about.</a:t>
            </a:r>
          </a:p>
          <a:p>
            <a:r>
              <a:rPr lang="en-AU" dirty="0"/>
              <a:t>So let us view a teaching that had influence in Pauls time.</a:t>
            </a:r>
          </a:p>
          <a:p>
            <a:endParaRPr lang="en-AU" dirty="0"/>
          </a:p>
          <a:p>
            <a:r>
              <a:rPr lang="en-AU" dirty="0"/>
              <a:t>“My son be careful concerning Rabbinical decrees even more than Torah. The Torah contains prohibitions… but anyone who violates a Rabbinical decree is worthy of death.” Babylonian Talmud – </a:t>
            </a:r>
            <a:r>
              <a:rPr lang="en-AU" dirty="0" err="1"/>
              <a:t>tracate</a:t>
            </a:r>
            <a:r>
              <a:rPr lang="en-AU" dirty="0"/>
              <a:t> </a:t>
            </a:r>
            <a:r>
              <a:rPr lang="en-AU" dirty="0" err="1"/>
              <a:t>Eruvin</a:t>
            </a:r>
            <a:r>
              <a:rPr lang="en-AU" dirty="0"/>
              <a:t> 21b</a:t>
            </a:r>
          </a:p>
          <a:p>
            <a:r>
              <a:rPr lang="en-AU" dirty="0"/>
              <a:t>Anyone think this may have influenced Paul in his earlier days?</a:t>
            </a:r>
          </a:p>
          <a:p>
            <a:endParaRPr lang="en-AU" dirty="0"/>
          </a:p>
        </p:txBody>
      </p:sp>
    </p:spTree>
    <p:extLst>
      <p:ext uri="{BB962C8B-B14F-4D97-AF65-F5344CB8AC3E}">
        <p14:creationId xmlns:p14="http://schemas.microsoft.com/office/powerpoint/2010/main" val="117480554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56678-3218-4BEB-BD51-6E47B4DB3CAA}"/>
              </a:ext>
            </a:extLst>
          </p:cNvPr>
          <p:cNvSpPr>
            <a:spLocks noGrp="1"/>
          </p:cNvSpPr>
          <p:nvPr>
            <p:ph type="title"/>
          </p:nvPr>
        </p:nvSpPr>
        <p:spPr>
          <a:xfrm>
            <a:off x="838200" y="365126"/>
            <a:ext cx="10515600" cy="424988"/>
          </a:xfrm>
        </p:spPr>
        <p:txBody>
          <a:bodyPr>
            <a:normAutofit fontScale="90000"/>
          </a:bodyPr>
          <a:lstStyle/>
          <a:p>
            <a:r>
              <a:rPr lang="en-US" b="1" dirty="0">
                <a:solidFill>
                  <a:srgbClr val="FFFF00"/>
                </a:solidFill>
              </a:rPr>
              <a:t>Galatians – 3:24-25</a:t>
            </a:r>
            <a:endParaRPr lang="en-AU" b="1" dirty="0">
              <a:solidFill>
                <a:srgbClr val="FFFF00"/>
              </a:solidFill>
            </a:endParaRPr>
          </a:p>
        </p:txBody>
      </p:sp>
      <p:sp>
        <p:nvSpPr>
          <p:cNvPr id="3" name="Content Placeholder 2">
            <a:extLst>
              <a:ext uri="{FF2B5EF4-FFF2-40B4-BE49-F238E27FC236}">
                <a16:creationId xmlns:a16="http://schemas.microsoft.com/office/drawing/2014/main" id="{B9F30341-A022-4692-8FCE-B7310D457FE6}"/>
              </a:ext>
            </a:extLst>
          </p:cNvPr>
          <p:cNvSpPr>
            <a:spLocks noGrp="1"/>
          </p:cNvSpPr>
          <p:nvPr>
            <p:ph idx="1"/>
          </p:nvPr>
        </p:nvSpPr>
        <p:spPr>
          <a:xfrm>
            <a:off x="838200" y="1003177"/>
            <a:ext cx="10515600" cy="5173786"/>
          </a:xfrm>
        </p:spPr>
        <p:txBody>
          <a:bodyPr>
            <a:normAutofit fontScale="92500"/>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We should take a step back for a moment and remind ourselves that it is YHVH who is in complete control, elects and knows those whom are His and whom He has called.</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solidFill>
                  <a:srgbClr val="FF0000"/>
                </a:solidFill>
                <a:latin typeface="Calibri" panose="020F0502020204030204" pitchFamily="34" charset="0"/>
                <a:ea typeface="Calibri" panose="020F0502020204030204" pitchFamily="34" charset="0"/>
                <a:cs typeface="Calibri" panose="020F0502020204030204" pitchFamily="34" charset="0"/>
              </a:rPr>
              <a:t>J</a:t>
            </a: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ohn 10:27-30.</a:t>
            </a:r>
            <a:endPar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So what we have here in the scene before us is the Torah being used on this occasion to lead us [who are to be as children in our actions] to the Messiah who is in charge and thus we can be redeemed by having trust in Him,  and being faithful to Him.</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It is important that, we understand the function of the </a:t>
            </a:r>
            <a:r>
              <a:rPr lang="en-AU" sz="2400" dirty="0" err="1">
                <a:effectLst/>
                <a:latin typeface="Calibri" panose="020F0502020204030204" pitchFamily="34" charset="0"/>
                <a:ea typeface="Calibri" panose="020F0502020204030204" pitchFamily="34" charset="0"/>
                <a:cs typeface="Calibri" panose="020F0502020204030204" pitchFamily="34" charset="0"/>
              </a:rPr>
              <a:t>paidagogos</a:t>
            </a:r>
            <a:r>
              <a:rPr lang="en-AU" sz="2400" dirty="0">
                <a:effectLst/>
                <a:latin typeface="Calibri" panose="020F0502020204030204" pitchFamily="34" charset="0"/>
                <a:ea typeface="Calibri" panose="020F0502020204030204" pitchFamily="34" charset="0"/>
                <a:cs typeface="Calibri" panose="020F0502020204030204" pitchFamily="34" charset="0"/>
              </a:rPr>
              <a:t>, [despite the words tutor, and school master used in some translations] was one of being a guardian leading the student to their Master.</a:t>
            </a:r>
          </a:p>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So again – was it </a:t>
            </a:r>
            <a:r>
              <a:rPr lang="en-AU" sz="2400" dirty="0" err="1">
                <a:latin typeface="Calibri" panose="020F0502020204030204" pitchFamily="34" charset="0"/>
                <a:ea typeface="Calibri" panose="020F0502020204030204" pitchFamily="34" charset="0"/>
                <a:cs typeface="Calibri" panose="020F0502020204030204" pitchFamily="34" charset="0"/>
              </a:rPr>
              <a:t>Yeshua</a:t>
            </a:r>
            <a:r>
              <a:rPr lang="en-AU" sz="2400" dirty="0">
                <a:latin typeface="Calibri" panose="020F0502020204030204" pitchFamily="34" charset="0"/>
                <a:ea typeface="Calibri" panose="020F0502020204030204" pitchFamily="34" charset="0"/>
                <a:cs typeface="Calibri" panose="020F0502020204030204" pitchFamily="34" charset="0"/>
              </a:rPr>
              <a:t> who redeemed you or was it being circumcised in the flesh?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70674477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73107-6608-4B95-9513-53FD380A7455}"/>
              </a:ext>
            </a:extLst>
          </p:cNvPr>
          <p:cNvSpPr>
            <a:spLocks noGrp="1"/>
          </p:cNvSpPr>
          <p:nvPr>
            <p:ph type="title"/>
          </p:nvPr>
        </p:nvSpPr>
        <p:spPr>
          <a:xfrm>
            <a:off x="838200" y="365126"/>
            <a:ext cx="10515600" cy="407232"/>
          </a:xfrm>
        </p:spPr>
        <p:txBody>
          <a:bodyPr>
            <a:normAutofit fontScale="90000"/>
          </a:bodyPr>
          <a:lstStyle/>
          <a:p>
            <a:r>
              <a:rPr lang="en-US" b="1" dirty="0">
                <a:solidFill>
                  <a:srgbClr val="FFFF00"/>
                </a:solidFill>
              </a:rPr>
              <a:t>Galatians – 3:24-25</a:t>
            </a:r>
            <a:endParaRPr lang="en-AU" b="1" dirty="0">
              <a:solidFill>
                <a:srgbClr val="FFFF00"/>
              </a:solidFill>
            </a:endParaRPr>
          </a:p>
        </p:txBody>
      </p:sp>
      <p:sp>
        <p:nvSpPr>
          <p:cNvPr id="3" name="Content Placeholder 2">
            <a:extLst>
              <a:ext uri="{FF2B5EF4-FFF2-40B4-BE49-F238E27FC236}">
                <a16:creationId xmlns:a16="http://schemas.microsoft.com/office/drawing/2014/main" id="{9CC6858C-867B-41EF-8DAF-F6994C7AADA9}"/>
              </a:ext>
            </a:extLst>
          </p:cNvPr>
          <p:cNvSpPr>
            <a:spLocks noGrp="1"/>
          </p:cNvSpPr>
          <p:nvPr>
            <p:ph idx="1"/>
          </p:nvPr>
        </p:nvSpPr>
        <p:spPr>
          <a:xfrm>
            <a:off x="838200" y="958788"/>
            <a:ext cx="10515600" cy="5218175"/>
          </a:xfrm>
        </p:spPr>
        <p:txBody>
          <a:bodyPr/>
          <a:lstStyle/>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Once this was particular job was done through and by the Torah, the next steps could be employed.</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It is said in ancient Greece the rich had a house slave whose job it was to guard the children to and from school. That slave also taught those children the basics of what was needed to distinguish between right and wrong.</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This can be likened to the Ten Words - known by most Christians, playing a role in bringing them to </a:t>
            </a:r>
            <a:r>
              <a:rPr lang="en-AU" sz="2000" dirty="0" err="1">
                <a:effectLst/>
                <a:latin typeface="Calibri" panose="020F0502020204030204" pitchFamily="34" charset="0"/>
                <a:ea typeface="Calibri" panose="020F0502020204030204" pitchFamily="34" charset="0"/>
                <a:cs typeface="Calibri" panose="020F0502020204030204" pitchFamily="34" charset="0"/>
              </a:rPr>
              <a:t>HaMashiach</a:t>
            </a:r>
            <a:r>
              <a:rPr lang="en-AU" sz="2000" dirty="0">
                <a:effectLst/>
                <a:latin typeface="Calibri" panose="020F0502020204030204" pitchFamily="34" charset="0"/>
                <a:ea typeface="Calibri" panose="020F0502020204030204" pitchFamily="34" charset="0"/>
                <a:cs typeface="Calibri" panose="020F0502020204030204" pitchFamily="34" charset="0"/>
              </a:rPr>
              <a:t>. The role they played is then finished, but obedience to them continues, and the expansion of them needs to be learnt.</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These passages have nothing what so ever to do with teaching believers that once one has faith in </a:t>
            </a:r>
            <a:r>
              <a:rPr lang="en-AU" sz="2000" dirty="0" err="1">
                <a:effectLst/>
                <a:latin typeface="Calibri" panose="020F0502020204030204" pitchFamily="34" charset="0"/>
                <a:ea typeface="Calibri" panose="020F0502020204030204" pitchFamily="34" charset="0"/>
                <a:cs typeface="Calibri" panose="020F0502020204030204" pitchFamily="34" charset="0"/>
              </a:rPr>
              <a:t>Yeshua</a:t>
            </a:r>
            <a:r>
              <a:rPr lang="en-AU" sz="2000" dirty="0">
                <a:effectLst/>
                <a:latin typeface="Calibri" panose="020F0502020204030204" pitchFamily="34" charset="0"/>
                <a:ea typeface="Calibri" panose="020F0502020204030204" pitchFamily="34" charset="0"/>
                <a:cs typeface="Calibri" panose="020F0502020204030204" pitchFamily="34" charset="0"/>
              </a:rPr>
              <a:t> as Mashiach then the Torah is no longer valid.</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82396814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90660-2C5F-49A4-86BD-E67BBCE8BCBE}"/>
              </a:ext>
            </a:extLst>
          </p:cNvPr>
          <p:cNvSpPr>
            <a:spLocks noGrp="1"/>
          </p:cNvSpPr>
          <p:nvPr>
            <p:ph type="title"/>
          </p:nvPr>
        </p:nvSpPr>
        <p:spPr>
          <a:xfrm>
            <a:off x="838200" y="365126"/>
            <a:ext cx="10515600" cy="460498"/>
          </a:xfrm>
        </p:spPr>
        <p:txBody>
          <a:bodyPr>
            <a:normAutofit fontScale="90000"/>
          </a:bodyPr>
          <a:lstStyle/>
          <a:p>
            <a:r>
              <a:rPr lang="en-US" b="1" dirty="0">
                <a:solidFill>
                  <a:srgbClr val="FFFF00"/>
                </a:solidFill>
              </a:rPr>
              <a:t>Galatians – 3:24-25</a:t>
            </a:r>
            <a:endParaRPr lang="en-AU" b="1" dirty="0">
              <a:solidFill>
                <a:srgbClr val="FFFF00"/>
              </a:solidFill>
            </a:endParaRPr>
          </a:p>
        </p:txBody>
      </p:sp>
      <p:sp>
        <p:nvSpPr>
          <p:cNvPr id="3" name="Content Placeholder 2">
            <a:extLst>
              <a:ext uri="{FF2B5EF4-FFF2-40B4-BE49-F238E27FC236}">
                <a16:creationId xmlns:a16="http://schemas.microsoft.com/office/drawing/2014/main" id="{9958C2C8-66C7-43A8-9983-E3C746AB6E80}"/>
              </a:ext>
            </a:extLst>
          </p:cNvPr>
          <p:cNvSpPr>
            <a:spLocks noGrp="1"/>
          </p:cNvSpPr>
          <p:nvPr>
            <p:ph idx="1"/>
          </p:nvPr>
        </p:nvSpPr>
        <p:spPr>
          <a:xfrm>
            <a:off x="838200" y="1003177"/>
            <a:ext cx="10515600" cy="5173786"/>
          </a:xfrm>
        </p:spPr>
        <p:txBody>
          <a:bodyPr>
            <a:normAutofit fontScale="92500"/>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Paul is simply saying that once you have been led to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by the Torah, then that function has been played out and you should not look to it for your redemption.</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 It was the </a:t>
            </a:r>
            <a:r>
              <a:rPr lang="en-AU" sz="2400" dirty="0" err="1">
                <a:effectLst/>
                <a:latin typeface="Calibri" panose="020F0502020204030204" pitchFamily="34" charset="0"/>
                <a:ea typeface="Calibri" panose="020F0502020204030204" pitchFamily="34" charset="0"/>
                <a:cs typeface="Calibri" panose="020F0502020204030204" pitchFamily="34" charset="0"/>
              </a:rPr>
              <a:t>paidagogos</a:t>
            </a:r>
            <a:r>
              <a:rPr lang="en-AU" sz="2400" dirty="0">
                <a:effectLst/>
                <a:latin typeface="Calibri" panose="020F0502020204030204" pitchFamily="34" charset="0"/>
                <a:ea typeface="Calibri" panose="020F0502020204030204" pitchFamily="34" charset="0"/>
                <a:cs typeface="Calibri" panose="020F0502020204030204" pitchFamily="34" charset="0"/>
              </a:rPr>
              <a:t> [Torah] that showed you the One who could redeem you from your position deserving death due to your disobedience to the Torah in the 1st place.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Remember the purpose of the letter to the Galatians. A battle for authority!</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Paul was trying to bring these foolish Galatians back to the true Torah - Messiah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and the written Torah as given by YHVH, not the rules and regulations of learned men.</a:t>
            </a:r>
          </a:p>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V</a:t>
            </a:r>
            <a:r>
              <a:rPr lang="en-AU" sz="2400" dirty="0">
                <a:effectLst/>
                <a:latin typeface="Calibri" panose="020F0502020204030204" pitchFamily="34" charset="0"/>
                <a:ea typeface="Calibri" panose="020F0502020204030204" pitchFamily="34" charset="0"/>
                <a:cs typeface="Calibri" panose="020F0502020204030204" pitchFamily="34" charset="0"/>
              </a:rPr>
              <a:t>iew the law thru distorted glasses </a:t>
            </a:r>
            <a:r>
              <a:rPr lang="en-AU" sz="2400" dirty="0">
                <a:latin typeface="Calibri" panose="020F0502020204030204" pitchFamily="34" charset="0"/>
                <a:ea typeface="Calibri" panose="020F0502020204030204" pitchFamily="34" charset="0"/>
                <a:cs typeface="Calibri" panose="020F0502020204030204" pitchFamily="34" charset="0"/>
              </a:rPr>
              <a:t>- </a:t>
            </a:r>
            <a:r>
              <a:rPr lang="en-AU" sz="2400" dirty="0">
                <a:effectLst/>
                <a:latin typeface="Calibri" panose="020F0502020204030204" pitchFamily="34" charset="0"/>
                <a:ea typeface="Calibri" panose="020F0502020204030204" pitchFamily="34" charset="0"/>
                <a:cs typeface="Calibri" panose="020F0502020204030204" pitchFamily="34" charset="0"/>
              </a:rPr>
              <a:t>conclusions will be distorted.</a:t>
            </a:r>
            <a:r>
              <a:rPr lang="en-AU" sz="2400" dirty="0">
                <a:latin typeface="Calibri" panose="020F0502020204030204" pitchFamily="34" charset="0"/>
                <a:ea typeface="Calibri" panose="020F0502020204030204" pitchFamily="34" charset="0"/>
                <a:cs typeface="Times New Roman" panose="02020603050405020304" pitchFamily="18" charset="0"/>
              </a:rPr>
              <a:t> </a:t>
            </a:r>
            <a:r>
              <a:rPr lang="en-AU" sz="2400" dirty="0">
                <a:effectLst/>
                <a:latin typeface="Calibri" panose="020F0502020204030204" pitchFamily="34" charset="0"/>
                <a:ea typeface="Calibri" panose="020F0502020204030204" pitchFamily="34" charset="0"/>
                <a:cs typeface="Calibri" panose="020F0502020204030204" pitchFamily="34" charset="0"/>
              </a:rPr>
              <a:t>It depends on the viewing lens regards the conclusion.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20575302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FB084-2C6A-430E-9F36-86246FFD6F59}"/>
              </a:ext>
            </a:extLst>
          </p:cNvPr>
          <p:cNvSpPr>
            <a:spLocks noGrp="1"/>
          </p:cNvSpPr>
          <p:nvPr>
            <p:ph type="title"/>
          </p:nvPr>
        </p:nvSpPr>
        <p:spPr>
          <a:xfrm>
            <a:off x="838200" y="365125"/>
            <a:ext cx="10515600" cy="398355"/>
          </a:xfrm>
        </p:spPr>
        <p:txBody>
          <a:bodyPr>
            <a:normAutofit fontScale="90000"/>
          </a:bodyPr>
          <a:lstStyle/>
          <a:p>
            <a:r>
              <a:rPr lang="en-US" b="1" dirty="0">
                <a:solidFill>
                  <a:srgbClr val="FFFF00"/>
                </a:solidFill>
              </a:rPr>
              <a:t>Galatians – 3:24-25</a:t>
            </a:r>
            <a:endParaRPr lang="en-AU" b="1" dirty="0">
              <a:solidFill>
                <a:srgbClr val="FFFF00"/>
              </a:solidFill>
            </a:endParaRPr>
          </a:p>
        </p:txBody>
      </p:sp>
      <p:sp>
        <p:nvSpPr>
          <p:cNvPr id="3" name="Content Placeholder 2">
            <a:extLst>
              <a:ext uri="{FF2B5EF4-FFF2-40B4-BE49-F238E27FC236}">
                <a16:creationId xmlns:a16="http://schemas.microsoft.com/office/drawing/2014/main" id="{E4405E5B-62BE-41A3-86A7-B369BA089CDA}"/>
              </a:ext>
            </a:extLst>
          </p:cNvPr>
          <p:cNvSpPr>
            <a:spLocks noGrp="1"/>
          </p:cNvSpPr>
          <p:nvPr>
            <p:ph idx="1"/>
          </p:nvPr>
        </p:nvSpPr>
        <p:spPr>
          <a:xfrm>
            <a:off x="838200" y="994299"/>
            <a:ext cx="10515600" cy="5182664"/>
          </a:xfrm>
        </p:spPr>
        <p:txBody>
          <a:bodyPr/>
          <a:lstStyle/>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As said, i</a:t>
            </a:r>
            <a:r>
              <a:rPr lang="en-AU" sz="2400" dirty="0">
                <a:effectLst/>
                <a:latin typeface="Calibri" panose="020F0502020204030204" pitchFamily="34" charset="0"/>
                <a:ea typeface="Calibri" panose="020F0502020204030204" pitchFamily="34" charset="0"/>
                <a:cs typeface="Calibri" panose="020F0502020204030204" pitchFamily="34" charset="0"/>
              </a:rPr>
              <a:t>t depends on the viewing lens regards the conclusion.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If you have two people - one thought to be a thief and con man; the other thought to be a philanthropist who gave to the "poor"</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These two men went out and spoke the same words - "Could you be kind enough to give me some money so I could give to others"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You would witness two different actions drawn from their conclusions on what they had been told.</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Paul is saying that it was the true Torah that brought you to </a:t>
            </a:r>
            <a:r>
              <a:rPr lang="en-AU" sz="2400" dirty="0" err="1">
                <a:effectLst/>
                <a:latin typeface="Calibri" panose="020F0502020204030204" pitchFamily="34" charset="0"/>
                <a:ea typeface="Calibri" panose="020F0502020204030204" pitchFamily="34" charset="0"/>
                <a:cs typeface="Calibri" panose="020F0502020204030204" pitchFamily="34" charset="0"/>
              </a:rPr>
              <a:t>HaMashiach</a:t>
            </a:r>
            <a:r>
              <a:rPr lang="en-AU" sz="2400" dirty="0">
                <a:effectLst/>
                <a:latin typeface="Calibri" panose="020F0502020204030204" pitchFamily="34" charset="0"/>
                <a:ea typeface="Calibri" panose="020F0502020204030204" pitchFamily="34" charset="0"/>
                <a:cs typeface="Calibri" panose="020F0502020204030204" pitchFamily="34" charset="0"/>
              </a:rPr>
              <a:t> in order that...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37407651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23733-3989-4F39-A5CD-DB0490DA781F}"/>
              </a:ext>
            </a:extLst>
          </p:cNvPr>
          <p:cNvSpPr>
            <a:spLocks noGrp="1"/>
          </p:cNvSpPr>
          <p:nvPr>
            <p:ph type="title"/>
          </p:nvPr>
        </p:nvSpPr>
        <p:spPr>
          <a:xfrm>
            <a:off x="838200" y="365126"/>
            <a:ext cx="10515600" cy="407232"/>
          </a:xfrm>
        </p:spPr>
        <p:txBody>
          <a:bodyPr>
            <a:normAutofit fontScale="90000"/>
          </a:bodyPr>
          <a:lstStyle/>
          <a:p>
            <a:r>
              <a:rPr lang="en-US" b="1" dirty="0">
                <a:solidFill>
                  <a:srgbClr val="FFFF00"/>
                </a:solidFill>
              </a:rPr>
              <a:t>Galatians – 3:26-28</a:t>
            </a:r>
            <a:endParaRPr lang="en-AU" b="1" dirty="0">
              <a:solidFill>
                <a:srgbClr val="FFFF00"/>
              </a:solidFill>
            </a:endParaRPr>
          </a:p>
        </p:txBody>
      </p:sp>
      <p:sp>
        <p:nvSpPr>
          <p:cNvPr id="3" name="Content Placeholder 2">
            <a:extLst>
              <a:ext uri="{FF2B5EF4-FFF2-40B4-BE49-F238E27FC236}">
                <a16:creationId xmlns:a16="http://schemas.microsoft.com/office/drawing/2014/main" id="{C64645A7-7594-49FE-90DB-75A9A46E050C}"/>
              </a:ext>
            </a:extLst>
          </p:cNvPr>
          <p:cNvSpPr>
            <a:spLocks noGrp="1"/>
          </p:cNvSpPr>
          <p:nvPr>
            <p:ph idx="1"/>
          </p:nvPr>
        </p:nvSpPr>
        <p:spPr>
          <a:xfrm>
            <a:off x="838200" y="967666"/>
            <a:ext cx="10515600" cy="5209297"/>
          </a:xfrm>
        </p:spPr>
        <p:txBody>
          <a:bodyPr/>
          <a:lstStyle/>
          <a:p>
            <a:pPr>
              <a:lnSpc>
                <a:spcPct val="115000"/>
              </a:lnSpc>
              <a:spcAft>
                <a:spcPts val="1000"/>
              </a:spcAft>
            </a:pPr>
            <a:r>
              <a:rPr lang="en-AU" sz="1800" b="1" dirty="0">
                <a:effectLst/>
                <a:latin typeface="Calibri" panose="020F0502020204030204" pitchFamily="34" charset="0"/>
                <a:ea typeface="Calibri" panose="020F0502020204030204" pitchFamily="34" charset="0"/>
                <a:cs typeface="Calibri" panose="020F0502020204030204" pitchFamily="34" charset="0"/>
              </a:rPr>
              <a:t> </a:t>
            </a:r>
            <a:r>
              <a:rPr lang="en-AU" sz="2400" dirty="0">
                <a:effectLst/>
                <a:latin typeface="Calibri" panose="020F0502020204030204" pitchFamily="34" charset="0"/>
                <a:ea typeface="Calibri" panose="020F0502020204030204" pitchFamily="34" charset="0"/>
                <a:cs typeface="Calibri" panose="020F0502020204030204" pitchFamily="34" charset="0"/>
              </a:rPr>
              <a:t>Because of our faith/faithfulness in Mashiach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we are truly the children of God.</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This is because we have been immersed in Messiah and as such now wear His clothes: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solidFill>
                  <a:srgbClr val="FF0000"/>
                </a:solidFill>
                <a:latin typeface="Calibri" panose="020F0502020204030204" pitchFamily="34" charset="0"/>
                <a:ea typeface="Calibri" panose="020F0502020204030204" pitchFamily="34" charset="0"/>
                <a:cs typeface="Calibri" panose="020F0502020204030204" pitchFamily="34" charset="0"/>
              </a:rPr>
              <a:t>Isaiah 61:10, Luke 15:22, </a:t>
            </a: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Rev 22:14</a:t>
            </a:r>
            <a:endPar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Paul tells these </a:t>
            </a:r>
            <a:r>
              <a:rPr lang="en-AU" sz="2400" dirty="0">
                <a:latin typeface="Calibri" panose="020F0502020204030204" pitchFamily="34" charset="0"/>
                <a:ea typeface="Calibri" panose="020F0502020204030204" pitchFamily="34" charset="0"/>
                <a:cs typeface="Calibri" panose="020F0502020204030204" pitchFamily="34" charset="0"/>
              </a:rPr>
              <a:t>G</a:t>
            </a:r>
            <a:r>
              <a:rPr lang="en-AU" sz="2400" dirty="0">
                <a:effectLst/>
                <a:latin typeface="Calibri" panose="020F0502020204030204" pitchFamily="34" charset="0"/>
                <a:ea typeface="Calibri" panose="020F0502020204030204" pitchFamily="34" charset="0"/>
                <a:cs typeface="Calibri" panose="020F0502020204030204" pitchFamily="34" charset="0"/>
              </a:rPr>
              <a:t>alatians who are in danger of becoming filled with pride, that redemption through and by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is for all - no matter what their blood lines may be: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John 1:12-13</a:t>
            </a:r>
            <a:endPar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6577829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1D62D-E98F-4435-AF1A-CE1E7DE375A2}"/>
              </a:ext>
            </a:extLst>
          </p:cNvPr>
          <p:cNvSpPr>
            <a:spLocks noGrp="1"/>
          </p:cNvSpPr>
          <p:nvPr>
            <p:ph type="title"/>
          </p:nvPr>
        </p:nvSpPr>
        <p:spPr>
          <a:xfrm>
            <a:off x="838200" y="338492"/>
            <a:ext cx="10515600" cy="442743"/>
          </a:xfrm>
        </p:spPr>
        <p:txBody>
          <a:bodyPr>
            <a:normAutofit fontScale="90000"/>
          </a:bodyPr>
          <a:lstStyle/>
          <a:p>
            <a:r>
              <a:rPr lang="en-US" b="1" dirty="0">
                <a:solidFill>
                  <a:srgbClr val="FFFF00"/>
                </a:solidFill>
              </a:rPr>
              <a:t>Galatians – 3:29</a:t>
            </a:r>
            <a:endParaRPr lang="en-AU" b="1" dirty="0">
              <a:solidFill>
                <a:srgbClr val="FFFF00"/>
              </a:solidFill>
            </a:endParaRPr>
          </a:p>
        </p:txBody>
      </p:sp>
      <p:sp>
        <p:nvSpPr>
          <p:cNvPr id="3" name="Content Placeholder 2">
            <a:extLst>
              <a:ext uri="{FF2B5EF4-FFF2-40B4-BE49-F238E27FC236}">
                <a16:creationId xmlns:a16="http://schemas.microsoft.com/office/drawing/2014/main" id="{9C76F3C0-7E61-47EB-83A2-4F17054AD472}"/>
              </a:ext>
            </a:extLst>
          </p:cNvPr>
          <p:cNvSpPr>
            <a:spLocks noGrp="1"/>
          </p:cNvSpPr>
          <p:nvPr>
            <p:ph idx="1"/>
          </p:nvPr>
        </p:nvSpPr>
        <p:spPr>
          <a:xfrm>
            <a:off x="838200" y="932155"/>
            <a:ext cx="10515600" cy="5244808"/>
          </a:xfrm>
        </p:spPr>
        <p:txBody>
          <a:bodyPr>
            <a:normAutofit lnSpcReduction="10000"/>
          </a:bodyPr>
          <a:lstStyle/>
          <a:p>
            <a:pPr>
              <a:lnSpc>
                <a:spcPct val="115000"/>
              </a:lnSpc>
              <a:spcAft>
                <a:spcPts val="1000"/>
              </a:spcAft>
            </a:pPr>
            <a:r>
              <a:rPr lang="en-AU" sz="2400" b="1" dirty="0">
                <a:effectLst/>
                <a:latin typeface="Calibri" panose="020F0502020204030204" pitchFamily="34" charset="0"/>
                <a:ea typeface="Calibri" panose="020F0502020204030204" pitchFamily="34" charset="0"/>
                <a:cs typeface="Calibri" panose="020F0502020204030204" pitchFamily="34" charset="0"/>
              </a:rPr>
              <a:t> </a:t>
            </a:r>
            <a:r>
              <a:rPr lang="en-AU" sz="2400" dirty="0">
                <a:effectLst/>
                <a:latin typeface="Calibri" panose="020F0502020204030204" pitchFamily="34" charset="0"/>
                <a:ea typeface="Calibri" panose="020F0502020204030204" pitchFamily="34" charset="0"/>
                <a:cs typeface="Calibri" panose="020F0502020204030204" pitchFamily="34" charset="0"/>
              </a:rPr>
              <a:t>Paul continues on with his reasoning pointing once again to Avraham 'the father of the faith’.</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 </a:t>
            </a:r>
            <a:r>
              <a:rPr lang="en-AU" sz="2400" dirty="0">
                <a:latin typeface="Calibri" panose="020F0502020204030204" pitchFamily="34" charset="0"/>
                <a:ea typeface="Calibri" panose="020F0502020204030204" pitchFamily="34" charset="0"/>
                <a:cs typeface="Calibri" panose="020F0502020204030204" pitchFamily="34" charset="0"/>
              </a:rPr>
              <a:t>Paul is</a:t>
            </a:r>
            <a:r>
              <a:rPr lang="en-AU" sz="2400" dirty="0">
                <a:effectLst/>
                <a:latin typeface="Calibri" panose="020F0502020204030204" pitchFamily="34" charset="0"/>
                <a:ea typeface="Calibri" panose="020F0502020204030204" pitchFamily="34" charset="0"/>
                <a:cs typeface="Calibri" panose="020F0502020204030204" pitchFamily="34" charset="0"/>
              </a:rPr>
              <a:t> saying it is those who are faithful and have trust in Messiah who are counted as his seed, thus able to claim the promise of being blessed from above – </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This includes being re-born from above, changing our life style and living according to YHVH's </a:t>
            </a:r>
            <a:r>
              <a:rPr lang="en-AU" sz="2400" dirty="0" err="1">
                <a:effectLst/>
                <a:latin typeface="Calibri" panose="020F0502020204030204" pitchFamily="34" charset="0"/>
                <a:ea typeface="Calibri" panose="020F0502020204030204" pitchFamily="34" charset="0"/>
                <a:cs typeface="Calibri" panose="020F0502020204030204" pitchFamily="34" charset="0"/>
              </a:rPr>
              <a:t>torah</a:t>
            </a:r>
            <a:r>
              <a:rPr lang="en-AU" sz="2400" dirty="0">
                <a:effectLst/>
                <a:latin typeface="Calibri" panose="020F0502020204030204" pitchFamily="34" charset="0"/>
                <a:ea typeface="Calibri" panose="020F0502020204030204" pitchFamily="34" charset="0"/>
                <a:cs typeface="Calibri" panose="020F0502020204030204" pitchFamily="34" charset="0"/>
              </a:rPr>
              <a:t> not contrary to it.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 children of Israel have only one set of rules, teachings and instructions to live by, that is Torah. This same Torah who played a role in leading you to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as Messiah - Don't throw it all away by changing the truth into a lie: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Romans 1:22-25.</a:t>
            </a:r>
            <a:endPar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2677872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06925-2E31-4D2E-BDFB-E06D03FF694A}"/>
              </a:ext>
            </a:extLst>
          </p:cNvPr>
          <p:cNvSpPr>
            <a:spLocks noGrp="1"/>
          </p:cNvSpPr>
          <p:nvPr>
            <p:ph type="title"/>
          </p:nvPr>
        </p:nvSpPr>
        <p:spPr>
          <a:xfrm>
            <a:off x="838200" y="338493"/>
            <a:ext cx="10515600" cy="460498"/>
          </a:xfrm>
        </p:spPr>
        <p:txBody>
          <a:bodyPr>
            <a:normAutofit fontScale="90000"/>
          </a:bodyPr>
          <a:lstStyle/>
          <a:p>
            <a:r>
              <a:rPr lang="en-US" b="1" dirty="0">
                <a:solidFill>
                  <a:srgbClr val="FFFF00"/>
                </a:solidFill>
              </a:rPr>
              <a:t>Galatians 4:1-2</a:t>
            </a:r>
            <a:endParaRPr lang="en-AU" b="1" dirty="0">
              <a:solidFill>
                <a:srgbClr val="FFFF00"/>
              </a:solidFill>
            </a:endParaRPr>
          </a:p>
        </p:txBody>
      </p:sp>
      <p:sp>
        <p:nvSpPr>
          <p:cNvPr id="3" name="Content Placeholder 2">
            <a:extLst>
              <a:ext uri="{FF2B5EF4-FFF2-40B4-BE49-F238E27FC236}">
                <a16:creationId xmlns:a16="http://schemas.microsoft.com/office/drawing/2014/main" id="{72684F5A-BA86-4DE3-89A4-4855A3326906}"/>
              </a:ext>
            </a:extLst>
          </p:cNvPr>
          <p:cNvSpPr>
            <a:spLocks noGrp="1"/>
          </p:cNvSpPr>
          <p:nvPr>
            <p:ph idx="1"/>
          </p:nvPr>
        </p:nvSpPr>
        <p:spPr>
          <a:xfrm>
            <a:off x="838200" y="958788"/>
            <a:ext cx="10515600" cy="5218175"/>
          </a:xfrm>
        </p:spPr>
        <p:txBody>
          <a:bodyPr>
            <a:normAutofit lnSpcReduction="10000"/>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Chapter 4 continues on with the description of believers at various stages of their walk.</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You may have noticed in your readings of the Apostolic scriptures that the term child or children is used a number of times to describe the walk of a professed believer.</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There are a number of words in the Greek that the English has translated as child/children.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We have</a:t>
            </a:r>
            <a:r>
              <a:rPr lang="en-AU" sz="24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a:t>
            </a:r>
            <a:r>
              <a:rPr lang="en-AU" sz="2400"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Teknon</a:t>
            </a:r>
            <a:r>
              <a:rPr lang="en-AU" sz="24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Teknion, </a:t>
            </a:r>
            <a:r>
              <a:rPr lang="en-AU" sz="2400"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Huios</a:t>
            </a:r>
            <a:r>
              <a:rPr lang="en-AU" sz="24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a:t>
            </a:r>
            <a:r>
              <a:rPr lang="en-AU" sz="2400"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Pais</a:t>
            </a:r>
            <a:r>
              <a:rPr lang="en-AU" sz="24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a:t>
            </a:r>
            <a:r>
              <a:rPr lang="en-AU" sz="2400" dirty="0">
                <a:effectLst/>
                <a:latin typeface="Calibri" panose="020F0502020204030204" pitchFamily="34" charset="0"/>
                <a:ea typeface="Calibri" panose="020F0502020204030204" pitchFamily="34" charset="0"/>
                <a:cs typeface="Calibri" panose="020F0502020204030204" pitchFamily="34" charset="0"/>
              </a:rPr>
              <a:t>and it's associated words and </a:t>
            </a:r>
            <a:r>
              <a:rPr lang="en-AU" sz="2400" b="1"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Nepios</a:t>
            </a:r>
            <a:r>
              <a:rPr lang="en-AU" sz="24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a:t>
            </a:r>
            <a:endParaRPr lang="en-AU" sz="24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In this instance we have </a:t>
            </a:r>
            <a:r>
              <a:rPr lang="en-AU" sz="2400"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Nepios</a:t>
            </a:r>
            <a:r>
              <a:rPr lang="en-AU" sz="2400" dirty="0">
                <a:effectLst/>
                <a:latin typeface="Calibri" panose="020F0502020204030204" pitchFamily="34" charset="0"/>
                <a:ea typeface="Calibri" panose="020F0502020204030204" pitchFamily="34" charset="0"/>
                <a:cs typeface="Calibri" panose="020F0502020204030204" pitchFamily="34" charset="0"/>
              </a:rPr>
              <a:t> = Lit "Not speaking" or ‘old enough to speak’. </a:t>
            </a:r>
            <a:r>
              <a:rPr lang="en-AU" sz="2400" dirty="0">
                <a:latin typeface="Calibri" panose="020F0502020204030204" pitchFamily="34" charset="0"/>
                <a:ea typeface="Calibri" panose="020F0502020204030204" pitchFamily="34" charset="0"/>
                <a:cs typeface="Calibri" panose="020F0502020204030204" pitchFamily="34" charset="0"/>
              </a:rPr>
              <a:t>Lacks the skill, education or authority to speak.</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10547877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2B06-DC21-4430-A103-75410EC08D58}"/>
              </a:ext>
            </a:extLst>
          </p:cNvPr>
          <p:cNvSpPr>
            <a:spLocks noGrp="1"/>
          </p:cNvSpPr>
          <p:nvPr>
            <p:ph type="title"/>
          </p:nvPr>
        </p:nvSpPr>
        <p:spPr>
          <a:xfrm>
            <a:off x="838200" y="338493"/>
            <a:ext cx="10515600" cy="460498"/>
          </a:xfrm>
        </p:spPr>
        <p:txBody>
          <a:bodyPr>
            <a:normAutofit fontScale="90000"/>
          </a:bodyPr>
          <a:lstStyle/>
          <a:p>
            <a:r>
              <a:rPr lang="en-US" b="1" dirty="0">
                <a:solidFill>
                  <a:srgbClr val="FFFF00"/>
                </a:solidFill>
              </a:rPr>
              <a:t>Galatians – 4:1-2</a:t>
            </a:r>
            <a:endParaRPr lang="en-AU" b="1" dirty="0">
              <a:solidFill>
                <a:srgbClr val="FFFF00"/>
              </a:solidFill>
            </a:endParaRPr>
          </a:p>
        </p:txBody>
      </p:sp>
      <p:sp>
        <p:nvSpPr>
          <p:cNvPr id="3" name="Content Placeholder 2">
            <a:extLst>
              <a:ext uri="{FF2B5EF4-FFF2-40B4-BE49-F238E27FC236}">
                <a16:creationId xmlns:a16="http://schemas.microsoft.com/office/drawing/2014/main" id="{1125D24C-9496-451D-9CFD-FB201AF1A300}"/>
              </a:ext>
            </a:extLst>
          </p:cNvPr>
          <p:cNvSpPr>
            <a:spLocks noGrp="1"/>
          </p:cNvSpPr>
          <p:nvPr>
            <p:ph idx="1"/>
          </p:nvPr>
        </p:nvSpPr>
        <p:spPr>
          <a:xfrm>
            <a:off x="838200" y="1012054"/>
            <a:ext cx="10515600" cy="5191542"/>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It is pointing to one who is in training and as such can be seen at this stage to be on the same level as a servant.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This continues the pattern of our verses in Chapter </a:t>
            </a: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3:24-25.</a:t>
            </a:r>
            <a:r>
              <a:rPr lang="en-AU"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en-AU" sz="2400" dirty="0">
                <a:effectLst/>
                <a:latin typeface="Calibri" panose="020F0502020204030204" pitchFamily="34" charset="0"/>
                <a:ea typeface="Calibri" panose="020F0502020204030204" pitchFamily="34" charset="0"/>
                <a:cs typeface="Calibri" panose="020F0502020204030204" pitchFamily="34" charset="0"/>
              </a:rPr>
              <a:t>The under aged one is being trained by a </a:t>
            </a:r>
            <a:r>
              <a:rPr lang="en-AU" sz="2400" b="1"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paidagogos</a:t>
            </a:r>
            <a:r>
              <a:rPr lang="en-AU" sz="2400" b="1" dirty="0">
                <a:solidFill>
                  <a:srgbClr val="00B0F0"/>
                </a:solidFill>
                <a:latin typeface="Calibri" panose="020F0502020204030204" pitchFamily="34" charset="0"/>
                <a:ea typeface="Calibri" panose="020F0502020204030204" pitchFamily="34" charset="0"/>
                <a:cs typeface="Calibri" panose="020F0502020204030204" pitchFamily="34" charset="0"/>
              </a:rPr>
              <a:t>.</a:t>
            </a:r>
            <a:endParaRPr lang="en-AU" sz="24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So the </a:t>
            </a:r>
            <a:r>
              <a:rPr lang="en-AU" sz="2400" b="1" dirty="0">
                <a:effectLst/>
                <a:latin typeface="Calibri" panose="020F0502020204030204" pitchFamily="34" charset="0"/>
                <a:ea typeface="Calibri" panose="020F0502020204030204" pitchFamily="34" charset="0"/>
                <a:cs typeface="Calibri" panose="020F0502020204030204" pitchFamily="34" charset="0"/>
              </a:rPr>
              <a:t>HEIR; </a:t>
            </a:r>
            <a:r>
              <a:rPr lang="en-AU" sz="2400" dirty="0">
                <a:effectLst/>
                <a:latin typeface="Calibri" panose="020F0502020204030204" pitchFamily="34" charset="0"/>
                <a:ea typeface="Calibri" panose="020F0502020204030204" pitchFamily="34" charset="0"/>
                <a:cs typeface="Calibri" panose="020F0502020204030204" pitchFamily="34" charset="0"/>
              </a:rPr>
              <a:t>whilst underage, uneducated and still in training has to wait under tutorage until the pre-appointed time as set by the Father.</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Heir - </a:t>
            </a:r>
            <a:r>
              <a:rPr lang="en-AU" sz="2400"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Kleronomos</a:t>
            </a:r>
            <a:r>
              <a:rPr lang="en-AU" sz="2400" dirty="0">
                <a:effectLst/>
                <a:latin typeface="Calibri" panose="020F0502020204030204" pitchFamily="34" charset="0"/>
                <a:ea typeface="Calibri" panose="020F0502020204030204" pitchFamily="34" charset="0"/>
                <a:cs typeface="Calibri" panose="020F0502020204030204" pitchFamily="34" charset="0"/>
              </a:rPr>
              <a:t> = One who obtains a portion, but in this instance actually means [according to Vine]" one to whom something has been assigned by God, on possession of which, however, he has not yet entered."</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407509947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D41EB-FF1F-44ED-800B-0370EDF7760B}"/>
              </a:ext>
            </a:extLst>
          </p:cNvPr>
          <p:cNvSpPr>
            <a:spLocks noGrp="1"/>
          </p:cNvSpPr>
          <p:nvPr>
            <p:ph type="title"/>
          </p:nvPr>
        </p:nvSpPr>
        <p:spPr>
          <a:xfrm>
            <a:off x="838200" y="365125"/>
            <a:ext cx="10515600" cy="442743"/>
          </a:xfrm>
        </p:spPr>
        <p:txBody>
          <a:bodyPr>
            <a:normAutofit fontScale="90000"/>
          </a:bodyPr>
          <a:lstStyle/>
          <a:p>
            <a:r>
              <a:rPr lang="en-US" b="1" dirty="0">
                <a:solidFill>
                  <a:srgbClr val="FFFF00"/>
                </a:solidFill>
              </a:rPr>
              <a:t>Galatians – 4:1-2</a:t>
            </a:r>
            <a:endParaRPr lang="en-AU" b="1" dirty="0">
              <a:solidFill>
                <a:srgbClr val="FFFF00"/>
              </a:solidFill>
            </a:endParaRPr>
          </a:p>
        </p:txBody>
      </p:sp>
      <p:sp>
        <p:nvSpPr>
          <p:cNvPr id="3" name="Content Placeholder 2">
            <a:extLst>
              <a:ext uri="{FF2B5EF4-FFF2-40B4-BE49-F238E27FC236}">
                <a16:creationId xmlns:a16="http://schemas.microsoft.com/office/drawing/2014/main" id="{1670003C-373D-41AC-8D72-8B1651E7EFDD}"/>
              </a:ext>
            </a:extLst>
          </p:cNvPr>
          <p:cNvSpPr>
            <a:spLocks noGrp="1"/>
          </p:cNvSpPr>
          <p:nvPr>
            <p:ph idx="1"/>
          </p:nvPr>
        </p:nvSpPr>
        <p:spPr>
          <a:xfrm>
            <a:off x="838200" y="1038687"/>
            <a:ext cx="10515600" cy="5138276"/>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When the time comes for the Heir to take or be given their pre-appointed portion as assigned by </a:t>
            </a:r>
            <a:r>
              <a:rPr lang="en-AU" sz="2400" dirty="0" err="1">
                <a:effectLst/>
                <a:latin typeface="Calibri" panose="020F0502020204030204" pitchFamily="34" charset="0"/>
                <a:ea typeface="Calibri" panose="020F0502020204030204" pitchFamily="34" charset="0"/>
                <a:cs typeface="Calibri" panose="020F0502020204030204" pitchFamily="34" charset="0"/>
              </a:rPr>
              <a:t>HaShem</a:t>
            </a:r>
            <a:r>
              <a:rPr lang="en-AU" sz="2400" dirty="0">
                <a:effectLst/>
                <a:latin typeface="Calibri" panose="020F0502020204030204" pitchFamily="34" charset="0"/>
                <a:ea typeface="Calibri" panose="020F0502020204030204" pitchFamily="34" charset="0"/>
                <a:cs typeface="Calibri" panose="020F0502020204030204" pitchFamily="34" charset="0"/>
              </a:rPr>
              <a:t>, they are to know what is required to hold such a position.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Until that time arrives the Heir is no different to the servant!!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How does the Heir obtain such knowledge???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It is via the instructions set down by </a:t>
            </a:r>
            <a:r>
              <a:rPr lang="en-AU" sz="2400" dirty="0" err="1">
                <a:effectLst/>
                <a:latin typeface="Calibri" panose="020F0502020204030204" pitchFamily="34" charset="0"/>
                <a:ea typeface="Calibri" panose="020F0502020204030204" pitchFamily="34" charset="0"/>
                <a:cs typeface="Calibri" panose="020F0502020204030204" pitchFamily="34" charset="0"/>
              </a:rPr>
              <a:t>HaShem</a:t>
            </a:r>
            <a:r>
              <a:rPr lang="en-AU" sz="2400" dirty="0">
                <a:effectLst/>
                <a:latin typeface="Calibri" panose="020F0502020204030204" pitchFamily="34" charset="0"/>
                <a:ea typeface="Calibri" panose="020F0502020204030204" pitchFamily="34" charset="0"/>
                <a:cs typeface="Calibri" panose="020F0502020204030204" pitchFamily="34" charset="0"/>
              </a:rPr>
              <a:t> in His written word. Instructions that Paul himself had to revise and learn.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This position of the underage /childish heir is the same position we were all in and to an extent still find ourselves in.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5720966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322AB-5034-47A8-AC2A-22C9022C5D75}"/>
              </a:ext>
            </a:extLst>
          </p:cNvPr>
          <p:cNvSpPr>
            <a:spLocks noGrp="1"/>
          </p:cNvSpPr>
          <p:nvPr>
            <p:ph type="title"/>
          </p:nvPr>
        </p:nvSpPr>
        <p:spPr>
          <a:xfrm>
            <a:off x="838200" y="338493"/>
            <a:ext cx="10515600" cy="416110"/>
          </a:xfrm>
        </p:spPr>
        <p:txBody>
          <a:bodyPr>
            <a:normAutofit fontScale="90000"/>
          </a:bodyPr>
          <a:lstStyle/>
          <a:p>
            <a:r>
              <a:rPr lang="en-US" b="1" dirty="0">
                <a:solidFill>
                  <a:srgbClr val="FFFF00"/>
                </a:solidFill>
              </a:rPr>
              <a:t>Galatians – 4:1-2</a:t>
            </a:r>
            <a:endParaRPr lang="en-AU" b="1" dirty="0">
              <a:solidFill>
                <a:srgbClr val="FFFF00"/>
              </a:solidFill>
            </a:endParaRPr>
          </a:p>
        </p:txBody>
      </p:sp>
      <p:sp>
        <p:nvSpPr>
          <p:cNvPr id="3" name="Content Placeholder 2">
            <a:extLst>
              <a:ext uri="{FF2B5EF4-FFF2-40B4-BE49-F238E27FC236}">
                <a16:creationId xmlns:a16="http://schemas.microsoft.com/office/drawing/2014/main" id="{A295A5E0-5452-447E-B0B1-16AF3DAD5853}"/>
              </a:ext>
            </a:extLst>
          </p:cNvPr>
          <p:cNvSpPr>
            <a:spLocks noGrp="1"/>
          </p:cNvSpPr>
          <p:nvPr>
            <p:ph idx="1"/>
          </p:nvPr>
        </p:nvSpPr>
        <p:spPr>
          <a:xfrm>
            <a:off x="838200" y="976544"/>
            <a:ext cx="10515600" cy="5200419"/>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Our growth into a mature age believer comes by learning the Torah: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We read it every </a:t>
            </a:r>
            <a:r>
              <a:rPr lang="en-AU" sz="2400" dirty="0" err="1">
                <a:effectLst/>
                <a:latin typeface="Calibri" panose="020F0502020204030204" pitchFamily="34" charset="0"/>
                <a:ea typeface="Calibri" panose="020F0502020204030204" pitchFamily="34" charset="0"/>
                <a:cs typeface="Calibri" panose="020F0502020204030204" pitchFamily="34" charset="0"/>
              </a:rPr>
              <a:t>Shabbath</a:t>
            </a:r>
            <a:r>
              <a:rPr lang="en-AU" sz="2400" dirty="0">
                <a:effectLst/>
                <a:latin typeface="Calibri" panose="020F0502020204030204" pitchFamily="34" charset="0"/>
                <a:ea typeface="Calibri" panose="020F0502020204030204" pitchFamily="34" charset="0"/>
                <a:cs typeface="Calibri" panose="020F0502020204030204" pitchFamily="34" charset="0"/>
              </a:rPr>
              <a: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Psalm 1:1-3</a:t>
            </a:r>
            <a:endPar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Then we continue: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Ps 119:47, 72, 97-98, &amp; 104-105.</a:t>
            </a:r>
            <a:endPar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We must embrace </a:t>
            </a:r>
            <a:r>
              <a:rPr lang="en-AU" sz="2400" dirty="0" err="1">
                <a:effectLst/>
                <a:latin typeface="Calibri" panose="020F0502020204030204" pitchFamily="34" charset="0"/>
                <a:ea typeface="Calibri" panose="020F0502020204030204" pitchFamily="34" charset="0"/>
                <a:cs typeface="Calibri" panose="020F0502020204030204" pitchFamily="34" charset="0"/>
              </a:rPr>
              <a:t>HaShems</a:t>
            </a:r>
            <a:r>
              <a:rPr lang="en-AU" sz="2400" dirty="0">
                <a:effectLst/>
                <a:latin typeface="Calibri" panose="020F0502020204030204" pitchFamily="34" charset="0"/>
                <a:ea typeface="Calibri" panose="020F0502020204030204" pitchFamily="34" charset="0"/>
                <a:cs typeface="Calibri" panose="020F0502020204030204" pitchFamily="34" charset="0"/>
              </a:rPr>
              <a:t> Torah because it is this that actually brings us to our High Priest -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 who is the perfect Light removing the darkness of this world.</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291263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37126-BD72-43F6-9A37-2B62D3F19C30}"/>
              </a:ext>
            </a:extLst>
          </p:cNvPr>
          <p:cNvSpPr>
            <a:spLocks noGrp="1"/>
          </p:cNvSpPr>
          <p:nvPr>
            <p:ph type="title"/>
          </p:nvPr>
        </p:nvSpPr>
        <p:spPr/>
        <p:txBody>
          <a:bodyPr/>
          <a:lstStyle/>
          <a:p>
            <a:r>
              <a:rPr lang="en-AU" dirty="0"/>
              <a:t>DIFFERENT GOSPEL.</a:t>
            </a:r>
          </a:p>
        </p:txBody>
      </p:sp>
      <p:sp>
        <p:nvSpPr>
          <p:cNvPr id="3" name="Content Placeholder 2">
            <a:extLst>
              <a:ext uri="{FF2B5EF4-FFF2-40B4-BE49-F238E27FC236}">
                <a16:creationId xmlns:a16="http://schemas.microsoft.com/office/drawing/2014/main" id="{701265C9-11A0-4D7C-9CB4-DE46D568679D}"/>
              </a:ext>
            </a:extLst>
          </p:cNvPr>
          <p:cNvSpPr>
            <a:spLocks noGrp="1"/>
          </p:cNvSpPr>
          <p:nvPr>
            <p:ph idx="1"/>
          </p:nvPr>
        </p:nvSpPr>
        <p:spPr/>
        <p:txBody>
          <a:bodyPr/>
          <a:lstStyle/>
          <a:p>
            <a:r>
              <a:rPr lang="en-AU" dirty="0"/>
              <a:t>Not much has changed – man and his traditions, ideas, and dogmas continue to rule…</a:t>
            </a:r>
          </a:p>
          <a:p>
            <a:r>
              <a:rPr lang="en-AU" dirty="0"/>
              <a:t>As we close let us be reminded of a few things:</a:t>
            </a:r>
          </a:p>
          <a:p>
            <a:endParaRPr lang="en-AU" dirty="0"/>
          </a:p>
          <a:p>
            <a:r>
              <a:rPr lang="en-AU" dirty="0"/>
              <a:t>Grace is actually an integral part of the written Torah.</a:t>
            </a:r>
          </a:p>
          <a:p>
            <a:r>
              <a:rPr lang="en-AU" dirty="0"/>
              <a:t>Another gospel is really any teachings based on the so-called wisdom of mans ideas and thoughts – especially if outside of the Torah</a:t>
            </a:r>
          </a:p>
          <a:p>
            <a:r>
              <a:rPr lang="en-AU" dirty="0"/>
              <a:t>Confirming and embracing the Torah brings blessings, not a curse.</a:t>
            </a:r>
          </a:p>
        </p:txBody>
      </p:sp>
    </p:spTree>
    <p:extLst>
      <p:ext uri="{BB962C8B-B14F-4D97-AF65-F5344CB8AC3E}">
        <p14:creationId xmlns:p14="http://schemas.microsoft.com/office/powerpoint/2010/main" val="271646050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44979-6DB0-4FCA-9B2A-C517D1259B2E}"/>
              </a:ext>
            </a:extLst>
          </p:cNvPr>
          <p:cNvSpPr>
            <a:spLocks noGrp="1"/>
          </p:cNvSpPr>
          <p:nvPr>
            <p:ph type="title"/>
          </p:nvPr>
        </p:nvSpPr>
        <p:spPr>
          <a:xfrm>
            <a:off x="838200" y="365125"/>
            <a:ext cx="10515600" cy="389477"/>
          </a:xfrm>
        </p:spPr>
        <p:txBody>
          <a:bodyPr>
            <a:normAutofit fontScale="90000"/>
          </a:bodyPr>
          <a:lstStyle/>
          <a:p>
            <a:r>
              <a:rPr lang="en-US" b="1" dirty="0">
                <a:solidFill>
                  <a:srgbClr val="7030A0"/>
                </a:solidFill>
              </a:rPr>
              <a:t>Galatians – 4:3</a:t>
            </a:r>
            <a:endParaRPr lang="en-AU" b="1" dirty="0">
              <a:solidFill>
                <a:srgbClr val="7030A0"/>
              </a:solidFill>
            </a:endParaRPr>
          </a:p>
        </p:txBody>
      </p:sp>
      <p:sp>
        <p:nvSpPr>
          <p:cNvPr id="3" name="Content Placeholder 2">
            <a:extLst>
              <a:ext uri="{FF2B5EF4-FFF2-40B4-BE49-F238E27FC236}">
                <a16:creationId xmlns:a16="http://schemas.microsoft.com/office/drawing/2014/main" id="{28CB4CDF-53B1-49BB-BC5D-1C02A8E3569A}"/>
              </a:ext>
            </a:extLst>
          </p:cNvPr>
          <p:cNvSpPr>
            <a:spLocks noGrp="1"/>
          </p:cNvSpPr>
          <p:nvPr>
            <p:ph idx="1"/>
          </p:nvPr>
        </p:nvSpPr>
        <p:spPr>
          <a:xfrm>
            <a:off x="838200" y="1003177"/>
            <a:ext cx="10515600" cy="5173786"/>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If we are in a state of being "uneducated", lacking knowledge and know how, then we are certainly in danger of being held in </a:t>
            </a:r>
            <a:r>
              <a:rPr lang="en-AU" sz="24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bondage</a:t>
            </a:r>
            <a:r>
              <a:rPr lang="en-AU" sz="2400" b="1" dirty="0">
                <a:effectLst/>
                <a:latin typeface="Calibri" panose="020F0502020204030204" pitchFamily="34" charset="0"/>
                <a:ea typeface="Calibri" panose="020F0502020204030204" pitchFamily="34" charset="0"/>
                <a:cs typeface="Calibri" panose="020F0502020204030204" pitchFamily="34" charset="0"/>
              </a:rPr>
              <a:t> </a:t>
            </a:r>
            <a:r>
              <a:rPr lang="en-AU" sz="2400" dirty="0">
                <a:effectLst/>
                <a:latin typeface="Calibri" panose="020F0502020204030204" pitchFamily="34" charset="0"/>
                <a:ea typeface="Calibri" panose="020F0502020204030204" pitchFamily="34" charset="0"/>
                <a:cs typeface="Calibri" panose="020F0502020204030204" pitchFamily="34" charset="0"/>
              </a:rPr>
              <a:t>to</a:t>
            </a:r>
            <a:r>
              <a:rPr lang="en-AU" sz="24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a:t>
            </a:r>
            <a:r>
              <a:rPr lang="en-AU" sz="24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elements </a:t>
            </a:r>
            <a:r>
              <a:rPr lang="en-AU" sz="24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the </a:t>
            </a:r>
            <a:r>
              <a:rPr lang="en-AU" sz="24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world </a:t>
            </a:r>
            <a:r>
              <a:rPr lang="en-AU" sz="2400" b="1" dirty="0">
                <a:effectLst/>
                <a:latin typeface="Calibri" panose="020F0502020204030204" pitchFamily="34" charset="0"/>
                <a:ea typeface="Calibri" panose="020F0502020204030204" pitchFamily="34" charset="0"/>
                <a:cs typeface="Calibri" panose="020F0502020204030204" pitchFamily="34" charset="0"/>
              </a:rPr>
              <a:t>-</a:t>
            </a:r>
            <a:r>
              <a:rPr lang="en-AU" sz="2400" dirty="0">
                <a:effectLst/>
                <a:latin typeface="Calibri" panose="020F0502020204030204" pitchFamily="34" charset="0"/>
                <a:ea typeface="Calibri" panose="020F0502020204030204" pitchFamily="34" charset="0"/>
                <a:cs typeface="Calibri" panose="020F0502020204030204" pitchFamily="34" charset="0"/>
              </a:rPr>
              <a:t> teachings and actions that are not from our Heavenly Father.</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Bondage</a:t>
            </a:r>
            <a:r>
              <a:rPr lang="en-AU" sz="2400" dirty="0">
                <a:effectLst/>
                <a:latin typeface="Calibri" panose="020F0502020204030204" pitchFamily="34" charset="0"/>
                <a:ea typeface="Calibri" panose="020F0502020204030204" pitchFamily="34" charset="0"/>
                <a:cs typeface="Calibri" panose="020F0502020204030204" pitchFamily="34" charset="0"/>
              </a:rPr>
              <a:t> - </a:t>
            </a:r>
            <a:r>
              <a:rPr lang="en-AU" sz="2400" b="1" dirty="0" err="1">
                <a:solidFill>
                  <a:srgbClr val="FFFF00"/>
                </a:solidFill>
                <a:effectLst/>
                <a:latin typeface="Calibri" panose="020F0502020204030204" pitchFamily="34" charset="0"/>
                <a:ea typeface="Calibri" panose="020F0502020204030204" pitchFamily="34" charset="0"/>
                <a:cs typeface="Calibri" panose="020F0502020204030204" pitchFamily="34" charset="0"/>
              </a:rPr>
              <a:t>Douloo</a:t>
            </a:r>
            <a:r>
              <a:rPr lang="en-AU"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t>
            </a:r>
            <a:r>
              <a:rPr lang="en-AU" sz="2400" dirty="0">
                <a:effectLst/>
                <a:latin typeface="Calibri" panose="020F0502020204030204" pitchFamily="34" charset="0"/>
                <a:ea typeface="Calibri" panose="020F0502020204030204" pitchFamily="34" charset="0"/>
                <a:cs typeface="Calibri" panose="020F0502020204030204" pitchFamily="34" charset="0"/>
              </a:rPr>
              <a:t>- Becoming enslaved, serving a master.</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Elements </a:t>
            </a:r>
            <a:r>
              <a:rPr lang="en-AU" sz="2400" b="1" dirty="0">
                <a:effectLst/>
                <a:latin typeface="Calibri" panose="020F0502020204030204" pitchFamily="34" charset="0"/>
                <a:ea typeface="Calibri" panose="020F0502020204030204" pitchFamily="34" charset="0"/>
                <a:cs typeface="Calibri" panose="020F0502020204030204" pitchFamily="34" charset="0"/>
              </a:rPr>
              <a:t>- </a:t>
            </a:r>
            <a:r>
              <a:rPr lang="en-AU" sz="2400" b="1" dirty="0" err="1">
                <a:solidFill>
                  <a:srgbClr val="FFFF00"/>
                </a:solidFill>
                <a:effectLst/>
                <a:latin typeface="Calibri" panose="020F0502020204030204" pitchFamily="34" charset="0"/>
                <a:ea typeface="Calibri" panose="020F0502020204030204" pitchFamily="34" charset="0"/>
                <a:cs typeface="Calibri" panose="020F0502020204030204" pitchFamily="34" charset="0"/>
              </a:rPr>
              <a:t>stoicheion</a:t>
            </a:r>
            <a:r>
              <a:rPr lang="en-AU" sz="2400" dirty="0">
                <a:effectLst/>
                <a:latin typeface="Calibri" panose="020F0502020204030204" pitchFamily="34" charset="0"/>
                <a:ea typeface="Calibri" panose="020F0502020204030204" pitchFamily="34" charset="0"/>
                <a:cs typeface="Calibri" panose="020F0502020204030204" pitchFamily="34" charset="0"/>
              </a:rPr>
              <a:t> - rudiment, conform too, philosophy.</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 Unfortunately, some Christian circles, actually teach that these "elements" are in fact our Father's Torah.</a:t>
            </a:r>
            <a:r>
              <a:rPr lang="en-AU" sz="2400" dirty="0">
                <a:latin typeface="Calibri" panose="020F0502020204030204" pitchFamily="34" charset="0"/>
                <a:ea typeface="Calibri" panose="020F0502020204030204" pitchFamily="34" charset="0"/>
                <a:cs typeface="Calibri" panose="020F0502020204030204" pitchFamily="34" charset="0"/>
              </a:rPr>
              <a:t> – reason – they see the </a:t>
            </a:r>
            <a:r>
              <a:rPr lang="en-AU" sz="2400" dirty="0" err="1">
                <a:latin typeface="Calibri" panose="020F0502020204030204" pitchFamily="34" charset="0"/>
                <a:ea typeface="Calibri" panose="020F0502020204030204" pitchFamily="34" charset="0"/>
                <a:cs typeface="Calibri" panose="020F0502020204030204" pitchFamily="34" charset="0"/>
              </a:rPr>
              <a:t>torah</a:t>
            </a:r>
            <a:r>
              <a:rPr lang="en-AU" sz="2400" dirty="0">
                <a:latin typeface="Calibri" panose="020F0502020204030204" pitchFamily="34" charset="0"/>
                <a:ea typeface="Calibri" panose="020F0502020204030204" pitchFamily="34" charset="0"/>
                <a:cs typeface="Calibri" panose="020F0502020204030204" pitchFamily="34" charset="0"/>
              </a:rPr>
              <a:t>/law as Jewish. In their minds YHVH has done away with the Jews, and as such the Law, and all can go to…. </a:t>
            </a:r>
            <a:r>
              <a:rPr lang="en-AU" sz="2400" dirty="0">
                <a:effectLst/>
                <a:latin typeface="Calibri" panose="020F0502020204030204" pitchFamily="34" charset="0"/>
                <a:ea typeface="Calibri" panose="020F0502020204030204" pitchFamily="34" charset="0"/>
                <a:cs typeface="Calibri" panose="020F0502020204030204" pitchFamily="34" charset="0"/>
              </a:rPr>
              <a:t>This is close to blasphemy!!</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40377694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DCBE9-6D19-46AD-9A6B-24A4EBBD73DE}"/>
              </a:ext>
            </a:extLst>
          </p:cNvPr>
          <p:cNvSpPr>
            <a:spLocks noGrp="1"/>
          </p:cNvSpPr>
          <p:nvPr>
            <p:ph type="title"/>
          </p:nvPr>
        </p:nvSpPr>
        <p:spPr>
          <a:xfrm>
            <a:off x="838200" y="320737"/>
            <a:ext cx="10515600" cy="424987"/>
          </a:xfrm>
        </p:spPr>
        <p:txBody>
          <a:bodyPr>
            <a:normAutofit fontScale="90000"/>
          </a:bodyPr>
          <a:lstStyle/>
          <a:p>
            <a:r>
              <a:rPr lang="en-US" b="1" dirty="0">
                <a:solidFill>
                  <a:srgbClr val="7030A0"/>
                </a:solidFill>
              </a:rPr>
              <a:t>Galatians – 4:3</a:t>
            </a:r>
            <a:endParaRPr lang="en-AU" b="1" dirty="0">
              <a:solidFill>
                <a:srgbClr val="7030A0"/>
              </a:solidFill>
            </a:endParaRPr>
          </a:p>
        </p:txBody>
      </p:sp>
      <p:sp>
        <p:nvSpPr>
          <p:cNvPr id="3" name="Content Placeholder 2">
            <a:extLst>
              <a:ext uri="{FF2B5EF4-FFF2-40B4-BE49-F238E27FC236}">
                <a16:creationId xmlns:a16="http://schemas.microsoft.com/office/drawing/2014/main" id="{ECEA8885-AD5A-48B5-86C2-2542BC6F2982}"/>
              </a:ext>
            </a:extLst>
          </p:cNvPr>
          <p:cNvSpPr>
            <a:spLocks noGrp="1"/>
          </p:cNvSpPr>
          <p:nvPr>
            <p:ph idx="1"/>
          </p:nvPr>
        </p:nvSpPr>
        <p:spPr>
          <a:xfrm>
            <a:off x="838200" y="941033"/>
            <a:ext cx="10515600" cy="5235930"/>
          </a:xfrm>
        </p:spPr>
        <p:txBody>
          <a:bodyPr>
            <a:normAutofit fontScale="92500"/>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How anyone can align </a:t>
            </a:r>
            <a:r>
              <a:rPr lang="en-AU" sz="2400" dirty="0" err="1">
                <a:effectLst/>
                <a:latin typeface="Calibri" panose="020F0502020204030204" pitchFamily="34" charset="0"/>
                <a:ea typeface="Calibri" panose="020F0502020204030204" pitchFamily="34" charset="0"/>
                <a:cs typeface="Calibri" panose="020F0502020204030204" pitchFamily="34" charset="0"/>
              </a:rPr>
              <a:t>HaShem's</a:t>
            </a:r>
            <a:r>
              <a:rPr lang="en-AU" sz="2400" dirty="0">
                <a:effectLst/>
                <a:latin typeface="Calibri" panose="020F0502020204030204" pitchFamily="34" charset="0"/>
                <a:ea typeface="Calibri" panose="020F0502020204030204" pitchFamily="34" charset="0"/>
                <a:cs typeface="Calibri" panose="020F0502020204030204" pitchFamily="34" charset="0"/>
              </a:rPr>
              <a:t> Torah with the destructive elements of the World, when we consider scriptures such as:?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Rom 12:2; 1Cor 3:19; 2Pet 2:20; Eph 6:12; 1John 5:1-4</a:t>
            </a:r>
            <a:endPar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What may have been the "Elements of the world" in this context?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We get a hint at the beginning of our "book" of Galatians.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In Galatians 1:4 we read that "... that He might deliver us out of this present evil age....."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 age/time [</a:t>
            </a:r>
            <a:r>
              <a:rPr lang="en-AU" sz="2400" dirty="0" err="1">
                <a:effectLst/>
                <a:latin typeface="Calibri" panose="020F0502020204030204" pitchFamily="34" charset="0"/>
                <a:ea typeface="Calibri" panose="020F0502020204030204" pitchFamily="34" charset="0"/>
                <a:cs typeface="Calibri" panose="020F0502020204030204" pitchFamily="34" charset="0"/>
              </a:rPr>
              <a:t>Aion</a:t>
            </a:r>
            <a:r>
              <a:rPr lang="en-AU" sz="2400" dirty="0">
                <a:effectLst/>
                <a:latin typeface="Calibri" panose="020F0502020204030204" pitchFamily="34" charset="0"/>
                <a:ea typeface="Calibri" panose="020F0502020204030204" pitchFamily="34" charset="0"/>
                <a:cs typeface="Calibri" panose="020F0502020204030204" pitchFamily="34" charset="0"/>
              </a:rPr>
              <a:t> in Greek -sometimes translated as world] of many other gospels.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Supposedly "good news" stories that were from the prince of this world.</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423987695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3C470-53E0-49C7-8D1A-CCFD4C97C014}"/>
              </a:ext>
            </a:extLst>
          </p:cNvPr>
          <p:cNvSpPr>
            <a:spLocks noGrp="1"/>
          </p:cNvSpPr>
          <p:nvPr>
            <p:ph type="title"/>
          </p:nvPr>
        </p:nvSpPr>
        <p:spPr>
          <a:xfrm>
            <a:off x="838200" y="365125"/>
            <a:ext cx="10515600" cy="398355"/>
          </a:xfrm>
        </p:spPr>
        <p:txBody>
          <a:bodyPr>
            <a:normAutofit fontScale="90000"/>
          </a:bodyPr>
          <a:lstStyle/>
          <a:p>
            <a:r>
              <a:rPr lang="en-US" b="1" dirty="0">
                <a:solidFill>
                  <a:srgbClr val="7030A0"/>
                </a:solidFill>
              </a:rPr>
              <a:t>Galatians – 4:3</a:t>
            </a:r>
            <a:endParaRPr lang="en-AU" b="1" dirty="0">
              <a:solidFill>
                <a:srgbClr val="7030A0"/>
              </a:solidFill>
            </a:endParaRPr>
          </a:p>
        </p:txBody>
      </p:sp>
      <p:sp>
        <p:nvSpPr>
          <p:cNvPr id="3" name="Content Placeholder 2">
            <a:extLst>
              <a:ext uri="{FF2B5EF4-FFF2-40B4-BE49-F238E27FC236}">
                <a16:creationId xmlns:a16="http://schemas.microsoft.com/office/drawing/2014/main" id="{54E804DE-D4D3-439A-B015-0CCD21C45AFE}"/>
              </a:ext>
            </a:extLst>
          </p:cNvPr>
          <p:cNvSpPr>
            <a:spLocks noGrp="1"/>
          </p:cNvSpPr>
          <p:nvPr>
            <p:ph idx="1"/>
          </p:nvPr>
        </p:nvSpPr>
        <p:spPr>
          <a:xfrm>
            <a:off x="838200" y="1118586"/>
            <a:ext cx="10515600" cy="5005111"/>
          </a:xfrm>
        </p:spPr>
        <p:txBody>
          <a:bodyPr>
            <a:normAutofit lnSpcReduction="10000"/>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What we might simply term paganism was running wild - especially moon, star and sun worship. Couple this together with Kabbalah and twisted oral law and you have elements that enslave a people. Elements that are not the faith of the Holy One of Israel.</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Before accepting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as Mashiach, these people in the province of Galatia, were enslaved to the god's of the world - to paganism.</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We also were in bondage to the elements of the world, before we come to know </a:t>
            </a:r>
            <a:r>
              <a:rPr lang="en-AU" sz="2400" dirty="0" err="1">
                <a:effectLst/>
                <a:latin typeface="Calibri" panose="020F0502020204030204" pitchFamily="34" charset="0"/>
                <a:ea typeface="Calibri" panose="020F0502020204030204" pitchFamily="34" charset="0"/>
                <a:cs typeface="Calibri" panose="020F0502020204030204" pitchFamily="34" charset="0"/>
              </a:rPr>
              <a:t>HaMashiach</a:t>
            </a:r>
            <a:r>
              <a:rPr lang="en-AU" sz="2400" dirty="0">
                <a:effectLst/>
                <a:latin typeface="Calibri" panose="020F0502020204030204" pitchFamily="34" charset="0"/>
                <a:ea typeface="Calibri" panose="020F0502020204030204" pitchFamily="34" charset="0"/>
                <a:cs typeface="Calibri" panose="020F0502020204030204" pitchFamily="34" charset="0"/>
              </a:rPr>
              <a:t>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All this is also associated with </a:t>
            </a:r>
            <a:r>
              <a:rPr lang="en-AU" sz="2400" dirty="0" err="1">
                <a:effectLst/>
                <a:latin typeface="Calibri" panose="020F0502020204030204" pitchFamily="34" charset="0"/>
                <a:ea typeface="Calibri" panose="020F0502020204030204" pitchFamily="34" charset="0"/>
                <a:cs typeface="Calibri" panose="020F0502020204030204" pitchFamily="34" charset="0"/>
              </a:rPr>
              <a:t>Soveriegn</a:t>
            </a:r>
            <a:r>
              <a:rPr lang="en-AU" sz="2400" dirty="0">
                <a:effectLst/>
                <a:latin typeface="Calibri" panose="020F0502020204030204" pitchFamily="34" charset="0"/>
                <a:ea typeface="Calibri" panose="020F0502020204030204" pitchFamily="34" charset="0"/>
                <a:cs typeface="Calibri" panose="020F0502020204030204" pitchFamily="34" charset="0"/>
              </a:rPr>
              <a:t> election. We witness this in:</a:t>
            </a:r>
            <a:r>
              <a:rPr lang="en-AU"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Galatians 4:4-7</a:t>
            </a:r>
            <a:endParaRPr lang="en-A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38530666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F6DDD-FB10-4A63-AEE4-33E9170F90A3}"/>
              </a:ext>
            </a:extLst>
          </p:cNvPr>
          <p:cNvSpPr>
            <a:spLocks noGrp="1"/>
          </p:cNvSpPr>
          <p:nvPr>
            <p:ph type="title"/>
          </p:nvPr>
        </p:nvSpPr>
        <p:spPr>
          <a:xfrm>
            <a:off x="838200" y="365126"/>
            <a:ext cx="10515600" cy="424988"/>
          </a:xfrm>
        </p:spPr>
        <p:txBody>
          <a:bodyPr>
            <a:normAutofit fontScale="90000"/>
          </a:bodyPr>
          <a:lstStyle/>
          <a:p>
            <a:r>
              <a:rPr lang="en-US" b="1" dirty="0">
                <a:solidFill>
                  <a:srgbClr val="7030A0"/>
                </a:solidFill>
              </a:rPr>
              <a:t>Galatians – 4:4-7</a:t>
            </a:r>
            <a:endParaRPr lang="en-AU" b="1" dirty="0">
              <a:solidFill>
                <a:srgbClr val="7030A0"/>
              </a:solidFill>
            </a:endParaRPr>
          </a:p>
        </p:txBody>
      </p:sp>
      <p:sp>
        <p:nvSpPr>
          <p:cNvPr id="3" name="Content Placeholder 2">
            <a:extLst>
              <a:ext uri="{FF2B5EF4-FFF2-40B4-BE49-F238E27FC236}">
                <a16:creationId xmlns:a16="http://schemas.microsoft.com/office/drawing/2014/main" id="{65A86075-276A-498D-8F01-82D7BB923C66}"/>
              </a:ext>
            </a:extLst>
          </p:cNvPr>
          <p:cNvSpPr>
            <a:spLocks noGrp="1"/>
          </p:cNvSpPr>
          <p:nvPr>
            <p:ph idx="1"/>
          </p:nvPr>
        </p:nvSpPr>
        <p:spPr>
          <a:xfrm>
            <a:off x="838200" y="1020932"/>
            <a:ext cx="10515600" cy="5156031"/>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 Notice, God decided the time frame.</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 He would set forth the conditions that would allow those He had called to take up their rightful positions, as sons of Elohim.</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He would send forth His Son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t>
            </a:r>
            <a:r>
              <a:rPr lang="en-AU" sz="2400" dirty="0" err="1">
                <a:effectLst/>
                <a:latin typeface="Calibri" panose="020F0502020204030204" pitchFamily="34" charset="0"/>
                <a:ea typeface="Calibri" panose="020F0502020204030204" pitchFamily="34" charset="0"/>
                <a:cs typeface="Calibri" panose="020F0502020204030204" pitchFamily="34" charset="0"/>
              </a:rPr>
              <a:t>HaMashiach</a:t>
            </a:r>
            <a:r>
              <a:rPr lang="en-AU" sz="2400" dirty="0">
                <a:effectLst/>
                <a:latin typeface="Calibri" panose="020F0502020204030204" pitchFamily="34" charset="0"/>
                <a:ea typeface="Calibri" panose="020F0502020204030204" pitchFamily="34" charset="0"/>
                <a:cs typeface="Calibri" panose="020F0502020204030204" pitchFamily="34" charset="0"/>
              </a:rPr>
              <a:t>] born of a woman, born under the Torah - in order that some would be redeemed.</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Who were those that were to be redeemed and receive adoption as sons?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Those who were under the law.</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41443144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278D6-0C71-4651-B932-60470A87EB48}"/>
              </a:ext>
            </a:extLst>
          </p:cNvPr>
          <p:cNvSpPr>
            <a:spLocks noGrp="1"/>
          </p:cNvSpPr>
          <p:nvPr>
            <p:ph type="title"/>
          </p:nvPr>
        </p:nvSpPr>
        <p:spPr>
          <a:xfrm>
            <a:off x="838200" y="365125"/>
            <a:ext cx="10515600" cy="389477"/>
          </a:xfrm>
        </p:spPr>
        <p:txBody>
          <a:bodyPr>
            <a:normAutofit fontScale="90000"/>
          </a:bodyPr>
          <a:lstStyle/>
          <a:p>
            <a:r>
              <a:rPr lang="en-US" b="1" dirty="0">
                <a:solidFill>
                  <a:srgbClr val="7030A0"/>
                </a:solidFill>
              </a:rPr>
              <a:t>Galatians – 4:4-7</a:t>
            </a:r>
            <a:endParaRPr lang="en-AU" b="1" dirty="0">
              <a:solidFill>
                <a:srgbClr val="7030A0"/>
              </a:solidFill>
            </a:endParaRPr>
          </a:p>
        </p:txBody>
      </p:sp>
      <p:sp>
        <p:nvSpPr>
          <p:cNvPr id="3" name="Content Placeholder 2">
            <a:extLst>
              <a:ext uri="{FF2B5EF4-FFF2-40B4-BE49-F238E27FC236}">
                <a16:creationId xmlns:a16="http://schemas.microsoft.com/office/drawing/2014/main" id="{7E391B7A-39FF-4971-B004-0B90CFA35FF1}"/>
              </a:ext>
            </a:extLst>
          </p:cNvPr>
          <p:cNvSpPr>
            <a:spLocks noGrp="1"/>
          </p:cNvSpPr>
          <p:nvPr>
            <p:ph idx="1"/>
          </p:nvPr>
        </p:nvSpPr>
        <p:spPr>
          <a:xfrm>
            <a:off x="838200" y="976544"/>
            <a:ext cx="10515600" cy="5200419"/>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Now we need to take a breath at this time and view what these words </a:t>
            </a:r>
            <a:r>
              <a:rPr lang="en-AU"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'Those who were under the law/</a:t>
            </a:r>
            <a:r>
              <a:rPr lang="en-AU" sz="2400" dirty="0" err="1">
                <a:solidFill>
                  <a:srgbClr val="FFFF00"/>
                </a:solidFill>
                <a:effectLst/>
                <a:latin typeface="Calibri" panose="020F0502020204030204" pitchFamily="34" charset="0"/>
                <a:ea typeface="Calibri" panose="020F0502020204030204" pitchFamily="34" charset="0"/>
                <a:cs typeface="Calibri" panose="020F0502020204030204" pitchFamily="34" charset="0"/>
              </a:rPr>
              <a:t>torah</a:t>
            </a:r>
            <a:r>
              <a:rPr lang="en-AU"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t>
            </a:r>
            <a:r>
              <a:rPr lang="en-AU" sz="2400" dirty="0">
                <a:effectLst/>
                <a:latin typeface="Calibri" panose="020F0502020204030204" pitchFamily="34" charset="0"/>
                <a:ea typeface="Calibri" panose="020F0502020204030204" pitchFamily="34" charset="0"/>
                <a:cs typeface="Calibri" panose="020F0502020204030204" pitchFamily="34" charset="0"/>
              </a:rPr>
              <a:t> actually means.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What is the message </a:t>
            </a:r>
            <a:r>
              <a:rPr lang="en-AU" sz="2400" dirty="0">
                <a:latin typeface="Calibri" panose="020F0502020204030204" pitchFamily="34" charset="0"/>
                <a:ea typeface="Calibri" panose="020F0502020204030204" pitchFamily="34" charset="0"/>
                <a:cs typeface="Calibri" panose="020F0502020204030204" pitchFamily="34" charset="0"/>
              </a:rPr>
              <a:t>P</a:t>
            </a:r>
            <a:r>
              <a:rPr lang="en-AU" sz="2400" dirty="0">
                <a:effectLst/>
                <a:latin typeface="Calibri" panose="020F0502020204030204" pitchFamily="34" charset="0"/>
                <a:ea typeface="Calibri" panose="020F0502020204030204" pitchFamily="34" charset="0"/>
                <a:cs typeface="Calibri" panose="020F0502020204030204" pitchFamily="34" charset="0"/>
              </a:rPr>
              <a:t>aul is trying to give to the Galatians?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Once again the Christian church would have us believe, that we are being redeemed or rescued from any obligation in following Torah.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They would have us believe that the law is outdated and as one pastor I know, actually called it wicked and evil.</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Most in </a:t>
            </a:r>
            <a:r>
              <a:rPr lang="en-AU" sz="2400" dirty="0">
                <a:solidFill>
                  <a:srgbClr val="00B0F0"/>
                </a:solidFill>
                <a:latin typeface="Calibri" panose="020F0502020204030204" pitchFamily="34" charset="0"/>
                <a:ea typeface="Calibri" panose="020F0502020204030204" pitchFamily="34" charset="0"/>
                <a:cs typeface="Calibri" panose="020F0502020204030204" pitchFamily="34" charset="0"/>
              </a:rPr>
              <a:t>‘our camp’</a:t>
            </a:r>
            <a:r>
              <a:rPr lang="en-AU" sz="24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a:t>
            </a:r>
            <a:r>
              <a:rPr lang="en-AU" sz="2400" dirty="0">
                <a:effectLst/>
                <a:latin typeface="Calibri" panose="020F0502020204030204" pitchFamily="34" charset="0"/>
                <a:ea typeface="Calibri" panose="020F0502020204030204" pitchFamily="34" charset="0"/>
                <a:cs typeface="Calibri" panose="020F0502020204030204" pitchFamily="34" charset="0"/>
              </a:rPr>
              <a:t>look at this passage and usually address it in two ways.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25966238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6CBF4-ACF6-4628-9EAF-0AC0CB96FEFC}"/>
              </a:ext>
            </a:extLst>
          </p:cNvPr>
          <p:cNvSpPr>
            <a:spLocks noGrp="1"/>
          </p:cNvSpPr>
          <p:nvPr>
            <p:ph type="title"/>
          </p:nvPr>
        </p:nvSpPr>
        <p:spPr>
          <a:xfrm>
            <a:off x="838200" y="365125"/>
            <a:ext cx="10515600" cy="496009"/>
          </a:xfrm>
        </p:spPr>
        <p:txBody>
          <a:bodyPr>
            <a:normAutofit fontScale="90000"/>
          </a:bodyPr>
          <a:lstStyle/>
          <a:p>
            <a:r>
              <a:rPr lang="en-US" b="1" dirty="0">
                <a:solidFill>
                  <a:srgbClr val="7030A0"/>
                </a:solidFill>
              </a:rPr>
              <a:t>Galatians – 4:4-7</a:t>
            </a:r>
            <a:endParaRPr lang="en-AU" b="1" dirty="0">
              <a:solidFill>
                <a:srgbClr val="7030A0"/>
              </a:solidFill>
            </a:endParaRPr>
          </a:p>
        </p:txBody>
      </p:sp>
      <p:sp>
        <p:nvSpPr>
          <p:cNvPr id="3" name="Content Placeholder 2">
            <a:extLst>
              <a:ext uri="{FF2B5EF4-FFF2-40B4-BE49-F238E27FC236}">
                <a16:creationId xmlns:a16="http://schemas.microsoft.com/office/drawing/2014/main" id="{B4BB400D-34D7-415D-97FD-C844F4C0AC30}"/>
              </a:ext>
            </a:extLst>
          </p:cNvPr>
          <p:cNvSpPr>
            <a:spLocks noGrp="1"/>
          </p:cNvSpPr>
          <p:nvPr>
            <p:ph idx="1"/>
          </p:nvPr>
        </p:nvSpPr>
        <p:spPr>
          <a:xfrm>
            <a:off x="838200" y="985421"/>
            <a:ext cx="10515600" cy="5191542"/>
          </a:xfrm>
        </p:spPr>
        <p:txBody>
          <a:bodyPr>
            <a:normAutofit lnSpcReduction="10000"/>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1] Redeemed from the law = Redeemed from the oral law.</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2] Redeemed from the law = Redeemed from the penalty of the law - The wages of sin is death.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Whilst I was pondering these two views, I saw a third view, that I would like to </a:t>
            </a:r>
            <a:r>
              <a:rPr lang="en-AU" sz="2400" dirty="0">
                <a:latin typeface="Calibri" panose="020F0502020204030204" pitchFamily="34" charset="0"/>
                <a:ea typeface="Calibri" panose="020F0502020204030204" pitchFamily="34" charset="0"/>
                <a:cs typeface="Calibri" panose="020F0502020204030204" pitchFamily="34" charset="0"/>
              </a:rPr>
              <a:t>consider</a:t>
            </a:r>
            <a:r>
              <a:rPr lang="en-AU" sz="2400" dirty="0">
                <a:effectLst/>
                <a:latin typeface="Calibri" panose="020F0502020204030204" pitchFamily="34" charset="0"/>
                <a:ea typeface="Calibri" panose="020F0502020204030204" pitchFamily="34" charset="0"/>
                <a:cs typeface="Calibri" panose="020F0502020204030204" pitchFamily="34" charset="0"/>
              </a:rPr>
              <a: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 words "under the law" are used both for the birth of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and for those redeemed.</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 birth of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is hardly an "oral" law dogma...</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So I thought perhaps one should view it at another angle.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62606448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32F70-C8CB-4AF9-978D-B63E939EDF78}"/>
              </a:ext>
            </a:extLst>
          </p:cNvPr>
          <p:cNvSpPr>
            <a:spLocks noGrp="1"/>
          </p:cNvSpPr>
          <p:nvPr>
            <p:ph type="title"/>
          </p:nvPr>
        </p:nvSpPr>
        <p:spPr>
          <a:xfrm>
            <a:off x="838200" y="365126"/>
            <a:ext cx="10515600" cy="460498"/>
          </a:xfrm>
        </p:spPr>
        <p:txBody>
          <a:bodyPr>
            <a:normAutofit fontScale="90000"/>
          </a:bodyPr>
          <a:lstStyle/>
          <a:p>
            <a:r>
              <a:rPr lang="en-US" b="1" dirty="0">
                <a:solidFill>
                  <a:srgbClr val="7030A0"/>
                </a:solidFill>
              </a:rPr>
              <a:t>Galatians – 4:4-7</a:t>
            </a:r>
            <a:endParaRPr lang="en-AU" b="1" dirty="0">
              <a:solidFill>
                <a:srgbClr val="7030A0"/>
              </a:solidFill>
            </a:endParaRPr>
          </a:p>
        </p:txBody>
      </p:sp>
      <p:sp>
        <p:nvSpPr>
          <p:cNvPr id="3" name="Content Placeholder 2">
            <a:extLst>
              <a:ext uri="{FF2B5EF4-FFF2-40B4-BE49-F238E27FC236}">
                <a16:creationId xmlns:a16="http://schemas.microsoft.com/office/drawing/2014/main" id="{B6020C10-625F-4019-98B6-6EDC132F2D96}"/>
              </a:ext>
            </a:extLst>
          </p:cNvPr>
          <p:cNvSpPr>
            <a:spLocks noGrp="1"/>
          </p:cNvSpPr>
          <p:nvPr>
            <p:ph idx="1"/>
          </p:nvPr>
        </p:nvSpPr>
        <p:spPr>
          <a:xfrm>
            <a:off x="838200" y="1020932"/>
            <a:ext cx="10515600" cy="5156031"/>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Else where in Galatians when the idea of being recued from some negative side of law we see the word curse attached:</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Galatians - 3:10 &amp; 13</a:t>
            </a:r>
            <a:endPar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Now this passage may very well mean the same thing, but perhaps not.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We know our Heavenly Father is outside of time [as we know it]. We also know He makes selections and sovereign choices.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Torah is a set or sets of instructions and can be seen also as a hedge and protection.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8857521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D2136-4657-427F-BF45-6B2F66AA696E}"/>
              </a:ext>
            </a:extLst>
          </p:cNvPr>
          <p:cNvSpPr>
            <a:spLocks noGrp="1"/>
          </p:cNvSpPr>
          <p:nvPr>
            <p:ph type="title"/>
          </p:nvPr>
        </p:nvSpPr>
        <p:spPr>
          <a:xfrm>
            <a:off x="838200" y="365126"/>
            <a:ext cx="10515600" cy="460498"/>
          </a:xfrm>
        </p:spPr>
        <p:txBody>
          <a:bodyPr>
            <a:normAutofit fontScale="90000"/>
          </a:bodyPr>
          <a:lstStyle/>
          <a:p>
            <a:r>
              <a:rPr lang="en-US" b="1" dirty="0">
                <a:solidFill>
                  <a:srgbClr val="7030A0"/>
                </a:solidFill>
              </a:rPr>
              <a:t>Galatians – 4:4-7</a:t>
            </a:r>
            <a:endParaRPr lang="en-AU" b="1" dirty="0">
              <a:solidFill>
                <a:srgbClr val="7030A0"/>
              </a:solidFill>
            </a:endParaRPr>
          </a:p>
        </p:txBody>
      </p:sp>
      <p:sp>
        <p:nvSpPr>
          <p:cNvPr id="3" name="Content Placeholder 2">
            <a:extLst>
              <a:ext uri="{FF2B5EF4-FFF2-40B4-BE49-F238E27FC236}">
                <a16:creationId xmlns:a16="http://schemas.microsoft.com/office/drawing/2014/main" id="{7D0C8AD6-D76F-4272-BC98-1F3DBCFE2DDD}"/>
              </a:ext>
            </a:extLst>
          </p:cNvPr>
          <p:cNvSpPr>
            <a:spLocks noGrp="1"/>
          </p:cNvSpPr>
          <p:nvPr>
            <p:ph idx="1"/>
          </p:nvPr>
        </p:nvSpPr>
        <p:spPr>
          <a:xfrm>
            <a:off x="838200" y="1003177"/>
            <a:ext cx="10515600" cy="5173786"/>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Torah is connected to our citizenship of Yisrael - it is our constitution.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We have learnt how Biblical Torah and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cannot be </a:t>
            </a:r>
            <a:r>
              <a:rPr lang="en-AU" sz="2400" dirty="0" err="1">
                <a:effectLst/>
                <a:latin typeface="Calibri" panose="020F0502020204030204" pitchFamily="34" charset="0"/>
                <a:ea typeface="Calibri" panose="020F0502020204030204" pitchFamily="34" charset="0"/>
                <a:cs typeface="Calibri" panose="020F0502020204030204" pitchFamily="34" charset="0"/>
              </a:rPr>
              <a:t>seperated</a:t>
            </a:r>
            <a:r>
              <a:rPr lang="en-AU" sz="2400" dirty="0">
                <a:effectLst/>
                <a:latin typeface="Calibri" panose="020F0502020204030204" pitchFamily="34" charset="0"/>
                <a:ea typeface="Calibri" panose="020F0502020204030204" pitchFamily="34" charset="0"/>
                <a:cs typeface="Calibri" panose="020F0502020204030204" pitchFamily="34" charset="0"/>
              </a:rPr>
              <a: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We have seen how the Torah can result in either blessings or cursing.</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We understand how Torah can protect or destroy.</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 do hope we have learnt enough to grasp the fact - that it because of Torah [</a:t>
            </a:r>
            <a:r>
              <a:rPr lang="en-AU" sz="2400" dirty="0">
                <a:latin typeface="Calibri" panose="020F0502020204030204" pitchFamily="34" charset="0"/>
                <a:ea typeface="Calibri" panose="020F0502020204030204" pitchFamily="34" charset="0"/>
                <a:cs typeface="Calibri" panose="020F0502020204030204" pitchFamily="34" charset="0"/>
              </a:rPr>
              <a:t>YHVH</a:t>
            </a:r>
            <a:r>
              <a:rPr lang="en-AU" sz="2400" dirty="0">
                <a:effectLst/>
                <a:latin typeface="Calibri" panose="020F0502020204030204" pitchFamily="34" charset="0"/>
                <a:ea typeface="Calibri" panose="020F0502020204030204" pitchFamily="34" charset="0"/>
                <a:cs typeface="Calibri" panose="020F0502020204030204" pitchFamily="34" charset="0"/>
              </a:rPr>
              <a:t>s instructions] that we are redeemed.</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We are redeemed according to our Father’s instructions - in other words we are redeemed according to Torah.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43035068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715B3-A642-4B82-8FA5-E44A40EEF8F0}"/>
              </a:ext>
            </a:extLst>
          </p:cNvPr>
          <p:cNvSpPr>
            <a:spLocks noGrp="1"/>
          </p:cNvSpPr>
          <p:nvPr>
            <p:ph type="title"/>
          </p:nvPr>
        </p:nvSpPr>
        <p:spPr>
          <a:xfrm>
            <a:off x="838200" y="365126"/>
            <a:ext cx="10515600" cy="424988"/>
          </a:xfrm>
        </p:spPr>
        <p:txBody>
          <a:bodyPr>
            <a:normAutofit fontScale="90000"/>
          </a:bodyPr>
          <a:lstStyle/>
          <a:p>
            <a:r>
              <a:rPr lang="en-US" b="1" dirty="0">
                <a:solidFill>
                  <a:srgbClr val="7030A0"/>
                </a:solidFill>
              </a:rPr>
              <a:t>Galatians – 4:4-7</a:t>
            </a:r>
            <a:endParaRPr lang="en-AU" b="1" dirty="0">
              <a:solidFill>
                <a:srgbClr val="7030A0"/>
              </a:solidFill>
            </a:endParaRPr>
          </a:p>
        </p:txBody>
      </p:sp>
      <p:sp>
        <p:nvSpPr>
          <p:cNvPr id="3" name="Content Placeholder 2">
            <a:extLst>
              <a:ext uri="{FF2B5EF4-FFF2-40B4-BE49-F238E27FC236}">
                <a16:creationId xmlns:a16="http://schemas.microsoft.com/office/drawing/2014/main" id="{C2D0DE2B-4514-4AAD-80AE-5445A513F20C}"/>
              </a:ext>
            </a:extLst>
          </p:cNvPr>
          <p:cNvSpPr>
            <a:spLocks noGrp="1"/>
          </p:cNvSpPr>
          <p:nvPr>
            <p:ph idx="1"/>
          </p:nvPr>
        </p:nvSpPr>
        <p:spPr>
          <a:xfrm>
            <a:off x="838200" y="1065320"/>
            <a:ext cx="10515600" cy="5138276"/>
          </a:xfrm>
        </p:spPr>
        <p:txBody>
          <a:bodyPr>
            <a:normAutofit lnSpcReduction="10000"/>
          </a:bodyPr>
          <a:lstStyle/>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So it is those who are </a:t>
            </a:r>
            <a:r>
              <a:rPr lang="en-AU" sz="1800" b="1" dirty="0">
                <a:effectLst/>
                <a:latin typeface="Calibri" panose="020F0502020204030204" pitchFamily="34" charset="0"/>
                <a:ea typeface="Calibri" panose="020F0502020204030204" pitchFamily="34" charset="0"/>
                <a:cs typeface="Calibri" panose="020F0502020204030204" pitchFamily="34" charset="0"/>
              </a:rPr>
              <a:t>under...</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Under - </a:t>
            </a:r>
            <a:r>
              <a:rPr lang="en-AU" sz="1800"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Hupo</a:t>
            </a:r>
            <a:r>
              <a:rPr lang="en-AU" sz="18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a:t>
            </a:r>
            <a:r>
              <a:rPr lang="en-AU" sz="1800" dirty="0">
                <a:effectLst/>
                <a:latin typeface="Calibri" panose="020F0502020204030204" pitchFamily="34" charset="0"/>
                <a:ea typeface="Calibri" panose="020F0502020204030204" pitchFamily="34" charset="0"/>
                <a:cs typeface="Calibri" panose="020F0502020204030204" pitchFamily="34" charset="0"/>
              </a:rPr>
              <a:t>= being in a position,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latin typeface="Calibri" panose="020F0502020204030204" pitchFamily="34" charset="0"/>
                <a:ea typeface="Calibri" panose="020F0502020204030204" pitchFamily="34" charset="0"/>
                <a:cs typeface="Calibri" panose="020F0502020204030204" pitchFamily="34" charset="0"/>
              </a:rPr>
              <a:t>T</a:t>
            </a:r>
            <a:r>
              <a:rPr lang="en-AU" sz="1800" dirty="0">
                <a:effectLst/>
                <a:latin typeface="Calibri" panose="020F0502020204030204" pitchFamily="34" charset="0"/>
                <a:ea typeface="Calibri" panose="020F0502020204030204" pitchFamily="34" charset="0"/>
                <a:cs typeface="Calibri" panose="020F0502020204030204" pitchFamily="34" charset="0"/>
              </a:rPr>
              <a:t>his word can also be translated as: </a:t>
            </a:r>
            <a:r>
              <a:rPr lang="en-AU" sz="18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By/of</a:t>
            </a:r>
            <a:endParaRPr lang="en-AU" sz="1800" b="1"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Matt 17:12; 1The 2:14; Acts 2:24.</a:t>
            </a:r>
            <a:endParaRPr lang="en-AU"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So what happens if we use </a:t>
            </a:r>
            <a:r>
              <a:rPr lang="en-AU" sz="18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by/of</a:t>
            </a:r>
            <a:r>
              <a:rPr lang="en-AU" sz="18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a:t>
            </a:r>
            <a:r>
              <a:rPr lang="en-AU" sz="1800" dirty="0">
                <a:effectLst/>
                <a:latin typeface="Calibri" panose="020F0502020204030204" pitchFamily="34" charset="0"/>
                <a:ea typeface="Calibri" panose="020F0502020204030204" pitchFamily="34" charset="0"/>
                <a:cs typeface="Calibri" panose="020F0502020204030204" pitchFamily="34" charset="0"/>
              </a:rPr>
              <a:t>instead of </a:t>
            </a:r>
            <a:r>
              <a:rPr lang="en-AU" sz="18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under?</a:t>
            </a:r>
            <a:endParaRPr lang="en-A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Re read Gal 4:4-5.</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This is a positive, as a result of Torah.</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It is only those that are protected by Torah that can receive redemption from </a:t>
            </a:r>
            <a:r>
              <a:rPr lang="en-AU" sz="1800" dirty="0" err="1">
                <a:effectLst/>
                <a:latin typeface="Calibri" panose="020F0502020204030204" pitchFamily="34" charset="0"/>
                <a:ea typeface="Calibri" panose="020F0502020204030204" pitchFamily="34" charset="0"/>
                <a:cs typeface="Calibri" panose="020F0502020204030204" pitchFamily="34" charset="0"/>
              </a:rPr>
              <a:t>HaShem</a:t>
            </a:r>
            <a:r>
              <a:rPr lang="en-AU" sz="1800" dirty="0">
                <a:effectLst/>
                <a:latin typeface="Calibri" panose="020F0502020204030204" pitchFamily="34" charset="0"/>
                <a:ea typeface="Calibri" panose="020F0502020204030204" pitchFamily="34" charset="0"/>
                <a:cs typeface="Calibri" panose="020F0502020204030204" pitchFamily="34" charset="0"/>
              </a:rPr>
              <a:t> and then become adopted sons - according to Torah.</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With this process taking place we truly cry out Abba, our Father.</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61856169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7827F-F244-4C5F-B852-C0818385CE5B}"/>
              </a:ext>
            </a:extLst>
          </p:cNvPr>
          <p:cNvSpPr>
            <a:spLocks noGrp="1"/>
          </p:cNvSpPr>
          <p:nvPr>
            <p:ph type="title"/>
          </p:nvPr>
        </p:nvSpPr>
        <p:spPr>
          <a:xfrm>
            <a:off x="838200" y="365126"/>
            <a:ext cx="10515600" cy="424988"/>
          </a:xfrm>
        </p:spPr>
        <p:txBody>
          <a:bodyPr>
            <a:normAutofit fontScale="90000"/>
          </a:bodyPr>
          <a:lstStyle/>
          <a:p>
            <a:r>
              <a:rPr lang="en-US" b="1" dirty="0">
                <a:solidFill>
                  <a:srgbClr val="FFFF00"/>
                </a:solidFill>
              </a:rPr>
              <a:t>Galatians – 4:8-9</a:t>
            </a:r>
            <a:endParaRPr lang="en-AU" b="1" dirty="0">
              <a:solidFill>
                <a:srgbClr val="FFFF00"/>
              </a:solidFill>
            </a:endParaRPr>
          </a:p>
        </p:txBody>
      </p:sp>
      <p:sp>
        <p:nvSpPr>
          <p:cNvPr id="3" name="Content Placeholder 2">
            <a:extLst>
              <a:ext uri="{FF2B5EF4-FFF2-40B4-BE49-F238E27FC236}">
                <a16:creationId xmlns:a16="http://schemas.microsoft.com/office/drawing/2014/main" id="{81E844F5-C741-43A9-9186-C4F6AE4707C5}"/>
              </a:ext>
            </a:extLst>
          </p:cNvPr>
          <p:cNvSpPr>
            <a:spLocks noGrp="1"/>
          </p:cNvSpPr>
          <p:nvPr>
            <p:ph idx="1"/>
          </p:nvPr>
        </p:nvSpPr>
        <p:spPr>
          <a:xfrm>
            <a:off x="838200" y="994299"/>
            <a:ext cx="10515600" cy="5182664"/>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We have just viewed how those redeemed are actually redeemed by the rules of Torah. We are redeemed under the conditions as set down by the Torah - Set Apart instructions from </a:t>
            </a:r>
            <a:r>
              <a:rPr lang="en-AU" sz="2400" dirty="0" err="1">
                <a:effectLst/>
                <a:latin typeface="Calibri" panose="020F0502020204030204" pitchFamily="34" charset="0"/>
                <a:ea typeface="Calibri" panose="020F0502020204030204" pitchFamily="34" charset="0"/>
                <a:cs typeface="Calibri" panose="020F0502020204030204" pitchFamily="34" charset="0"/>
              </a:rPr>
              <a:t>HaShem</a:t>
            </a:r>
            <a:r>
              <a:rPr lang="en-AU" sz="2400" dirty="0">
                <a:effectLst/>
                <a:latin typeface="Calibri" panose="020F0502020204030204" pitchFamily="34" charset="0"/>
                <a:ea typeface="Calibri" panose="020F0502020204030204" pitchFamily="34" charset="0"/>
                <a:cs typeface="Calibri" panose="020F0502020204030204" pitchFamily="34" charset="0"/>
              </a:rPr>
              <a: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Now keep in mind that this book is actually a letter written to a group of people </a:t>
            </a:r>
            <a:r>
              <a:rPr lang="en-AU" sz="2400" b="1" dirty="0">
                <a:solidFill>
                  <a:srgbClr val="92D050"/>
                </a:solidFill>
                <a:effectLst/>
                <a:latin typeface="Calibri" panose="020F0502020204030204" pitchFamily="34" charset="0"/>
                <a:ea typeface="Calibri" panose="020F0502020204030204" pitchFamily="34" charset="0"/>
                <a:cs typeface="Calibri" panose="020F0502020204030204" pitchFamily="34" charset="0"/>
              </a:rPr>
              <a:t>addressing problems that were arising in their walk of biblical faith.</a:t>
            </a:r>
            <a:endParaRPr lang="en-AU" sz="2400" b="1" dirty="0">
              <a:solidFill>
                <a:srgbClr val="92D05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 opening words are rather straight forward - Paul is reminding his "audience" of the state they were previously in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"....when you did not know God..."</a:t>
            </a:r>
            <a:endPar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When they did not know who? = YHVH -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t>
            </a:r>
            <a:r>
              <a:rPr lang="en-AU" sz="2400" dirty="0" err="1">
                <a:effectLst/>
                <a:latin typeface="Calibri" panose="020F0502020204030204" pitchFamily="34" charset="0"/>
                <a:ea typeface="Calibri" panose="020F0502020204030204" pitchFamily="34" charset="0"/>
                <a:cs typeface="Calibri" panose="020F0502020204030204" pitchFamily="34" charset="0"/>
              </a:rPr>
              <a:t>HaMashiach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783376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81FF1-69B0-476F-AB00-9D8F760A4631}"/>
              </a:ext>
            </a:extLst>
          </p:cNvPr>
          <p:cNvSpPr>
            <a:spLocks noGrp="1"/>
          </p:cNvSpPr>
          <p:nvPr>
            <p:ph type="title"/>
          </p:nvPr>
        </p:nvSpPr>
        <p:spPr/>
        <p:txBody>
          <a:bodyPr/>
          <a:lstStyle/>
          <a:p>
            <a:r>
              <a:rPr lang="en-AU" dirty="0"/>
              <a:t>DIFFERENT GOSPEL</a:t>
            </a:r>
          </a:p>
        </p:txBody>
      </p:sp>
      <p:sp>
        <p:nvSpPr>
          <p:cNvPr id="3" name="Content Placeholder 2">
            <a:extLst>
              <a:ext uri="{FF2B5EF4-FFF2-40B4-BE49-F238E27FC236}">
                <a16:creationId xmlns:a16="http://schemas.microsoft.com/office/drawing/2014/main" id="{EAE36AEC-CD72-42EA-8F1E-D407F1B9C8AE}"/>
              </a:ext>
            </a:extLst>
          </p:cNvPr>
          <p:cNvSpPr>
            <a:spLocks noGrp="1"/>
          </p:cNvSpPr>
          <p:nvPr>
            <p:ph idx="1"/>
          </p:nvPr>
        </p:nvSpPr>
        <p:spPr/>
        <p:txBody>
          <a:bodyPr/>
          <a:lstStyle/>
          <a:p>
            <a:r>
              <a:rPr lang="en-AU" dirty="0"/>
              <a:t>Is Rabbinical Judaism another gospel?</a:t>
            </a:r>
          </a:p>
          <a:p>
            <a:r>
              <a:rPr lang="en-AU" dirty="0"/>
              <a:t>Is Christianity another gospel?</a:t>
            </a:r>
          </a:p>
          <a:p>
            <a:r>
              <a:rPr lang="en-AU" dirty="0"/>
              <a:t>Paul met </a:t>
            </a:r>
            <a:r>
              <a:rPr lang="en-AU" dirty="0" err="1"/>
              <a:t>Yeshua</a:t>
            </a:r>
            <a:r>
              <a:rPr lang="en-AU" dirty="0"/>
              <a:t> who put him straight on what was the true gospel enabling him to write letters such as Galatians.</a:t>
            </a:r>
          </a:p>
          <a:p>
            <a:r>
              <a:rPr lang="en-AU" dirty="0"/>
              <a:t>Should all citizens of biblical Israel embrace the Holy instructions of The Father?</a:t>
            </a:r>
          </a:p>
          <a:p>
            <a:r>
              <a:rPr lang="en-AU" dirty="0"/>
              <a:t>If No – Why not?</a:t>
            </a:r>
          </a:p>
          <a:p>
            <a:r>
              <a:rPr lang="en-AU" dirty="0"/>
              <a:t>If Yes – Why?</a:t>
            </a:r>
          </a:p>
          <a:p>
            <a:endParaRPr lang="en-AU" dirty="0"/>
          </a:p>
          <a:p>
            <a:pPr marL="0" indent="0">
              <a:buNone/>
            </a:pPr>
            <a:endParaRPr lang="en-AU" dirty="0"/>
          </a:p>
        </p:txBody>
      </p:sp>
    </p:spTree>
    <p:extLst>
      <p:ext uri="{BB962C8B-B14F-4D97-AF65-F5344CB8AC3E}">
        <p14:creationId xmlns:p14="http://schemas.microsoft.com/office/powerpoint/2010/main" val="2140678704"/>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BBDAB-3731-4B05-AFF0-4315230F14F2}"/>
              </a:ext>
            </a:extLst>
          </p:cNvPr>
          <p:cNvSpPr>
            <a:spLocks noGrp="1"/>
          </p:cNvSpPr>
          <p:nvPr>
            <p:ph type="title"/>
          </p:nvPr>
        </p:nvSpPr>
        <p:spPr>
          <a:xfrm>
            <a:off x="838200" y="365126"/>
            <a:ext cx="10515600" cy="424988"/>
          </a:xfrm>
        </p:spPr>
        <p:txBody>
          <a:bodyPr>
            <a:normAutofit fontScale="90000"/>
          </a:bodyPr>
          <a:lstStyle/>
          <a:p>
            <a:r>
              <a:rPr lang="en-US" b="1" dirty="0">
                <a:solidFill>
                  <a:srgbClr val="FFFF00"/>
                </a:solidFill>
              </a:rPr>
              <a:t>Galatians – 4:8-9</a:t>
            </a:r>
            <a:endParaRPr lang="en-AU" b="1" dirty="0">
              <a:solidFill>
                <a:srgbClr val="FFFF00"/>
              </a:solidFill>
            </a:endParaRPr>
          </a:p>
        </p:txBody>
      </p:sp>
      <p:sp>
        <p:nvSpPr>
          <p:cNvPr id="3" name="Content Placeholder 2">
            <a:extLst>
              <a:ext uri="{FF2B5EF4-FFF2-40B4-BE49-F238E27FC236}">
                <a16:creationId xmlns:a16="http://schemas.microsoft.com/office/drawing/2014/main" id="{9A9B617F-C398-4D3D-A8F0-1C2F6FF23A93}"/>
              </a:ext>
            </a:extLst>
          </p:cNvPr>
          <p:cNvSpPr>
            <a:spLocks noGrp="1"/>
          </p:cNvSpPr>
          <p:nvPr>
            <p:ph idx="1"/>
          </p:nvPr>
        </p:nvSpPr>
        <p:spPr>
          <a:xfrm>
            <a:off x="838200" y="976544"/>
            <a:ext cx="10515600" cy="5200419"/>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This time period Paul is writing about is when the Galatians were entrenched in worshipping the gods of  the Greco-Roman culture. Keeping the pagan rituals and ordinances. </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At best some may have been entrenched in the "oral" Law of the Judaism arms of the day.</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It was common for those involved in Judaism, at the time, to say that the pagans do not know God and in fact their gods are not gods at all.</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Hence the statement by Paul as we read here.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"..you were in servitude unto them who by nature are not gods."</a:t>
            </a:r>
            <a:endPar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00964420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00613-8E82-4EA7-8C2F-C6FC0B6B5745}"/>
              </a:ext>
            </a:extLst>
          </p:cNvPr>
          <p:cNvSpPr>
            <a:spLocks noGrp="1"/>
          </p:cNvSpPr>
          <p:nvPr>
            <p:ph type="title"/>
          </p:nvPr>
        </p:nvSpPr>
        <p:spPr>
          <a:xfrm>
            <a:off x="838200" y="338492"/>
            <a:ext cx="10515600" cy="442743"/>
          </a:xfrm>
        </p:spPr>
        <p:txBody>
          <a:bodyPr>
            <a:normAutofit fontScale="90000"/>
          </a:bodyPr>
          <a:lstStyle/>
          <a:p>
            <a:r>
              <a:rPr lang="en-US" b="1" dirty="0">
                <a:solidFill>
                  <a:srgbClr val="FFFF00"/>
                </a:solidFill>
              </a:rPr>
              <a:t>Galatians – 4:8-9</a:t>
            </a:r>
            <a:endParaRPr lang="en-AU" b="1" dirty="0">
              <a:solidFill>
                <a:srgbClr val="FFFF00"/>
              </a:solidFill>
            </a:endParaRPr>
          </a:p>
        </p:txBody>
      </p:sp>
      <p:sp>
        <p:nvSpPr>
          <p:cNvPr id="3" name="Content Placeholder 2">
            <a:extLst>
              <a:ext uri="{FF2B5EF4-FFF2-40B4-BE49-F238E27FC236}">
                <a16:creationId xmlns:a16="http://schemas.microsoft.com/office/drawing/2014/main" id="{ECDA5FBF-E515-4DF6-950F-5733DAFD6D01}"/>
              </a:ext>
            </a:extLst>
          </p:cNvPr>
          <p:cNvSpPr>
            <a:spLocks noGrp="1"/>
          </p:cNvSpPr>
          <p:nvPr>
            <p:ph idx="1"/>
          </p:nvPr>
        </p:nvSpPr>
        <p:spPr>
          <a:xfrm>
            <a:off x="838200" y="994299"/>
            <a:ext cx="10515600" cy="5182664"/>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So as we move onto verse 9 we must understand fully that </a:t>
            </a:r>
            <a:r>
              <a:rPr lang="en-AU" sz="2400" dirty="0" err="1">
                <a:effectLst/>
                <a:latin typeface="Calibri" panose="020F0502020204030204" pitchFamily="34" charset="0"/>
                <a:ea typeface="Calibri" panose="020F0502020204030204" pitchFamily="34" charset="0"/>
                <a:cs typeface="Calibri" panose="020F0502020204030204" pitchFamily="34" charset="0"/>
              </a:rPr>
              <a:t>Shaul</a:t>
            </a:r>
            <a:r>
              <a:rPr lang="en-AU" sz="2400" dirty="0">
                <a:effectLst/>
                <a:latin typeface="Calibri" panose="020F0502020204030204" pitchFamily="34" charset="0"/>
                <a:ea typeface="Calibri" panose="020F0502020204030204" pitchFamily="34" charset="0"/>
                <a:cs typeface="Calibri" panose="020F0502020204030204" pitchFamily="34" charset="0"/>
              </a:rPr>
              <a:t> was writing about the time when the Galatians didn't know </a:t>
            </a:r>
            <a:r>
              <a:rPr lang="en-AU" sz="2400" dirty="0" err="1">
                <a:effectLst/>
                <a:latin typeface="Calibri" panose="020F0502020204030204" pitchFamily="34" charset="0"/>
                <a:ea typeface="Calibri" panose="020F0502020204030204" pitchFamily="34" charset="0"/>
                <a:cs typeface="Calibri" panose="020F0502020204030204" pitchFamily="34" charset="0"/>
              </a:rPr>
              <a:t>HaShem</a:t>
            </a:r>
            <a:r>
              <a:rPr lang="en-AU" sz="2400" dirty="0">
                <a:effectLst/>
                <a:latin typeface="Calibri" panose="020F0502020204030204" pitchFamily="34" charset="0"/>
                <a:ea typeface="Calibri" panose="020F0502020204030204" pitchFamily="34" charset="0"/>
                <a:cs typeface="Calibri" panose="020F0502020204030204" pitchFamily="34" charset="0"/>
              </a:rPr>
              <a:t>, and we practicing unbiblical ordinances - mainly pagan ones.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solidFill>
                  <a:srgbClr val="00B0F0"/>
                </a:solidFill>
                <a:latin typeface="Calibri" panose="020F0502020204030204" pitchFamily="34" charset="0"/>
                <a:ea typeface="Calibri" panose="020F0502020204030204" pitchFamily="34" charset="0"/>
                <a:cs typeface="Calibri" panose="020F0502020204030204" pitchFamily="34" charset="0"/>
              </a:rPr>
              <a:t>Re –read v</a:t>
            </a:r>
            <a:r>
              <a:rPr lang="en-AU" sz="24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erse 9</a:t>
            </a:r>
            <a:endParaRPr lang="en-AU" sz="24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After reminding the Galatians of their previous state, [before embracing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as Messiah] </a:t>
            </a:r>
            <a:r>
              <a:rPr lang="en-AU" sz="2400" dirty="0">
                <a:latin typeface="Calibri" panose="020F0502020204030204" pitchFamily="34" charset="0"/>
                <a:ea typeface="Calibri" panose="020F0502020204030204" pitchFamily="34" charset="0"/>
                <a:cs typeface="Calibri" panose="020F0502020204030204" pitchFamily="34" charset="0"/>
              </a:rPr>
              <a:t>P</a:t>
            </a:r>
            <a:r>
              <a:rPr lang="en-AU" sz="2400" dirty="0">
                <a:effectLst/>
                <a:latin typeface="Calibri" panose="020F0502020204030204" pitchFamily="34" charset="0"/>
                <a:ea typeface="Calibri" panose="020F0502020204030204" pitchFamily="34" charset="0"/>
                <a:cs typeface="Calibri" panose="020F0502020204030204" pitchFamily="34" charset="0"/>
              </a:rPr>
              <a:t>aul throws out a challenge to them.</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 find the opening remarks of verse 9 fascinating.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"Whereas now, having acknowledged God - or rather having been acknowledged by God..."</a:t>
            </a:r>
            <a:endParaRPr lang="en-A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49033762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7A963-95EB-48C5-A419-19192E6503A6}"/>
              </a:ext>
            </a:extLst>
          </p:cNvPr>
          <p:cNvSpPr>
            <a:spLocks noGrp="1"/>
          </p:cNvSpPr>
          <p:nvPr>
            <p:ph type="title"/>
          </p:nvPr>
        </p:nvSpPr>
        <p:spPr>
          <a:xfrm>
            <a:off x="838200" y="365126"/>
            <a:ext cx="10515600" cy="424988"/>
          </a:xfrm>
        </p:spPr>
        <p:txBody>
          <a:bodyPr>
            <a:normAutofit fontScale="90000"/>
          </a:bodyPr>
          <a:lstStyle/>
          <a:p>
            <a:r>
              <a:rPr lang="en-AU" b="1" dirty="0">
                <a:solidFill>
                  <a:srgbClr val="FFFF00"/>
                </a:solidFill>
              </a:rPr>
              <a:t>Galatians – 4:8-9</a:t>
            </a:r>
          </a:p>
        </p:txBody>
      </p:sp>
      <p:sp>
        <p:nvSpPr>
          <p:cNvPr id="3" name="Content Placeholder 2">
            <a:extLst>
              <a:ext uri="{FF2B5EF4-FFF2-40B4-BE49-F238E27FC236}">
                <a16:creationId xmlns:a16="http://schemas.microsoft.com/office/drawing/2014/main" id="{9E8F92D5-D709-40B6-A2A5-D4378934F504}"/>
              </a:ext>
            </a:extLst>
          </p:cNvPr>
          <p:cNvSpPr>
            <a:spLocks noGrp="1"/>
          </p:cNvSpPr>
          <p:nvPr>
            <p:ph idx="1"/>
          </p:nvPr>
        </p:nvSpPr>
        <p:spPr>
          <a:xfrm>
            <a:off x="838200" y="985421"/>
            <a:ext cx="10515600" cy="5191542"/>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 find the opening remarks of verse 9 fascinating.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"Whereas now, having acknowledged God - or rather having been acknowledged by God...."</a:t>
            </a:r>
            <a:endPar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This opening part of the statement is very important. It fits the pattern seen in another passage of scripture.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effectLst/>
                <a:latin typeface="Calibri" panose="020F0502020204030204" pitchFamily="34" charset="0"/>
                <a:ea typeface="Calibri" panose="020F0502020204030204" pitchFamily="34" charset="0"/>
                <a:cs typeface="Calibri" panose="020F0502020204030204" pitchFamily="34" charset="0"/>
              </a:rPr>
              <a:t>Matt 7:23 </a:t>
            </a: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"And then I will confess unto them, </a:t>
            </a:r>
            <a:r>
              <a:rPr lang="en-AU" sz="2400" b="1"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never have I acknowledged</a:t>
            </a: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AU" sz="2400" b="1"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you,</a:t>
            </a: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depart from Me ye workers of lawlessness."</a:t>
            </a:r>
            <a:endPar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It is vital that the Holy One of Israel acknowledges us.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96634455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97A99-6949-41EE-9173-16570B12FAA0}"/>
              </a:ext>
            </a:extLst>
          </p:cNvPr>
          <p:cNvSpPr>
            <a:spLocks noGrp="1"/>
          </p:cNvSpPr>
          <p:nvPr>
            <p:ph type="title"/>
          </p:nvPr>
        </p:nvSpPr>
        <p:spPr>
          <a:xfrm>
            <a:off x="838200" y="365125"/>
            <a:ext cx="10515600" cy="451621"/>
          </a:xfrm>
        </p:spPr>
        <p:txBody>
          <a:bodyPr>
            <a:normAutofit fontScale="90000"/>
          </a:bodyPr>
          <a:lstStyle/>
          <a:p>
            <a:r>
              <a:rPr lang="en-AU" b="1" dirty="0">
                <a:solidFill>
                  <a:srgbClr val="FFFF00"/>
                </a:solidFill>
              </a:rPr>
              <a:t>Galatians – 4:8-9</a:t>
            </a:r>
          </a:p>
        </p:txBody>
      </p:sp>
      <p:sp>
        <p:nvSpPr>
          <p:cNvPr id="3" name="Content Placeholder 2">
            <a:extLst>
              <a:ext uri="{FF2B5EF4-FFF2-40B4-BE49-F238E27FC236}">
                <a16:creationId xmlns:a16="http://schemas.microsoft.com/office/drawing/2014/main" id="{847923E8-2724-482D-94B4-4A35F712FAAE}"/>
              </a:ext>
            </a:extLst>
          </p:cNvPr>
          <p:cNvSpPr>
            <a:spLocks noGrp="1"/>
          </p:cNvSpPr>
          <p:nvPr>
            <p:ph idx="1"/>
          </p:nvPr>
        </p:nvSpPr>
        <p:spPr>
          <a:xfrm>
            <a:off x="838200" y="976544"/>
            <a:ext cx="10515600" cy="5200419"/>
          </a:xfrm>
        </p:spPr>
        <p:txBody>
          <a:bodyPr/>
          <a:lstStyle/>
          <a:p>
            <a:pPr>
              <a:lnSpc>
                <a:spcPct val="115000"/>
              </a:lnSpc>
              <a:spcAft>
                <a:spcPts val="1000"/>
              </a:spcAft>
            </a:pPr>
            <a:r>
              <a:rPr lang="en-AU" sz="2400" dirty="0" err="1">
                <a:effectLst/>
                <a:latin typeface="Calibri" panose="020F0502020204030204" pitchFamily="34" charset="0"/>
                <a:ea typeface="Calibri" panose="020F0502020204030204" pitchFamily="34" charset="0"/>
                <a:cs typeface="Calibri" panose="020F0502020204030204" pitchFamily="34" charset="0"/>
              </a:rPr>
              <a:t>Ackowledge</a:t>
            </a:r>
            <a:r>
              <a:rPr lang="en-AU" sz="2400" dirty="0">
                <a:effectLst/>
                <a:latin typeface="Calibri" panose="020F0502020204030204" pitchFamily="34" charset="0"/>
                <a:ea typeface="Calibri" panose="020F0502020204030204" pitchFamily="34" charset="0"/>
                <a:cs typeface="Calibri" panose="020F0502020204030204" pitchFamily="34" charset="0"/>
              </a:rPr>
              <a:t> - </a:t>
            </a:r>
            <a:r>
              <a:rPr lang="en-AU" sz="2400" dirty="0" err="1">
                <a:effectLst/>
                <a:latin typeface="Calibri" panose="020F0502020204030204" pitchFamily="34" charset="0"/>
                <a:ea typeface="Calibri" panose="020F0502020204030204" pitchFamily="34" charset="0"/>
                <a:cs typeface="Calibri" panose="020F0502020204030204" pitchFamily="34" charset="0"/>
              </a:rPr>
              <a:t>Ginosko</a:t>
            </a:r>
            <a:r>
              <a:rPr lang="en-AU" sz="2400" dirty="0">
                <a:effectLst/>
                <a:latin typeface="Calibri" panose="020F0502020204030204" pitchFamily="34" charset="0"/>
                <a:ea typeface="Calibri" panose="020F0502020204030204" pitchFamily="34" charset="0"/>
                <a:cs typeface="Calibri" panose="020F0502020204030204" pitchFamily="34" charset="0"/>
              </a:rPr>
              <a:t> - come to know, recognise, perceive - It is the same word used in Matt 1:25 and Luke 1:34 and translated in some bibles as “kept her a virgin."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P</a:t>
            </a:r>
            <a:r>
              <a:rPr lang="en-AU" sz="2400" dirty="0">
                <a:effectLst/>
                <a:latin typeface="Calibri" panose="020F0502020204030204" pitchFamily="34" charset="0"/>
                <a:ea typeface="Calibri" panose="020F0502020204030204" pitchFamily="34" charset="0"/>
                <a:cs typeface="Calibri" panose="020F0502020204030204" pitchFamily="34" charset="0"/>
              </a:rPr>
              <a:t>aul asks - How can you be so foolish, after having the privilege of being </a:t>
            </a:r>
            <a:r>
              <a:rPr lang="en-AU" sz="2400" dirty="0" err="1">
                <a:effectLst/>
                <a:latin typeface="Calibri" panose="020F0502020204030204" pitchFamily="34" charset="0"/>
                <a:ea typeface="Calibri" panose="020F0502020204030204" pitchFamily="34" charset="0"/>
                <a:cs typeface="Calibri" panose="020F0502020204030204" pitchFamily="34" charset="0"/>
              </a:rPr>
              <a:t>Ginosko</a:t>
            </a:r>
            <a:r>
              <a:rPr lang="en-AU" sz="2400" dirty="0">
                <a:effectLst/>
                <a:latin typeface="Calibri" panose="020F0502020204030204" pitchFamily="34" charset="0"/>
                <a:ea typeface="Calibri" panose="020F0502020204030204" pitchFamily="34" charset="0"/>
                <a:cs typeface="Calibri" panose="020F0502020204030204" pitchFamily="34" charset="0"/>
              </a:rPr>
              <a:t>/</a:t>
            </a:r>
            <a:r>
              <a:rPr lang="en-AU" sz="2400" dirty="0" err="1">
                <a:effectLst/>
                <a:latin typeface="Calibri" panose="020F0502020204030204" pitchFamily="34" charset="0"/>
                <a:ea typeface="Calibri" panose="020F0502020204030204" pitchFamily="34" charset="0"/>
                <a:cs typeface="Calibri" panose="020F0502020204030204" pitchFamily="34" charset="0"/>
              </a:rPr>
              <a:t>ackowledged</a:t>
            </a:r>
            <a:r>
              <a:rPr lang="en-AU" sz="2400" dirty="0">
                <a:effectLst/>
                <a:latin typeface="Calibri" panose="020F0502020204030204" pitchFamily="34" charset="0"/>
                <a:ea typeface="Calibri" panose="020F0502020204030204" pitchFamily="34" charset="0"/>
                <a:cs typeface="Calibri" panose="020F0502020204030204" pitchFamily="34" charset="0"/>
              </a:rPr>
              <a:t> by YHVH, can you even consider going back to those useless worthless things and live once again a life in servitude to such?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 New Jerusalem bible has this translation: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"whereas now that you have come to recognize God, or rather be recognised by God; how can you now turn back again to those powerless and bankrupt elements whose slaves you now want to be all over again?"</a:t>
            </a:r>
            <a:endPar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907980209"/>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2939C-B73A-4D21-AE36-3B3B82352041}"/>
              </a:ext>
            </a:extLst>
          </p:cNvPr>
          <p:cNvSpPr>
            <a:spLocks noGrp="1"/>
          </p:cNvSpPr>
          <p:nvPr>
            <p:ph type="title"/>
          </p:nvPr>
        </p:nvSpPr>
        <p:spPr>
          <a:xfrm>
            <a:off x="838200" y="365126"/>
            <a:ext cx="10515600" cy="416110"/>
          </a:xfrm>
        </p:spPr>
        <p:txBody>
          <a:bodyPr>
            <a:normAutofit fontScale="90000"/>
          </a:bodyPr>
          <a:lstStyle/>
          <a:p>
            <a:r>
              <a:rPr lang="en-AU" b="1" dirty="0">
                <a:solidFill>
                  <a:srgbClr val="FFFF00"/>
                </a:solidFill>
              </a:rPr>
              <a:t>Galatians – 4:8-9</a:t>
            </a:r>
          </a:p>
        </p:txBody>
      </p:sp>
      <p:sp>
        <p:nvSpPr>
          <p:cNvPr id="3" name="Content Placeholder 2">
            <a:extLst>
              <a:ext uri="{FF2B5EF4-FFF2-40B4-BE49-F238E27FC236}">
                <a16:creationId xmlns:a16="http://schemas.microsoft.com/office/drawing/2014/main" id="{A419CD95-2DDD-4ECD-815B-1BA15C4AF598}"/>
              </a:ext>
            </a:extLst>
          </p:cNvPr>
          <p:cNvSpPr>
            <a:spLocks noGrp="1"/>
          </p:cNvSpPr>
          <p:nvPr>
            <p:ph idx="1"/>
          </p:nvPr>
        </p:nvSpPr>
        <p:spPr>
          <a:xfrm>
            <a:off x="838200" y="976544"/>
            <a:ext cx="10515600" cy="5200419"/>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Once again we come to a passage of scripture - in fact verses 10-12 [we will view these later]are used by the Christian church to valid their position on Torah - that is the Torah is no longer to be followed.</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They come to this conclusion because they have misunderstood Paul's letter and his use of the word nomos not understanding the context in which it is used.</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 other key reason the church mucks this up is because they start from a presupposition that the law is bad, and only applicable to "Old Testament" Jews and Judaism of today. </a:t>
            </a:r>
            <a:r>
              <a:rPr lang="en-AU" sz="2400" dirty="0">
                <a:latin typeface="Calibri" panose="020F0502020204030204" pitchFamily="34" charset="0"/>
                <a:ea typeface="Calibri" panose="020F0502020204030204" pitchFamily="34" charset="0"/>
                <a:cs typeface="Calibri" panose="020F0502020204030204" pitchFamily="34" charset="0"/>
              </a:rPr>
              <a:t>T</a:t>
            </a:r>
            <a:r>
              <a:rPr lang="en-AU" sz="2400" dirty="0">
                <a:effectLst/>
                <a:latin typeface="Calibri" panose="020F0502020204030204" pitchFamily="34" charset="0"/>
                <a:ea typeface="Calibri" panose="020F0502020204030204" pitchFamily="34" charset="0"/>
                <a:cs typeface="Calibri" panose="020F0502020204030204" pitchFamily="34" charset="0"/>
              </a:rPr>
              <a:t>hey view scripture from this platform, drawing Biblically incorrect conclusions.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95856170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DA05D-4FC0-4207-821A-EB035CE761D7}"/>
              </a:ext>
            </a:extLst>
          </p:cNvPr>
          <p:cNvSpPr>
            <a:spLocks noGrp="1"/>
          </p:cNvSpPr>
          <p:nvPr>
            <p:ph type="title"/>
          </p:nvPr>
        </p:nvSpPr>
        <p:spPr>
          <a:xfrm>
            <a:off x="838200" y="365125"/>
            <a:ext cx="10515600" cy="433865"/>
          </a:xfrm>
        </p:spPr>
        <p:txBody>
          <a:bodyPr>
            <a:normAutofit fontScale="90000"/>
          </a:bodyPr>
          <a:lstStyle/>
          <a:p>
            <a:r>
              <a:rPr lang="en-AU" b="1" dirty="0">
                <a:solidFill>
                  <a:srgbClr val="FFFF00"/>
                </a:solidFill>
              </a:rPr>
              <a:t>Galatians – 4:8-9</a:t>
            </a:r>
          </a:p>
        </p:txBody>
      </p:sp>
      <p:sp>
        <p:nvSpPr>
          <p:cNvPr id="3" name="Content Placeholder 2">
            <a:extLst>
              <a:ext uri="{FF2B5EF4-FFF2-40B4-BE49-F238E27FC236}">
                <a16:creationId xmlns:a16="http://schemas.microsoft.com/office/drawing/2014/main" id="{2B323D9F-CEA5-40B6-893B-027C0044960A}"/>
              </a:ext>
            </a:extLst>
          </p:cNvPr>
          <p:cNvSpPr>
            <a:spLocks noGrp="1"/>
          </p:cNvSpPr>
          <p:nvPr>
            <p:ph idx="1"/>
          </p:nvPr>
        </p:nvSpPr>
        <p:spPr>
          <a:xfrm>
            <a:off x="838200" y="1012054"/>
            <a:ext cx="10515600" cy="5164909"/>
          </a:xfrm>
        </p:spPr>
        <p:txBody>
          <a:bodyPr>
            <a:normAutofit lnSpcReduction="10000"/>
          </a:bodyPr>
          <a:lstStyle/>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W</a:t>
            </a:r>
            <a:r>
              <a:rPr lang="en-AU" sz="2400" dirty="0">
                <a:effectLst/>
                <a:latin typeface="Calibri" panose="020F0502020204030204" pitchFamily="34" charset="0"/>
                <a:ea typeface="Calibri" panose="020F0502020204030204" pitchFamily="34" charset="0"/>
                <a:cs typeface="Calibri" panose="020F0502020204030204" pitchFamily="34" charset="0"/>
              </a:rPr>
              <a:t>hat is Paul really addressing here? It cannot be the written biblical Torah, for a number of reasons!!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Firstly the same author of this letter also writes:</a:t>
            </a:r>
            <a:r>
              <a:rPr lang="en-AU" sz="2400" dirty="0">
                <a:latin typeface="Calibri" panose="020F0502020204030204" pitchFamily="34" charset="0"/>
                <a:ea typeface="Calibri" panose="020F0502020204030204" pitchFamily="34" charset="0"/>
                <a:cs typeface="Times New Roman" panose="02020603050405020304" pitchFamily="18" charset="0"/>
              </a:rPr>
              <a:t> </a:t>
            </a:r>
            <a:r>
              <a:rPr lang="en-AU" sz="2400" dirty="0" err="1">
                <a:effectLst/>
                <a:latin typeface="Calibri" panose="020F0502020204030204" pitchFamily="34" charset="0"/>
                <a:ea typeface="Calibri" panose="020F0502020204030204" pitchFamily="34" charset="0"/>
                <a:cs typeface="Calibri" panose="020F0502020204030204" pitchFamily="34" charset="0"/>
              </a:rPr>
              <a:t>Roms</a:t>
            </a:r>
            <a:r>
              <a:rPr lang="en-AU" sz="2400" dirty="0">
                <a:effectLst/>
                <a:latin typeface="Calibri" panose="020F0502020204030204" pitchFamily="34" charset="0"/>
                <a:ea typeface="Calibri" panose="020F0502020204030204" pitchFamily="34" charset="0"/>
                <a:cs typeface="Calibri" panose="020F0502020204030204" pitchFamily="34" charset="0"/>
              </a:rPr>
              <a:t> 7:12 </a:t>
            </a:r>
            <a:r>
              <a:rPr lang="en-AU"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"So that the law/</a:t>
            </a:r>
            <a:r>
              <a:rPr lang="en-AU" sz="24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torah</a:t>
            </a:r>
            <a:r>
              <a:rPr lang="en-AU"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indeed is holy, and the commandment holy, and righteous and good."</a:t>
            </a:r>
            <a:endParaRPr lang="en-A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Himself talks about the law in:</a:t>
            </a:r>
            <a:r>
              <a:rPr lang="en-AU" sz="2400" dirty="0">
                <a:latin typeface="Calibri" panose="020F0502020204030204" pitchFamily="34" charset="0"/>
                <a:ea typeface="Calibri" panose="020F0502020204030204" pitchFamily="34" charset="0"/>
                <a:cs typeface="Times New Roman" panose="02020603050405020304" pitchFamily="18" charset="0"/>
              </a:rPr>
              <a:t> </a:t>
            </a:r>
            <a:r>
              <a:rPr lang="en-AU"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Matt 5:18-19</a:t>
            </a:r>
            <a:endParaRPr lang="en-A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John/</a:t>
            </a:r>
            <a:r>
              <a:rPr lang="en-AU" sz="2400" dirty="0" err="1">
                <a:effectLst/>
                <a:latin typeface="Calibri" panose="020F0502020204030204" pitchFamily="34" charset="0"/>
                <a:ea typeface="Calibri" panose="020F0502020204030204" pitchFamily="34" charset="0"/>
                <a:cs typeface="Calibri" panose="020F0502020204030204" pitchFamily="34" charset="0"/>
              </a:rPr>
              <a:t>Yochanan</a:t>
            </a:r>
            <a:r>
              <a:rPr lang="en-AU" sz="2400" dirty="0">
                <a:effectLst/>
                <a:latin typeface="Calibri" panose="020F0502020204030204" pitchFamily="34" charset="0"/>
                <a:ea typeface="Calibri" panose="020F0502020204030204" pitchFamily="34" charset="0"/>
                <a:cs typeface="Calibri" panose="020F0502020204030204" pitchFamily="34" charset="0"/>
              </a:rPr>
              <a:t> tells us not following the law is the definition of sin:</a:t>
            </a:r>
            <a:r>
              <a:rPr lang="en-AU" sz="2400" dirty="0">
                <a:latin typeface="Calibri" panose="020F0502020204030204" pitchFamily="34" charset="0"/>
                <a:ea typeface="Calibri" panose="020F0502020204030204" pitchFamily="34" charset="0"/>
                <a:cs typeface="Times New Roman" panose="02020603050405020304" pitchFamily="18" charset="0"/>
              </a:rPr>
              <a:t> </a:t>
            </a:r>
            <a:r>
              <a:rPr lang="en-AU"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1John 3:4</a:t>
            </a:r>
          </a:p>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I suggest P</a:t>
            </a:r>
            <a:r>
              <a:rPr lang="en-AU" sz="2400" dirty="0">
                <a:effectLst/>
                <a:latin typeface="Calibri" panose="020F0502020204030204" pitchFamily="34" charset="0"/>
                <a:ea typeface="Calibri" panose="020F0502020204030204" pitchFamily="34" charset="0"/>
                <a:cs typeface="Calibri" panose="020F0502020204030204" pitchFamily="34" charset="0"/>
              </a:rPr>
              <a:t>aul is addressing the pagan practices that both the Greco-Roman and some Jewish mystics were involved in: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Acts 8:9 and Acts 13:6-10</a:t>
            </a:r>
            <a:endPar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AU"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29741427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6AFCF-89EB-4499-B651-78901B6BF1EE}"/>
              </a:ext>
            </a:extLst>
          </p:cNvPr>
          <p:cNvSpPr>
            <a:spLocks noGrp="1"/>
          </p:cNvSpPr>
          <p:nvPr>
            <p:ph type="title"/>
          </p:nvPr>
        </p:nvSpPr>
        <p:spPr>
          <a:xfrm>
            <a:off x="838200" y="365125"/>
            <a:ext cx="10515600" cy="433865"/>
          </a:xfrm>
        </p:spPr>
        <p:txBody>
          <a:bodyPr>
            <a:normAutofit fontScale="90000"/>
          </a:bodyPr>
          <a:lstStyle/>
          <a:p>
            <a:r>
              <a:rPr lang="en-AU" b="1" dirty="0">
                <a:solidFill>
                  <a:srgbClr val="FFFF00"/>
                </a:solidFill>
              </a:rPr>
              <a:t>Galatians – 4:8-9</a:t>
            </a:r>
          </a:p>
        </p:txBody>
      </p:sp>
      <p:sp>
        <p:nvSpPr>
          <p:cNvPr id="3" name="Content Placeholder 2">
            <a:extLst>
              <a:ext uri="{FF2B5EF4-FFF2-40B4-BE49-F238E27FC236}">
                <a16:creationId xmlns:a16="http://schemas.microsoft.com/office/drawing/2014/main" id="{2320345A-0CAD-4BBB-A04A-7932CFFB018E}"/>
              </a:ext>
            </a:extLst>
          </p:cNvPr>
          <p:cNvSpPr>
            <a:spLocks noGrp="1"/>
          </p:cNvSpPr>
          <p:nvPr>
            <p:ph idx="1"/>
          </p:nvPr>
        </p:nvSpPr>
        <p:spPr>
          <a:xfrm>
            <a:off x="838200" y="985421"/>
            <a:ext cx="10515600" cy="5218175"/>
          </a:xfrm>
        </p:spPr>
        <p:txBody>
          <a:bodyPr>
            <a:normAutofit lnSpcReduction="10000"/>
          </a:bodyPr>
          <a:lstStyle/>
          <a:p>
            <a:pPr>
              <a:lnSpc>
                <a:spcPct val="115000"/>
              </a:lnSpc>
              <a:spcAft>
                <a:spcPts val="1000"/>
              </a:spcAft>
            </a:pPr>
            <a:r>
              <a:rPr lang="en-AU" sz="24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Notice a number of facts:</a:t>
            </a:r>
            <a:endParaRPr lang="en-AU" sz="2400" b="1"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 One was a Jew, supposed to be praising YHVH. The name Simon/</a:t>
            </a:r>
            <a:r>
              <a:rPr lang="en-AU" sz="2400" dirty="0" err="1">
                <a:effectLst/>
                <a:latin typeface="Calibri" panose="020F0502020204030204" pitchFamily="34" charset="0"/>
                <a:ea typeface="Calibri" panose="020F0502020204030204" pitchFamily="34" charset="0"/>
                <a:cs typeface="Calibri" panose="020F0502020204030204" pitchFamily="34" charset="0"/>
              </a:rPr>
              <a:t>Shi'mon</a:t>
            </a:r>
            <a:r>
              <a:rPr lang="en-AU" sz="2400" dirty="0">
                <a:effectLst/>
                <a:latin typeface="Calibri" panose="020F0502020204030204" pitchFamily="34" charset="0"/>
                <a:ea typeface="Calibri" panose="020F0502020204030204" pitchFamily="34" charset="0"/>
                <a:cs typeface="Calibri" panose="020F0502020204030204" pitchFamily="34" charset="0"/>
              </a:rPr>
              <a:t> suggests both were Jews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 They were engaged in sorcery and magical arts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 Both were preaching another gospel</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 They are both called </a:t>
            </a:r>
            <a:r>
              <a:rPr lang="en-AU" sz="2400" dirty="0" err="1">
                <a:effectLst/>
                <a:latin typeface="Calibri" panose="020F0502020204030204" pitchFamily="34" charset="0"/>
                <a:ea typeface="Calibri" panose="020F0502020204030204" pitchFamily="34" charset="0"/>
                <a:cs typeface="Calibri" panose="020F0502020204030204" pitchFamily="34" charset="0"/>
              </a:rPr>
              <a:t>magos</a:t>
            </a:r>
            <a:r>
              <a:rPr lang="en-AU" sz="2400" dirty="0">
                <a:effectLst/>
                <a:latin typeface="Calibri" panose="020F0502020204030204" pitchFamily="34" charset="0"/>
                <a:ea typeface="Calibri" panose="020F0502020204030204" pitchFamily="34" charset="0"/>
                <a:cs typeface="Calibri" panose="020F0502020204030204" pitchFamily="34" charset="0"/>
              </a:rPr>
              <a:t> - magician, connected with astrology </a:t>
            </a:r>
            <a:r>
              <a:rPr lang="en-AU" sz="24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[moon, sun, stars] </a:t>
            </a:r>
            <a:r>
              <a:rPr lang="en-AU" sz="2400" dirty="0">
                <a:effectLst/>
                <a:latin typeface="Calibri" panose="020F0502020204030204" pitchFamily="34" charset="0"/>
                <a:ea typeface="Calibri" panose="020F0502020204030204" pitchFamily="34" charset="0"/>
                <a:cs typeface="Calibri" panose="020F0502020204030204" pitchFamily="34" charset="0"/>
              </a:rPr>
              <a:t>and witchcraft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This type of worship was not only in the Greco-Roman religions, but had crept into sects </a:t>
            </a:r>
            <a:r>
              <a:rPr lang="en-AU" sz="2400" dirty="0" err="1">
                <a:effectLst/>
                <a:latin typeface="Calibri" panose="020F0502020204030204" pitchFamily="34" charset="0"/>
                <a:ea typeface="Calibri" panose="020F0502020204030204" pitchFamily="34" charset="0"/>
                <a:cs typeface="Calibri" panose="020F0502020204030204" pitchFamily="34" charset="0"/>
              </a:rPr>
              <a:t>ofJudaism</a:t>
            </a:r>
            <a:r>
              <a:rPr lang="en-AU" sz="2400" dirty="0">
                <a:effectLst/>
                <a:latin typeface="Calibri" panose="020F0502020204030204" pitchFamily="34" charset="0"/>
                <a:ea typeface="Calibri" panose="020F0502020204030204" pitchFamily="34" charset="0"/>
                <a:cs typeface="Calibri" panose="020F0502020204030204" pitchFamily="34" charset="0"/>
              </a:rPr>
              <a:t> as well. Kabbalah was alive and flourishing.</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36324832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A5003-E426-43FD-A479-AD48FEF91DB8}"/>
              </a:ext>
            </a:extLst>
          </p:cNvPr>
          <p:cNvSpPr>
            <a:spLocks noGrp="1"/>
          </p:cNvSpPr>
          <p:nvPr>
            <p:ph type="title"/>
          </p:nvPr>
        </p:nvSpPr>
        <p:spPr>
          <a:xfrm>
            <a:off x="838200" y="365126"/>
            <a:ext cx="10515600" cy="424988"/>
          </a:xfrm>
        </p:spPr>
        <p:txBody>
          <a:bodyPr>
            <a:normAutofit fontScale="90000"/>
          </a:bodyPr>
          <a:lstStyle/>
          <a:p>
            <a:r>
              <a:rPr lang="en-AU" b="1" dirty="0">
                <a:solidFill>
                  <a:srgbClr val="FFFF00"/>
                </a:solidFill>
              </a:rPr>
              <a:t>Galatians – 4:8-9</a:t>
            </a:r>
          </a:p>
        </p:txBody>
      </p:sp>
      <p:sp>
        <p:nvSpPr>
          <p:cNvPr id="3" name="Content Placeholder 2">
            <a:extLst>
              <a:ext uri="{FF2B5EF4-FFF2-40B4-BE49-F238E27FC236}">
                <a16:creationId xmlns:a16="http://schemas.microsoft.com/office/drawing/2014/main" id="{93B7570B-A771-4630-BE84-B6F14DC5DDAB}"/>
              </a:ext>
            </a:extLst>
          </p:cNvPr>
          <p:cNvSpPr>
            <a:spLocks noGrp="1"/>
          </p:cNvSpPr>
          <p:nvPr>
            <p:ph idx="1"/>
          </p:nvPr>
        </p:nvSpPr>
        <p:spPr>
          <a:xfrm>
            <a:off x="838200" y="976544"/>
            <a:ext cx="10515600" cy="5200419"/>
          </a:xfrm>
        </p:spPr>
        <p:txBody>
          <a:bodyPr>
            <a:normAutofit fontScale="92500" lnSpcReduction="10000"/>
          </a:bodyPr>
          <a:lstStyle/>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How many people are listening to Mediums etc and not the</a:t>
            </a:r>
            <a:r>
              <a:rPr lang="en-AU" sz="2400" dirty="0">
                <a:effectLst/>
                <a:latin typeface="Calibri" panose="020F0502020204030204" pitchFamily="34" charset="0"/>
                <a:ea typeface="Calibri" panose="020F0502020204030204" pitchFamily="34" charset="0"/>
                <a:cs typeface="Calibri" panose="020F0502020204030204" pitchFamily="34" charset="0"/>
              </a:rPr>
              <a:t> Holy One of Israel?</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Ex 22:18;  Lev 19:31;  20:6</a:t>
            </a:r>
            <a:endPar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Make no mistake many Jews were involved in such practices, and so were many early Christians and both continue to be involved to this day.</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Paul was NOT encouraging the Galatians to shun the written Biblical Torah as many would try to have us believe. In fact he was trying to prevent them from departing from YHVH’s instructions where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is found and worshipped in spirit and in truth.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These Galatians were in fact being drawn back to their old familiar ways by some "leaders" who had a smattering of biblical </a:t>
            </a:r>
            <a:r>
              <a:rPr lang="en-AU" sz="2400" dirty="0" err="1">
                <a:effectLst/>
                <a:latin typeface="Calibri" panose="020F0502020204030204" pitchFamily="34" charset="0"/>
                <a:ea typeface="Calibri" panose="020F0502020204030204" pitchFamily="34" charset="0"/>
                <a:cs typeface="Calibri" panose="020F0502020204030204" pitchFamily="34" charset="0"/>
              </a:rPr>
              <a:t>torah</a:t>
            </a:r>
            <a:r>
              <a:rPr lang="en-AU" sz="2400" dirty="0">
                <a:effectLst/>
                <a:latin typeface="Calibri" panose="020F0502020204030204" pitchFamily="34" charset="0"/>
                <a:ea typeface="Calibri" panose="020F0502020204030204" pitchFamily="34" charset="0"/>
                <a:cs typeface="Calibri" panose="020F0502020204030204" pitchFamily="34" charset="0"/>
              </a:rPr>
              <a:t> and pagan religion. They were being drawn back to worshipping the pagan days attached to the days promoted by the </a:t>
            </a:r>
            <a:r>
              <a:rPr lang="en-AU" sz="2400" dirty="0" err="1">
                <a:effectLst/>
                <a:latin typeface="Calibri" panose="020F0502020204030204" pitchFamily="34" charset="0"/>
                <a:ea typeface="Calibri" panose="020F0502020204030204" pitchFamily="34" charset="0"/>
                <a:cs typeface="Calibri" panose="020F0502020204030204" pitchFamily="34" charset="0"/>
              </a:rPr>
              <a:t>magos</a:t>
            </a:r>
            <a:r>
              <a:rPr lang="en-AU" sz="2400" dirty="0">
                <a:effectLst/>
                <a:latin typeface="Calibri" panose="020F0502020204030204" pitchFamily="34" charset="0"/>
                <a:ea typeface="Calibri" panose="020F0502020204030204" pitchFamily="34" charset="0"/>
                <a:cs typeface="Calibri" panose="020F0502020204030204" pitchFamily="34" charset="0"/>
              </a:rPr>
              <a:t> of the time.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672539697"/>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89902-CAAB-440D-8F8C-B857EDEAC238}"/>
              </a:ext>
            </a:extLst>
          </p:cNvPr>
          <p:cNvSpPr>
            <a:spLocks noGrp="1"/>
          </p:cNvSpPr>
          <p:nvPr>
            <p:ph type="title"/>
          </p:nvPr>
        </p:nvSpPr>
        <p:spPr>
          <a:xfrm>
            <a:off x="838200" y="338492"/>
            <a:ext cx="10515600" cy="433865"/>
          </a:xfrm>
        </p:spPr>
        <p:txBody>
          <a:bodyPr>
            <a:normAutofit fontScale="90000"/>
          </a:bodyPr>
          <a:lstStyle/>
          <a:p>
            <a:r>
              <a:rPr lang="en-AU" b="1" dirty="0">
                <a:solidFill>
                  <a:srgbClr val="FFFF00"/>
                </a:solidFill>
              </a:rPr>
              <a:t>Galatians – 4:10-11</a:t>
            </a:r>
          </a:p>
        </p:txBody>
      </p:sp>
      <p:sp>
        <p:nvSpPr>
          <p:cNvPr id="3" name="Content Placeholder 2">
            <a:extLst>
              <a:ext uri="{FF2B5EF4-FFF2-40B4-BE49-F238E27FC236}">
                <a16:creationId xmlns:a16="http://schemas.microsoft.com/office/drawing/2014/main" id="{08C03956-680F-40F2-AB99-0B66C615C5F6}"/>
              </a:ext>
            </a:extLst>
          </p:cNvPr>
          <p:cNvSpPr>
            <a:spLocks noGrp="1"/>
          </p:cNvSpPr>
          <p:nvPr>
            <p:ph idx="1"/>
          </p:nvPr>
        </p:nvSpPr>
        <p:spPr>
          <a:xfrm>
            <a:off x="838200" y="932155"/>
            <a:ext cx="10515600" cy="5244808"/>
          </a:xfrm>
        </p:spPr>
        <p:txBody>
          <a:bodyPr/>
          <a:lstStyle/>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T</a:t>
            </a:r>
            <a:r>
              <a:rPr lang="en-AU" sz="2400" dirty="0">
                <a:effectLst/>
                <a:latin typeface="Calibri" panose="020F0502020204030204" pitchFamily="34" charset="0"/>
                <a:ea typeface="Calibri" panose="020F0502020204030204" pitchFamily="34" charset="0"/>
                <a:cs typeface="Calibri" panose="020F0502020204030204" pitchFamily="34" charset="0"/>
              </a:rPr>
              <a:t>he days referred to here are not the set apart days our Father has instructed us to keep. </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This was not referring to the </a:t>
            </a:r>
            <a:r>
              <a:rPr lang="en-AU" sz="2400" dirty="0" err="1">
                <a:effectLst/>
                <a:latin typeface="Calibri" panose="020F0502020204030204" pitchFamily="34" charset="0"/>
                <a:ea typeface="Calibri" panose="020F0502020204030204" pitchFamily="34" charset="0"/>
                <a:cs typeface="Calibri" panose="020F0502020204030204" pitchFamily="34" charset="0"/>
              </a:rPr>
              <a:t>moedim</a:t>
            </a:r>
            <a:r>
              <a:rPr lang="en-AU" sz="2400" dirty="0">
                <a:effectLst/>
                <a:latin typeface="Calibri" panose="020F0502020204030204" pitchFamily="34" charset="0"/>
                <a:ea typeface="Calibri" panose="020F0502020204030204" pitchFamily="34" charset="0"/>
                <a:cs typeface="Calibri" panose="020F0502020204030204" pitchFamily="34" charset="0"/>
              </a:rPr>
              <a:t> of - </a:t>
            </a:r>
            <a:r>
              <a:rPr lang="en-AU" sz="24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Unleavened bread, First fruits, Shavuot, Yom Teruah, Yom Kippur, Sukkot and the blessed Sabbath. </a:t>
            </a:r>
            <a:endParaRPr lang="en-AU" sz="2400" b="1"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 days Paul was trying to keep the Galatians from observing were those days attached to the mystic arts and pagan gods.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Of course we recognise these now as Christmas, Easter, Halloween, special "saints" days etc.</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162099639"/>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24AD5-2B61-4456-B5AC-FBE4C3404254}"/>
              </a:ext>
            </a:extLst>
          </p:cNvPr>
          <p:cNvSpPr>
            <a:spLocks noGrp="1"/>
          </p:cNvSpPr>
          <p:nvPr>
            <p:ph type="title"/>
          </p:nvPr>
        </p:nvSpPr>
        <p:spPr>
          <a:xfrm>
            <a:off x="838200" y="365125"/>
            <a:ext cx="10515600" cy="442743"/>
          </a:xfrm>
        </p:spPr>
        <p:txBody>
          <a:bodyPr>
            <a:normAutofit fontScale="90000"/>
          </a:bodyPr>
          <a:lstStyle/>
          <a:p>
            <a:r>
              <a:rPr lang="en-AU" b="1" dirty="0">
                <a:solidFill>
                  <a:srgbClr val="FFFF00"/>
                </a:solidFill>
              </a:rPr>
              <a:t>Galatians – 4:10-11</a:t>
            </a:r>
          </a:p>
        </p:txBody>
      </p:sp>
      <p:sp>
        <p:nvSpPr>
          <p:cNvPr id="3" name="Content Placeholder 2">
            <a:extLst>
              <a:ext uri="{FF2B5EF4-FFF2-40B4-BE49-F238E27FC236}">
                <a16:creationId xmlns:a16="http://schemas.microsoft.com/office/drawing/2014/main" id="{97276042-AE6D-46E9-8B7F-77C783AAB93D}"/>
              </a:ext>
            </a:extLst>
          </p:cNvPr>
          <p:cNvSpPr>
            <a:spLocks noGrp="1"/>
          </p:cNvSpPr>
          <p:nvPr>
            <p:ph idx="1"/>
          </p:nvPr>
        </p:nvSpPr>
        <p:spPr>
          <a:xfrm>
            <a:off x="838200" y="1003177"/>
            <a:ext cx="10515600" cy="5173786"/>
          </a:xfrm>
        </p:spPr>
        <p:txBody>
          <a:bodyPr>
            <a:normAutofit lnSpcReduction="10000"/>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Paul practiced Biblical </a:t>
            </a:r>
            <a:r>
              <a:rPr lang="en-AU" sz="2400" dirty="0">
                <a:latin typeface="Calibri" panose="020F0502020204030204" pitchFamily="34" charset="0"/>
                <a:ea typeface="Calibri" panose="020F0502020204030204" pitchFamily="34" charset="0"/>
                <a:cs typeface="Calibri" panose="020F0502020204030204" pitchFamily="34" charset="0"/>
              </a:rPr>
              <a:t>T</a:t>
            </a:r>
            <a:r>
              <a:rPr lang="en-AU" sz="2400" dirty="0">
                <a:effectLst/>
                <a:latin typeface="Calibri" panose="020F0502020204030204" pitchFamily="34" charset="0"/>
                <a:ea typeface="Calibri" panose="020F0502020204030204" pitchFamily="34" charset="0"/>
                <a:cs typeface="Calibri" panose="020F0502020204030204" pitchFamily="34" charset="0"/>
              </a:rPr>
              <a:t>orah</a:t>
            </a:r>
            <a:r>
              <a:rPr lang="en-AU" sz="2400" dirty="0">
                <a:latin typeface="Calibri" panose="020F0502020204030204" pitchFamily="34" charset="0"/>
                <a:ea typeface="Calibri" panose="020F0502020204030204" pitchFamily="34" charset="0"/>
                <a:cs typeface="Calibri" panose="020F0502020204030204" pitchFamily="34" charset="0"/>
              </a:rPr>
              <a:t>, </a:t>
            </a:r>
            <a:r>
              <a:rPr lang="en-AU" sz="2400" dirty="0">
                <a:effectLst/>
                <a:latin typeface="Calibri" panose="020F0502020204030204" pitchFamily="34" charset="0"/>
                <a:ea typeface="Calibri" panose="020F0502020204030204" pitchFamily="34" charset="0"/>
                <a:cs typeface="Calibri" panose="020F0502020204030204" pitchFamily="34" charset="0"/>
              </a:rPr>
              <a:t>encouraged all followers to do the same. He writes: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1Cor 5:6-8 “Therefore let us therefore celebrate the feast, not with old hametz, the </a:t>
            </a:r>
            <a:r>
              <a:rPr lang="en-AU" sz="2400" dirty="0" err="1">
                <a:effectLst/>
                <a:latin typeface="Calibri" panose="020F0502020204030204" pitchFamily="34" charset="0"/>
                <a:ea typeface="Calibri" panose="020F0502020204030204" pitchFamily="34" charset="0"/>
                <a:cs typeface="Calibri" panose="020F0502020204030204" pitchFamily="34" charset="0"/>
              </a:rPr>
              <a:t>hamatz</a:t>
            </a:r>
            <a:r>
              <a:rPr lang="en-AU" sz="2400" dirty="0">
                <a:effectLst/>
                <a:latin typeface="Calibri" panose="020F0502020204030204" pitchFamily="34" charset="0"/>
                <a:ea typeface="Calibri" panose="020F0502020204030204" pitchFamily="34" charset="0"/>
                <a:cs typeface="Calibri" panose="020F0502020204030204" pitchFamily="34" charset="0"/>
              </a:rPr>
              <a:t> of malice, and wickedness, but with unleavened bread – the matzah of sincerity and truth.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P</a:t>
            </a:r>
            <a:r>
              <a:rPr lang="en-AU" sz="2400" dirty="0">
                <a:effectLst/>
                <a:latin typeface="Calibri" panose="020F0502020204030204" pitchFamily="34" charset="0"/>
                <a:ea typeface="Calibri" panose="020F0502020204030204" pitchFamily="34" charset="0"/>
                <a:cs typeface="Calibri" panose="020F0502020204030204" pitchFamily="34" charset="0"/>
              </a:rPr>
              <a:t>aul saw practices that were unbiblical… according to written </a:t>
            </a:r>
            <a:r>
              <a:rPr lang="en-AU" sz="2400" dirty="0">
                <a:latin typeface="Calibri" panose="020F0502020204030204" pitchFamily="34" charset="0"/>
                <a:ea typeface="Calibri" panose="020F0502020204030204" pitchFamily="34" charset="0"/>
                <a:cs typeface="Calibri" panose="020F0502020204030204" pitchFamily="34" charset="0"/>
              </a:rPr>
              <a:t>T</a:t>
            </a:r>
            <a:r>
              <a:rPr lang="en-AU" sz="2400" dirty="0">
                <a:effectLst/>
                <a:latin typeface="Calibri" panose="020F0502020204030204" pitchFamily="34" charset="0"/>
                <a:ea typeface="Calibri" panose="020F0502020204030204" pitchFamily="34" charset="0"/>
                <a:cs typeface="Calibri" panose="020F0502020204030204" pitchFamily="34" charset="0"/>
              </a:rPr>
              <a:t>orah as leaven.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He was worried about their future: You can feel the frustration in his words. </a:t>
            </a:r>
            <a:r>
              <a:rPr lang="en-AU" sz="2400" dirty="0">
                <a:latin typeface="Calibri" panose="020F0502020204030204" pitchFamily="34" charset="0"/>
                <a:ea typeface="Calibri" panose="020F0502020204030204" pitchFamily="34" charset="0"/>
                <a:cs typeface="Calibri" panose="020F0502020204030204" pitchFamily="34" charset="0"/>
              </a:rPr>
              <a:t>H</a:t>
            </a:r>
            <a:r>
              <a:rPr lang="en-AU" sz="2400" dirty="0">
                <a:effectLst/>
                <a:latin typeface="Calibri" panose="020F0502020204030204" pitchFamily="34" charset="0"/>
                <a:ea typeface="Calibri" panose="020F0502020204030204" pitchFamily="34" charset="0"/>
                <a:cs typeface="Calibri" panose="020F0502020204030204" pitchFamily="34" charset="0"/>
              </a:rPr>
              <a:t>e is witnessing the truth of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being destroyed by those who were intent on bringing in their own agendas, causing disruption and confusion amongst these new believers.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Today we witness the same thing - nothing has changed.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92172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0F699-A8D8-4EC2-87DF-81BA3F535D4D}"/>
              </a:ext>
            </a:extLst>
          </p:cNvPr>
          <p:cNvSpPr>
            <a:spLocks noGrp="1"/>
          </p:cNvSpPr>
          <p:nvPr>
            <p:ph type="title"/>
          </p:nvPr>
        </p:nvSpPr>
        <p:spPr>
          <a:xfrm>
            <a:off x="838200" y="338492"/>
            <a:ext cx="10515600" cy="176413"/>
          </a:xfrm>
        </p:spPr>
        <p:txBody>
          <a:bodyPr>
            <a:normAutofit fontScale="90000"/>
          </a:bodyPr>
          <a:lstStyle/>
          <a:p>
            <a:r>
              <a:rPr lang="en-US" dirty="0"/>
              <a:t> </a:t>
            </a:r>
            <a:endParaRPr lang="en-AU" dirty="0"/>
          </a:p>
        </p:txBody>
      </p:sp>
      <p:sp>
        <p:nvSpPr>
          <p:cNvPr id="3" name="Content Placeholder 2">
            <a:extLst>
              <a:ext uri="{FF2B5EF4-FFF2-40B4-BE49-F238E27FC236}">
                <a16:creationId xmlns:a16="http://schemas.microsoft.com/office/drawing/2014/main" id="{F39CFA0D-D3ED-425C-B7F5-BADDCBA234D9}"/>
              </a:ext>
            </a:extLst>
          </p:cNvPr>
          <p:cNvSpPr>
            <a:spLocks noGrp="1"/>
          </p:cNvSpPr>
          <p:nvPr>
            <p:ph idx="1"/>
          </p:nvPr>
        </p:nvSpPr>
        <p:spPr>
          <a:xfrm>
            <a:off x="838200" y="701336"/>
            <a:ext cx="10515600" cy="5475627"/>
          </a:xfrm>
        </p:spPr>
        <p:txBody>
          <a:bodyPr>
            <a:normAutofit lnSpcReduction="10000"/>
          </a:bodyPr>
          <a:lstStyle/>
          <a:p>
            <a:r>
              <a:rPr lang="en-US" b="1" dirty="0"/>
              <a:t>Deuteronomy 29:10-15</a:t>
            </a:r>
          </a:p>
          <a:p>
            <a:r>
              <a:rPr lang="en-US" b="1" dirty="0">
                <a:effectLst/>
              </a:rPr>
              <a:t>New American Standard Bible 1995</a:t>
            </a:r>
          </a:p>
          <a:p>
            <a:r>
              <a:rPr lang="en-US" baseline="30000" dirty="0"/>
              <a:t>10 </a:t>
            </a:r>
            <a:r>
              <a:rPr lang="en-US" dirty="0"/>
              <a:t>“You stand today, all of you, before the </a:t>
            </a:r>
            <a:r>
              <a:rPr lang="en-US" cap="small" dirty="0">
                <a:effectLst/>
              </a:rPr>
              <a:t>Lord</a:t>
            </a:r>
            <a:r>
              <a:rPr lang="en-US" dirty="0"/>
              <a:t> your God: your chiefs, your tribes, your elders and your officers, </a:t>
            </a:r>
            <a:r>
              <a:rPr lang="en-US" i="1" dirty="0"/>
              <a:t>even</a:t>
            </a:r>
            <a:r>
              <a:rPr lang="en-US" dirty="0"/>
              <a:t> all the men of Israel, </a:t>
            </a:r>
            <a:r>
              <a:rPr lang="en-US" baseline="30000" dirty="0"/>
              <a:t>11 </a:t>
            </a:r>
            <a:r>
              <a:rPr lang="en-US" dirty="0"/>
              <a:t>your little ones, your wives, and the alien who is within your camps, from the one who chops your wood to the one who draws your water, </a:t>
            </a:r>
            <a:r>
              <a:rPr lang="en-US" baseline="30000" dirty="0"/>
              <a:t>12 </a:t>
            </a:r>
            <a:r>
              <a:rPr lang="en-US" dirty="0"/>
              <a:t>that you may enter into the covenant with the </a:t>
            </a:r>
            <a:r>
              <a:rPr lang="en-US" cap="small" dirty="0">
                <a:effectLst/>
              </a:rPr>
              <a:t>Lord</a:t>
            </a:r>
            <a:r>
              <a:rPr lang="en-US" dirty="0"/>
              <a:t> your God, and into His oath which the </a:t>
            </a:r>
            <a:r>
              <a:rPr lang="en-US" cap="small" dirty="0">
                <a:effectLst/>
              </a:rPr>
              <a:t>Lord</a:t>
            </a:r>
            <a:r>
              <a:rPr lang="en-US" dirty="0"/>
              <a:t> your God is making with you today, </a:t>
            </a:r>
            <a:r>
              <a:rPr lang="en-US" baseline="30000" dirty="0"/>
              <a:t>13 </a:t>
            </a:r>
            <a:r>
              <a:rPr lang="en-US" dirty="0"/>
              <a:t>in order that He may establish you today as His people and that He may be your God, just as He spoke to you and as He swore to your fathers, to Abraham, Isaac, and Jacob.</a:t>
            </a:r>
          </a:p>
          <a:p>
            <a:r>
              <a:rPr lang="en-US" baseline="30000" dirty="0"/>
              <a:t>14 </a:t>
            </a:r>
            <a:r>
              <a:rPr lang="en-US" dirty="0"/>
              <a:t>“Now not with you alone am I making this covenant and this oath, </a:t>
            </a:r>
            <a:r>
              <a:rPr lang="en-US" baseline="30000" dirty="0"/>
              <a:t>15 </a:t>
            </a:r>
            <a:r>
              <a:rPr lang="en-US" dirty="0"/>
              <a:t>but both with those who stand here with us today in the presence of the </a:t>
            </a:r>
            <a:r>
              <a:rPr lang="en-US" cap="small" dirty="0">
                <a:effectLst/>
              </a:rPr>
              <a:t>Lord</a:t>
            </a:r>
            <a:r>
              <a:rPr lang="en-US" dirty="0"/>
              <a:t> our God and with those who are not with us here today </a:t>
            </a:r>
          </a:p>
          <a:p>
            <a:endParaRPr lang="en-AU" dirty="0"/>
          </a:p>
        </p:txBody>
      </p:sp>
    </p:spTree>
    <p:extLst>
      <p:ext uri="{BB962C8B-B14F-4D97-AF65-F5344CB8AC3E}">
        <p14:creationId xmlns:p14="http://schemas.microsoft.com/office/powerpoint/2010/main" val="2492840460"/>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38055-9826-4BA9-83DA-AC6EC991427A}"/>
              </a:ext>
            </a:extLst>
          </p:cNvPr>
          <p:cNvSpPr>
            <a:spLocks noGrp="1"/>
          </p:cNvSpPr>
          <p:nvPr>
            <p:ph type="title"/>
          </p:nvPr>
        </p:nvSpPr>
        <p:spPr>
          <a:xfrm>
            <a:off x="838200" y="365125"/>
            <a:ext cx="10515600" cy="398355"/>
          </a:xfrm>
        </p:spPr>
        <p:txBody>
          <a:bodyPr>
            <a:normAutofit fontScale="90000"/>
          </a:bodyPr>
          <a:lstStyle/>
          <a:p>
            <a:r>
              <a:rPr lang="en-US" b="1" dirty="0">
                <a:solidFill>
                  <a:srgbClr val="92D050"/>
                </a:solidFill>
              </a:rPr>
              <a:t>Galatians – 4:12 – 14.</a:t>
            </a:r>
            <a:endParaRPr lang="en-AU" b="1" dirty="0">
              <a:solidFill>
                <a:srgbClr val="92D050"/>
              </a:solidFill>
            </a:endParaRPr>
          </a:p>
        </p:txBody>
      </p:sp>
      <p:sp>
        <p:nvSpPr>
          <p:cNvPr id="3" name="Content Placeholder 2">
            <a:extLst>
              <a:ext uri="{FF2B5EF4-FFF2-40B4-BE49-F238E27FC236}">
                <a16:creationId xmlns:a16="http://schemas.microsoft.com/office/drawing/2014/main" id="{BF0E9DD5-3575-44DB-9775-883E82939A19}"/>
              </a:ext>
            </a:extLst>
          </p:cNvPr>
          <p:cNvSpPr>
            <a:spLocks noGrp="1"/>
          </p:cNvSpPr>
          <p:nvPr>
            <p:ph idx="1"/>
          </p:nvPr>
        </p:nvSpPr>
        <p:spPr>
          <a:xfrm>
            <a:off x="838200" y="994299"/>
            <a:ext cx="10515600" cy="5182664"/>
          </a:xfrm>
        </p:spPr>
        <p:txBody>
          <a:bodyPr>
            <a:normAutofit fontScale="92500" lnSpcReduction="10000"/>
          </a:bodyPr>
          <a:lstStyle/>
          <a:p>
            <a:pPr>
              <a:lnSpc>
                <a:spcPct val="115000"/>
              </a:lnSpc>
              <a:spcAft>
                <a:spcPts val="1000"/>
              </a:spcAft>
            </a:pPr>
            <a:r>
              <a:rPr lang="en-AU" sz="1800" dirty="0">
                <a:latin typeface="Calibri" panose="020F0502020204030204" pitchFamily="34" charset="0"/>
                <a:ea typeface="Calibri" panose="020F0502020204030204" pitchFamily="34" charset="0"/>
                <a:cs typeface="Calibri" panose="020F0502020204030204" pitchFamily="34" charset="0"/>
              </a:rPr>
              <a:t>H</a:t>
            </a:r>
            <a:r>
              <a:rPr lang="en-AU" sz="1800" dirty="0">
                <a:effectLst/>
                <a:latin typeface="Calibri" panose="020F0502020204030204" pitchFamily="34" charset="0"/>
                <a:ea typeface="Calibri" panose="020F0502020204030204" pitchFamily="34" charset="0"/>
                <a:cs typeface="Calibri" panose="020F0502020204030204" pitchFamily="34" charset="0"/>
              </a:rPr>
              <a:t>ere is a plea to the Galatians, relating to their behaviour, especially towards Paul and the message he had brought before them.</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He asks them to become as he - What could this possibly mean?  </a:t>
            </a:r>
            <a:r>
              <a:rPr lang="en-AU" sz="1800" dirty="0" err="1">
                <a:effectLst/>
                <a:latin typeface="Calibri" panose="020F0502020204030204" pitchFamily="34" charset="0"/>
                <a:ea typeface="Calibri" panose="020F0502020204030204" pitchFamily="34" charset="0"/>
                <a:cs typeface="Calibri" panose="020F0502020204030204" pitchFamily="34" charset="0"/>
              </a:rPr>
              <a:t>Barne's</a:t>
            </a:r>
            <a:r>
              <a:rPr lang="en-AU" sz="1800" dirty="0">
                <a:effectLst/>
                <a:latin typeface="Calibri" panose="020F0502020204030204" pitchFamily="34" charset="0"/>
                <a:ea typeface="Calibri" panose="020F0502020204030204" pitchFamily="34" charset="0"/>
                <a:cs typeface="Calibri" panose="020F0502020204030204" pitchFamily="34" charset="0"/>
              </a:rPr>
              <a:t> Popular Commentary says this: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err="1">
                <a:effectLst/>
                <a:latin typeface="Calibri" panose="020F0502020204030204" pitchFamily="34" charset="0"/>
                <a:ea typeface="Calibri" panose="020F0502020204030204" pitchFamily="34" charset="0"/>
                <a:cs typeface="Calibri" panose="020F0502020204030204" pitchFamily="34" charset="0"/>
              </a:rPr>
              <a:t>Koppe</a:t>
            </a:r>
            <a:r>
              <a:rPr lang="en-AU" sz="1800" dirty="0">
                <a:effectLst/>
                <a:latin typeface="Calibri" panose="020F0502020204030204" pitchFamily="34" charset="0"/>
                <a:ea typeface="Calibri" panose="020F0502020204030204" pitchFamily="34" charset="0"/>
                <a:cs typeface="Calibri" panose="020F0502020204030204" pitchFamily="34" charset="0"/>
              </a:rPr>
              <a:t> - "Imitate my example; for I,  though a Jew by birth, care no more for Jewish rites than you."</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err="1">
                <a:effectLst/>
                <a:latin typeface="Calibri" panose="020F0502020204030204" pitchFamily="34" charset="0"/>
                <a:ea typeface="Calibri" panose="020F0502020204030204" pitchFamily="34" charset="0"/>
                <a:cs typeface="Calibri" panose="020F0502020204030204" pitchFamily="34" charset="0"/>
              </a:rPr>
              <a:t>Rosenmuller</a:t>
            </a:r>
            <a:r>
              <a:rPr lang="en-AU" sz="1800" dirty="0">
                <a:effectLst/>
                <a:latin typeface="Calibri" panose="020F0502020204030204" pitchFamily="34" charset="0"/>
                <a:ea typeface="Calibri" panose="020F0502020204030204" pitchFamily="34" charset="0"/>
                <a:cs typeface="Calibri" panose="020F0502020204030204" pitchFamily="34" charset="0"/>
              </a:rPr>
              <a:t> - "Imitate my manner of life in rejecting the Jewish rites; as I having renounced the Jewish rites, was much like you when I preached the gospel to you."</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Barnes himself - "The reference is doubtless to Jewish rites and customs , and to the question whether they were binding on Christians. Paul's object is to persuade them to abandon them. He appeals to them, therefore by his own example. And it means evidently, 'Imitate me in this thing. Follow my example, and yield no conformity to those rites and customs.'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Barnes then says regarding Paul becoming as they are as Paul meaning - "For I have conformed to your customs in many things. I have abandoned my own peculiarities; given up my customs as far as possible; conformed to you as Gentiles as far as I could do, in order to benefit and save you..."</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30615010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7D9D4-E75C-4815-B742-B1259AA5C497}"/>
              </a:ext>
            </a:extLst>
          </p:cNvPr>
          <p:cNvSpPr>
            <a:spLocks noGrp="1"/>
          </p:cNvSpPr>
          <p:nvPr>
            <p:ph type="title"/>
          </p:nvPr>
        </p:nvSpPr>
        <p:spPr>
          <a:xfrm>
            <a:off x="838200" y="365125"/>
            <a:ext cx="10515600" cy="389477"/>
          </a:xfrm>
        </p:spPr>
        <p:txBody>
          <a:bodyPr>
            <a:normAutofit fontScale="90000"/>
          </a:bodyPr>
          <a:lstStyle/>
          <a:p>
            <a:r>
              <a:rPr lang="en-US" b="1" dirty="0">
                <a:solidFill>
                  <a:srgbClr val="92D050"/>
                </a:solidFill>
              </a:rPr>
              <a:t>Galatians – 4:12-14</a:t>
            </a:r>
            <a:endParaRPr lang="en-AU" b="1" dirty="0">
              <a:solidFill>
                <a:srgbClr val="92D050"/>
              </a:solidFill>
            </a:endParaRPr>
          </a:p>
        </p:txBody>
      </p:sp>
      <p:sp>
        <p:nvSpPr>
          <p:cNvPr id="3" name="Content Placeholder 2">
            <a:extLst>
              <a:ext uri="{FF2B5EF4-FFF2-40B4-BE49-F238E27FC236}">
                <a16:creationId xmlns:a16="http://schemas.microsoft.com/office/drawing/2014/main" id="{DAA23ABE-D772-4444-9706-C28DB27CF763}"/>
              </a:ext>
            </a:extLst>
          </p:cNvPr>
          <p:cNvSpPr>
            <a:spLocks noGrp="1"/>
          </p:cNvSpPr>
          <p:nvPr>
            <p:ph idx="1"/>
          </p:nvPr>
        </p:nvSpPr>
        <p:spPr>
          <a:xfrm>
            <a:off x="838200" y="905522"/>
            <a:ext cx="10515600" cy="5271441"/>
          </a:xfrm>
        </p:spPr>
        <p:txBody>
          <a:bodyPr>
            <a:normAutofit fontScale="92500" lnSpcReduction="10000"/>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Whilst much of what the commentators wrote has some </a:t>
            </a:r>
            <a:r>
              <a:rPr lang="en-AU" sz="2400" dirty="0" err="1">
                <a:effectLst/>
                <a:latin typeface="Calibri" panose="020F0502020204030204" pitchFamily="34" charset="0"/>
                <a:ea typeface="Calibri" panose="020F0502020204030204" pitchFamily="34" charset="0"/>
                <a:cs typeface="Calibri" panose="020F0502020204030204" pitchFamily="34" charset="0"/>
              </a:rPr>
              <a:t>merrit</a:t>
            </a:r>
            <a:r>
              <a:rPr lang="en-AU" sz="2400" dirty="0">
                <a:effectLst/>
                <a:latin typeface="Calibri" panose="020F0502020204030204" pitchFamily="34" charset="0"/>
                <a:ea typeface="Calibri" panose="020F0502020204030204" pitchFamily="34" charset="0"/>
                <a:cs typeface="Calibri" panose="020F0502020204030204" pitchFamily="34" charset="0"/>
              </a:rPr>
              <a:t> to it, there is a real problem because of the lens such comments are made through.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Any ideas as to what the problem is??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It is of course not distinguishing between the true biblical written torah and man made laws that have become institutionalised.</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A fair question to ask is - What is Paul??</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Well </a:t>
            </a:r>
            <a:r>
              <a:rPr lang="en-AU" sz="2400" dirty="0" err="1">
                <a:effectLst/>
                <a:latin typeface="Calibri" panose="020F0502020204030204" pitchFamily="34" charset="0"/>
                <a:ea typeface="Calibri" panose="020F0502020204030204" pitchFamily="34" charset="0"/>
                <a:cs typeface="Calibri" panose="020F0502020204030204" pitchFamily="34" charset="0"/>
              </a:rPr>
              <a:t>Sha'ul</a:t>
            </a:r>
            <a:r>
              <a:rPr lang="en-AU" sz="2400" dirty="0">
                <a:effectLst/>
                <a:latin typeface="Calibri" panose="020F0502020204030204" pitchFamily="34" charset="0"/>
                <a:ea typeface="Calibri" panose="020F0502020204030204" pitchFamily="34" charset="0"/>
                <a:cs typeface="Calibri" panose="020F0502020204030204" pitchFamily="34" charset="0"/>
              </a:rPr>
              <a:t> was none other than a one who followed the written Torah and customs that neither added or subtracted to such. He continued to call himself a Pharisee after his conversion, believing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to be </a:t>
            </a:r>
            <a:r>
              <a:rPr lang="en-AU" sz="2400" dirty="0" err="1">
                <a:effectLst/>
                <a:latin typeface="Calibri" panose="020F0502020204030204" pitchFamily="34" charset="0"/>
                <a:ea typeface="Calibri" panose="020F0502020204030204" pitchFamily="34" charset="0"/>
                <a:cs typeface="Calibri" panose="020F0502020204030204" pitchFamily="34" charset="0"/>
              </a:rPr>
              <a:t>HaMoshiach</a:t>
            </a:r>
            <a:r>
              <a:rPr lang="en-AU" sz="2400" dirty="0">
                <a:latin typeface="Calibri" panose="020F0502020204030204" pitchFamily="34" charset="0"/>
                <a:ea typeface="Calibri" panose="020F0502020204030204" pitchFamily="34" charset="0"/>
                <a:cs typeface="Calibri" panose="020F0502020204030204" pitchFamily="34" charset="0"/>
              </a:rPr>
              <a:t> – Redeemer of Israel.</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Acts 23:6</a:t>
            </a:r>
            <a:endPar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26157458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1BCA0-BCBD-4C20-AB2D-D9D7E1C7D4C3}"/>
              </a:ext>
            </a:extLst>
          </p:cNvPr>
          <p:cNvSpPr>
            <a:spLocks noGrp="1"/>
          </p:cNvSpPr>
          <p:nvPr>
            <p:ph type="title"/>
          </p:nvPr>
        </p:nvSpPr>
        <p:spPr>
          <a:xfrm>
            <a:off x="838200" y="365126"/>
            <a:ext cx="10515600" cy="469376"/>
          </a:xfrm>
        </p:spPr>
        <p:txBody>
          <a:bodyPr>
            <a:normAutofit fontScale="90000"/>
          </a:bodyPr>
          <a:lstStyle/>
          <a:p>
            <a:r>
              <a:rPr lang="en-US" b="1" dirty="0">
                <a:solidFill>
                  <a:srgbClr val="92D050"/>
                </a:solidFill>
              </a:rPr>
              <a:t>Galatians – 4:12-14</a:t>
            </a:r>
            <a:endParaRPr lang="en-AU" b="1" dirty="0">
              <a:solidFill>
                <a:srgbClr val="92D050"/>
              </a:solidFill>
            </a:endParaRPr>
          </a:p>
        </p:txBody>
      </p:sp>
      <p:sp>
        <p:nvSpPr>
          <p:cNvPr id="3" name="Content Placeholder 2">
            <a:extLst>
              <a:ext uri="{FF2B5EF4-FFF2-40B4-BE49-F238E27FC236}">
                <a16:creationId xmlns:a16="http://schemas.microsoft.com/office/drawing/2014/main" id="{D8E80719-E895-4330-93A0-2B93D36D084F}"/>
              </a:ext>
            </a:extLst>
          </p:cNvPr>
          <p:cNvSpPr>
            <a:spLocks noGrp="1"/>
          </p:cNvSpPr>
          <p:nvPr>
            <p:ph idx="1"/>
          </p:nvPr>
        </p:nvSpPr>
        <p:spPr>
          <a:xfrm>
            <a:off x="838200" y="932155"/>
            <a:ext cx="10515600" cy="5271441"/>
          </a:xfrm>
        </p:spPr>
        <p:txBody>
          <a:bodyPr>
            <a:noAutofit/>
          </a:bodyPr>
          <a:lstStyle/>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 </a:t>
            </a:r>
            <a:r>
              <a:rPr lang="en-AU" sz="2400" dirty="0">
                <a:effectLst/>
                <a:latin typeface="Calibri" panose="020F0502020204030204" pitchFamily="34" charset="0"/>
                <a:ea typeface="Calibri" panose="020F0502020204030204" pitchFamily="34" charset="0"/>
                <a:cs typeface="Calibri" panose="020F0502020204030204" pitchFamily="34" charset="0"/>
              </a:rPr>
              <a:t>I am persuaded Paul was saying, return to the wonderful patterns and balance of faith as found in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t>
            </a:r>
            <a:r>
              <a:rPr lang="en-AU" sz="2400" dirty="0">
                <a:latin typeface="Calibri" panose="020F0502020204030204" pitchFamily="34" charset="0"/>
                <a:ea typeface="Calibri" panose="020F0502020204030204" pitchFamily="34" charset="0"/>
                <a:cs typeface="Calibri" panose="020F0502020204030204" pitchFamily="34" charset="0"/>
              </a:rPr>
              <a:t>- </a:t>
            </a:r>
            <a:r>
              <a:rPr lang="en-AU" sz="2400" dirty="0">
                <a:effectLst/>
                <a:latin typeface="Calibri" panose="020F0502020204030204" pitchFamily="34" charset="0"/>
                <a:ea typeface="Calibri" panose="020F0502020204030204" pitchFamily="34" charset="0"/>
                <a:cs typeface="Calibri" panose="020F0502020204030204" pitchFamily="34" charset="0"/>
              </a:rPr>
              <a:t>the living, walking, breathing Torah of life.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He then goes on to remind them of their first relationship they had with him when he was forced to stay put, due to a bodily ailment, preaching the gospel to them and how they received him as an angel/messenger from YHVH, in fact he actually says they treated him as if he was Messiah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Himself.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It appears because of trouble makers and those with their own agenda creeping in and soiling Paul's teaching, that they may now loathe and hate him.</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r>
              <a:rPr lang="en-AU" sz="2400" dirty="0">
                <a:effectLst/>
                <a:latin typeface="Calibri" panose="020F0502020204030204" pitchFamily="34" charset="0"/>
                <a:ea typeface="Calibri" panose="020F0502020204030204" pitchFamily="34" charset="0"/>
              </a:rPr>
              <a:t>He is desperately trying to get them to return to his teachings and put their lives back in order and balance, and act as faithful believers in Messiah.</a:t>
            </a:r>
            <a:endParaRPr lang="en-AU" sz="2400" dirty="0"/>
          </a:p>
        </p:txBody>
      </p:sp>
    </p:spTree>
    <p:extLst>
      <p:ext uri="{BB962C8B-B14F-4D97-AF65-F5344CB8AC3E}">
        <p14:creationId xmlns:p14="http://schemas.microsoft.com/office/powerpoint/2010/main" val="2735224907"/>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FF1EF-C499-4EF9-9F41-448F6E284B78}"/>
              </a:ext>
            </a:extLst>
          </p:cNvPr>
          <p:cNvSpPr>
            <a:spLocks noGrp="1"/>
          </p:cNvSpPr>
          <p:nvPr>
            <p:ph type="title"/>
          </p:nvPr>
        </p:nvSpPr>
        <p:spPr>
          <a:xfrm>
            <a:off x="838200" y="365126"/>
            <a:ext cx="10515600" cy="416110"/>
          </a:xfrm>
        </p:spPr>
        <p:txBody>
          <a:bodyPr>
            <a:normAutofit fontScale="90000"/>
          </a:bodyPr>
          <a:lstStyle/>
          <a:p>
            <a:r>
              <a:rPr lang="en-US" b="1" dirty="0">
                <a:solidFill>
                  <a:srgbClr val="92D050"/>
                </a:solidFill>
              </a:rPr>
              <a:t>Galatians – 4:15-16</a:t>
            </a:r>
            <a:endParaRPr lang="en-AU" b="1" dirty="0">
              <a:solidFill>
                <a:srgbClr val="92D050"/>
              </a:solidFill>
            </a:endParaRPr>
          </a:p>
        </p:txBody>
      </p:sp>
      <p:sp>
        <p:nvSpPr>
          <p:cNvPr id="3" name="Content Placeholder 2">
            <a:extLst>
              <a:ext uri="{FF2B5EF4-FFF2-40B4-BE49-F238E27FC236}">
                <a16:creationId xmlns:a16="http://schemas.microsoft.com/office/drawing/2014/main" id="{9480213F-0644-49EB-8D3D-D46C1747E84F}"/>
              </a:ext>
            </a:extLst>
          </p:cNvPr>
          <p:cNvSpPr>
            <a:spLocks noGrp="1"/>
          </p:cNvSpPr>
          <p:nvPr>
            <p:ph idx="1"/>
          </p:nvPr>
        </p:nvSpPr>
        <p:spPr>
          <a:xfrm>
            <a:off x="838200" y="958788"/>
            <a:ext cx="10515600" cy="5218175"/>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Paul continues to remind them of their previous attitudes and conduct before all this trouble. Saying they would have in fact removed their own eyes and given them to him, so he could see better if at all possible. They were willing to sacrifice much in order to receive what he had to give and bring them.</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How quickly we can forget, and fall prey to </a:t>
            </a:r>
            <a:r>
              <a:rPr lang="en-AU" sz="2400" dirty="0" err="1">
                <a:effectLst/>
                <a:latin typeface="Calibri" panose="020F0502020204030204" pitchFamily="34" charset="0"/>
                <a:ea typeface="Calibri" panose="020F0502020204030204" pitchFamily="34" charset="0"/>
                <a:cs typeface="Calibri" panose="020F0502020204030204" pitchFamily="34" charset="0"/>
              </a:rPr>
              <a:t>preditors</a:t>
            </a:r>
            <a:r>
              <a:rPr lang="en-AU" sz="2400" dirty="0">
                <a:effectLst/>
                <a:latin typeface="Calibri" panose="020F0502020204030204" pitchFamily="34" charset="0"/>
                <a:ea typeface="Calibri" panose="020F0502020204030204" pitchFamily="34" charset="0"/>
                <a:cs typeface="Calibri" panose="020F0502020204030204" pitchFamily="34" charset="0"/>
              </a:rPr>
              <a:t>.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Now comes the question. Have I become your enemy because I have not with held the truth.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Home truths can cause evil to arise.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63017816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FDFE8-B2AB-451B-9663-64BC1FE36D4C}"/>
              </a:ext>
            </a:extLst>
          </p:cNvPr>
          <p:cNvSpPr>
            <a:spLocks noGrp="1"/>
          </p:cNvSpPr>
          <p:nvPr>
            <p:ph type="title"/>
          </p:nvPr>
        </p:nvSpPr>
        <p:spPr>
          <a:xfrm>
            <a:off x="838200" y="338492"/>
            <a:ext cx="10515600" cy="342545"/>
          </a:xfrm>
        </p:spPr>
        <p:txBody>
          <a:bodyPr>
            <a:normAutofit fontScale="90000"/>
          </a:bodyPr>
          <a:lstStyle/>
          <a:p>
            <a:r>
              <a:rPr lang="en-US" b="1" dirty="0">
                <a:solidFill>
                  <a:srgbClr val="92D050"/>
                </a:solidFill>
              </a:rPr>
              <a:t>Galatians 4:15-16</a:t>
            </a:r>
            <a:endParaRPr lang="en-AU" b="1" dirty="0">
              <a:solidFill>
                <a:srgbClr val="92D050"/>
              </a:solidFill>
            </a:endParaRPr>
          </a:p>
        </p:txBody>
      </p:sp>
      <p:sp>
        <p:nvSpPr>
          <p:cNvPr id="3" name="Content Placeholder 2">
            <a:extLst>
              <a:ext uri="{FF2B5EF4-FFF2-40B4-BE49-F238E27FC236}">
                <a16:creationId xmlns:a16="http://schemas.microsoft.com/office/drawing/2014/main" id="{E6BAA0A7-DD25-4084-8BB5-3FF5B5F7489C}"/>
              </a:ext>
            </a:extLst>
          </p:cNvPr>
          <p:cNvSpPr>
            <a:spLocks noGrp="1"/>
          </p:cNvSpPr>
          <p:nvPr>
            <p:ph idx="1"/>
          </p:nvPr>
        </p:nvSpPr>
        <p:spPr>
          <a:xfrm>
            <a:off x="838200" y="870012"/>
            <a:ext cx="10515600" cy="5306951"/>
          </a:xfrm>
        </p:spPr>
        <p:txBody>
          <a:bodyPr>
            <a:normAutofit fontScale="92500"/>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These Galatians were getting well ahead of themselves. They were attracted to the mystery, ritual, what they saw as advanced teachings and power associated with those who crept into their walk of faith.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They were more interested in proving how good they were, what new and exciting things they had learned, from those who held prominence in the religious circles of the day.</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This Paul what did he have to offer. He was boring and just wanted people to live humble and dedicated lives to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Not much excitement in that.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r>
              <a:rPr lang="en-AU" sz="2400" dirty="0">
                <a:effectLst/>
                <a:latin typeface="Calibri" panose="020F0502020204030204" pitchFamily="34" charset="0"/>
                <a:ea typeface="Calibri" panose="020F0502020204030204" pitchFamily="34" charset="0"/>
                <a:cs typeface="Calibri" panose="020F0502020204030204" pitchFamily="34" charset="0"/>
              </a:rPr>
              <a:t>Not much has changed. There are those who would creep in, espousing the exciting and new teachings from the prominent, teachers of today. Disrupting the clear, uncomplicated, message of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and Torah. Wanting to show themselves as far more advanced than the rest. This often happens under the guise of enthusiasm for the things of God. When in actual fact it is all about them.</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88776681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CFFBC-7BE1-443C-929C-9FA1F3CE2A14}"/>
              </a:ext>
            </a:extLst>
          </p:cNvPr>
          <p:cNvSpPr>
            <a:spLocks noGrp="1"/>
          </p:cNvSpPr>
          <p:nvPr>
            <p:ph type="title"/>
          </p:nvPr>
        </p:nvSpPr>
        <p:spPr>
          <a:xfrm>
            <a:off x="838200" y="365126"/>
            <a:ext cx="10515600" cy="407232"/>
          </a:xfrm>
        </p:spPr>
        <p:txBody>
          <a:bodyPr>
            <a:normAutofit fontScale="90000"/>
          </a:bodyPr>
          <a:lstStyle/>
          <a:p>
            <a:r>
              <a:rPr lang="en-US" b="1" dirty="0">
                <a:solidFill>
                  <a:srgbClr val="92D050"/>
                </a:solidFill>
              </a:rPr>
              <a:t>Galatians – 4:17-18</a:t>
            </a:r>
            <a:endParaRPr lang="en-AU" b="1" dirty="0">
              <a:solidFill>
                <a:srgbClr val="92D050"/>
              </a:solidFill>
            </a:endParaRPr>
          </a:p>
        </p:txBody>
      </p:sp>
      <p:sp>
        <p:nvSpPr>
          <p:cNvPr id="3" name="Content Placeholder 2">
            <a:extLst>
              <a:ext uri="{FF2B5EF4-FFF2-40B4-BE49-F238E27FC236}">
                <a16:creationId xmlns:a16="http://schemas.microsoft.com/office/drawing/2014/main" id="{4064D5AA-5996-4751-9061-B1131C6A623C}"/>
              </a:ext>
            </a:extLst>
          </p:cNvPr>
          <p:cNvSpPr>
            <a:spLocks noGrp="1"/>
          </p:cNvSpPr>
          <p:nvPr>
            <p:ph idx="1"/>
          </p:nvPr>
        </p:nvSpPr>
        <p:spPr>
          <a:xfrm>
            <a:off x="838200" y="949911"/>
            <a:ext cx="10515600" cy="5227052"/>
          </a:xfrm>
        </p:spPr>
        <p:txBody>
          <a:bodyPr>
            <a:normAutofit fontScale="77500" lnSpcReduction="20000"/>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 Paul then goes on to explain the motives of these trouble makers and says despite their claims and zeal, it really is all about them and not you.</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All they[the </a:t>
            </a:r>
            <a:r>
              <a:rPr lang="en-AU" sz="2400" dirty="0" err="1">
                <a:effectLst/>
                <a:latin typeface="Calibri" panose="020F0502020204030204" pitchFamily="34" charset="0"/>
                <a:ea typeface="Calibri" panose="020F0502020204030204" pitchFamily="34" charset="0"/>
                <a:cs typeface="Calibri" panose="020F0502020204030204" pitchFamily="34" charset="0"/>
              </a:rPr>
              <a:t>judaisers</a:t>
            </a:r>
            <a:r>
              <a:rPr lang="en-AU" sz="2400" dirty="0">
                <a:effectLst/>
                <a:latin typeface="Calibri" panose="020F0502020204030204" pitchFamily="34" charset="0"/>
                <a:ea typeface="Calibri" panose="020F0502020204030204" pitchFamily="34" charset="0"/>
                <a:cs typeface="Calibri" panose="020F0502020204030204" pitchFamily="34" charset="0"/>
              </a:rPr>
              <a:t>] really wanted to do, was create an agenda that would have the Galatians remove themselves from the simplicity of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and Biblical Torah, thus closing the door on their relationship with Paul, and become a devoted follower of them.</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This type of behaviour and associated outcomes can delude the "Galatians"[ read us] into thinking how important and special we are. It creates pseudo spiritual giants and elitists.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Paul goes on to say that there is nothing wrong in being zealous, as long as it is placed in the correct place. Even having people zealous for you, can be a good thing, as long as those </a:t>
            </a:r>
            <a:r>
              <a:rPr lang="en-AU" sz="2400" dirty="0" err="1">
                <a:effectLst/>
                <a:latin typeface="Calibri" panose="020F0502020204030204" pitchFamily="34" charset="0"/>
                <a:ea typeface="Calibri" panose="020F0502020204030204" pitchFamily="34" charset="0"/>
                <a:cs typeface="Calibri" panose="020F0502020204030204" pitchFamily="34" charset="0"/>
              </a:rPr>
              <a:t>peole</a:t>
            </a:r>
            <a:r>
              <a:rPr lang="en-AU" sz="2400" dirty="0">
                <a:effectLst/>
                <a:latin typeface="Calibri" panose="020F0502020204030204" pitchFamily="34" charset="0"/>
                <a:ea typeface="Calibri" panose="020F0502020204030204" pitchFamily="34" charset="0"/>
                <a:cs typeface="Calibri" panose="020F0502020204030204" pitchFamily="34" charset="0"/>
              </a:rPr>
              <a:t> have the interests of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at heart and the message He would have brought to the populace.</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What needs to be studied, viewed and put under the microscope, is the motive of those who are zealous for you, and claim to be doing </a:t>
            </a:r>
            <a:r>
              <a:rPr lang="en-AU" sz="2400" dirty="0" err="1">
                <a:effectLst/>
                <a:latin typeface="Calibri" panose="020F0502020204030204" pitchFamily="34" charset="0"/>
                <a:ea typeface="Calibri" panose="020F0502020204030204" pitchFamily="34" charset="0"/>
                <a:cs typeface="Calibri" panose="020F0502020204030204" pitchFamily="34" charset="0"/>
              </a:rPr>
              <a:t>HaShem's</a:t>
            </a:r>
            <a:r>
              <a:rPr lang="en-AU" sz="2400" dirty="0">
                <a:effectLst/>
                <a:latin typeface="Calibri" panose="020F0502020204030204" pitchFamily="34" charset="0"/>
                <a:ea typeface="Calibri" panose="020F0502020204030204" pitchFamily="34" charset="0"/>
                <a:cs typeface="Calibri" panose="020F0502020204030204" pitchFamily="34" charset="0"/>
              </a:rPr>
              <a:t> work.</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Matt 7:15-20.</a:t>
            </a:r>
            <a:endPar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61015471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A9359-EA25-40B5-AAD2-55F8951B22DF}"/>
              </a:ext>
            </a:extLst>
          </p:cNvPr>
          <p:cNvSpPr>
            <a:spLocks noGrp="1"/>
          </p:cNvSpPr>
          <p:nvPr>
            <p:ph type="title"/>
          </p:nvPr>
        </p:nvSpPr>
        <p:spPr>
          <a:xfrm>
            <a:off x="838200" y="365126"/>
            <a:ext cx="10515600" cy="407232"/>
          </a:xfrm>
        </p:spPr>
        <p:txBody>
          <a:bodyPr>
            <a:normAutofit fontScale="90000"/>
          </a:bodyPr>
          <a:lstStyle/>
          <a:p>
            <a:r>
              <a:rPr lang="en-US" b="1" dirty="0">
                <a:solidFill>
                  <a:srgbClr val="92D050"/>
                </a:solidFill>
              </a:rPr>
              <a:t>Galatians – 4:19-20</a:t>
            </a:r>
            <a:endParaRPr lang="en-AU" b="1" dirty="0">
              <a:solidFill>
                <a:srgbClr val="92D050"/>
              </a:solidFill>
            </a:endParaRPr>
          </a:p>
        </p:txBody>
      </p:sp>
      <p:sp>
        <p:nvSpPr>
          <p:cNvPr id="3" name="Content Placeholder 2">
            <a:extLst>
              <a:ext uri="{FF2B5EF4-FFF2-40B4-BE49-F238E27FC236}">
                <a16:creationId xmlns:a16="http://schemas.microsoft.com/office/drawing/2014/main" id="{682DD1A5-54C1-4C20-9D98-6103D2DA3DD5}"/>
              </a:ext>
            </a:extLst>
          </p:cNvPr>
          <p:cNvSpPr>
            <a:spLocks noGrp="1"/>
          </p:cNvSpPr>
          <p:nvPr>
            <p:ph idx="1"/>
          </p:nvPr>
        </p:nvSpPr>
        <p:spPr>
          <a:xfrm>
            <a:off x="838200" y="896645"/>
            <a:ext cx="10515600" cy="5280318"/>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 Here we witness the frustration of Paul. Having started so well, but it now appears that these Galatians may well be like those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describes in: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 </a:t>
            </a: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Luke 8:11-14</a:t>
            </a:r>
            <a:endPar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Paul states to them that he has his doubts about them. He is confused by their behaviour. He wants to bring them back to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t>
            </a:r>
            <a:r>
              <a:rPr lang="en-AU" sz="2400" dirty="0" err="1">
                <a:effectLst/>
                <a:latin typeface="Calibri" panose="020F0502020204030204" pitchFamily="34" charset="0"/>
                <a:ea typeface="Calibri" panose="020F0502020204030204" pitchFamily="34" charset="0"/>
                <a:cs typeface="Calibri" panose="020F0502020204030204" pitchFamily="34" charset="0"/>
              </a:rPr>
              <a:t>HaMoshiach</a:t>
            </a:r>
            <a:r>
              <a:rPr lang="en-AU" sz="2400" dirty="0">
                <a:effectLst/>
                <a:latin typeface="Calibri" panose="020F0502020204030204" pitchFamily="34" charset="0"/>
                <a:ea typeface="Calibri" panose="020F0502020204030204" pitchFamily="34" charset="0"/>
                <a:cs typeface="Calibri" panose="020F0502020204030204" pitchFamily="34" charset="0"/>
              </a:rPr>
              <a:t>. He is concerned that they have made the choice to follow those that will have them produce bad fruit, and take them well away from his protection and love for them. Resulting in walking away from the grace and mercy found in messiah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and His instructions for our lives.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So he asks the question - We answer this next week.</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85069866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EC40A-4858-47AA-97A3-0EE50F5EB254}"/>
              </a:ext>
            </a:extLst>
          </p:cNvPr>
          <p:cNvSpPr>
            <a:spLocks noGrp="1"/>
          </p:cNvSpPr>
          <p:nvPr>
            <p:ph type="title"/>
          </p:nvPr>
        </p:nvSpPr>
        <p:spPr>
          <a:xfrm>
            <a:off x="838200" y="365125"/>
            <a:ext cx="10515600" cy="398355"/>
          </a:xfrm>
        </p:spPr>
        <p:txBody>
          <a:bodyPr>
            <a:normAutofit fontScale="90000"/>
          </a:bodyPr>
          <a:lstStyle/>
          <a:p>
            <a:r>
              <a:rPr lang="en-US" b="1" dirty="0">
                <a:solidFill>
                  <a:srgbClr val="00B0F0"/>
                </a:solidFill>
              </a:rPr>
              <a:t>Galatians – 4:21</a:t>
            </a:r>
            <a:endParaRPr lang="en-AU" b="1" dirty="0">
              <a:solidFill>
                <a:srgbClr val="00B0F0"/>
              </a:solidFill>
            </a:endParaRPr>
          </a:p>
        </p:txBody>
      </p:sp>
      <p:sp>
        <p:nvSpPr>
          <p:cNvPr id="3" name="Content Placeholder 2">
            <a:extLst>
              <a:ext uri="{FF2B5EF4-FFF2-40B4-BE49-F238E27FC236}">
                <a16:creationId xmlns:a16="http://schemas.microsoft.com/office/drawing/2014/main" id="{9B786E17-E6CE-4B84-8D3C-3BBFC770548D}"/>
              </a:ext>
            </a:extLst>
          </p:cNvPr>
          <p:cNvSpPr>
            <a:spLocks noGrp="1"/>
          </p:cNvSpPr>
          <p:nvPr>
            <p:ph idx="1"/>
          </p:nvPr>
        </p:nvSpPr>
        <p:spPr>
          <a:xfrm>
            <a:off x="838200" y="887767"/>
            <a:ext cx="10515600" cy="5289196"/>
          </a:xfrm>
        </p:spPr>
        <p:txBody>
          <a:bodyPr>
            <a:normAutofit/>
          </a:bodyPr>
          <a:lstStyle/>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We must remember the reason behind the "letter" and the battle for authority, that </a:t>
            </a:r>
            <a:r>
              <a:rPr lang="en-AU" sz="1800" dirty="0" err="1">
                <a:effectLst/>
                <a:latin typeface="Calibri" panose="020F0502020204030204" pitchFamily="34" charset="0"/>
                <a:ea typeface="Calibri" panose="020F0502020204030204" pitchFamily="34" charset="0"/>
                <a:cs typeface="Calibri" panose="020F0502020204030204" pitchFamily="34" charset="0"/>
              </a:rPr>
              <a:t>Shaul</a:t>
            </a:r>
            <a:r>
              <a:rPr lang="en-AU" sz="1800" dirty="0">
                <a:effectLst/>
                <a:latin typeface="Calibri" panose="020F0502020204030204" pitchFamily="34" charset="0"/>
                <a:ea typeface="Calibri" panose="020F0502020204030204" pitchFamily="34" charset="0"/>
                <a:cs typeface="Calibri" panose="020F0502020204030204" pitchFamily="34" charset="0"/>
              </a:rPr>
              <a:t> is addressing.</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Now why would these people want to be under Torah? Is doesn't matter which Torah [oral or written] in this context regarding this question!!</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The reason these Galatians wanted to be under a "Torah/law" was so they could[in their minds] earn their salvation. In this regard they were agreeing to subject themselves to the penalties of the Torah.</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With this in mind - </a:t>
            </a:r>
            <a:r>
              <a:rPr lang="en-AU" sz="1800" dirty="0" err="1">
                <a:effectLst/>
                <a:latin typeface="Calibri" panose="020F0502020204030204" pitchFamily="34" charset="0"/>
                <a:ea typeface="Calibri" panose="020F0502020204030204" pitchFamily="34" charset="0"/>
                <a:cs typeface="Calibri" panose="020F0502020204030204" pitchFamily="34" charset="0"/>
              </a:rPr>
              <a:t>Shaul</a:t>
            </a:r>
            <a:r>
              <a:rPr lang="en-AU" sz="1800" dirty="0">
                <a:effectLst/>
                <a:latin typeface="Calibri" panose="020F0502020204030204" pitchFamily="34" charset="0"/>
                <a:ea typeface="Calibri" panose="020F0502020204030204" pitchFamily="34" charset="0"/>
                <a:cs typeface="Calibri" panose="020F0502020204030204" pitchFamily="34" charset="0"/>
              </a:rPr>
              <a:t> is saying guess what folks, you should know that the Torah condemns those that are operating in the realm of mysticism, and we know this by you celebrating pagan days, and moon and sun worshipping.</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In other words these Galatians who were described as: </a:t>
            </a:r>
            <a:r>
              <a:rPr lang="en-AU" sz="18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FOOLISH/ANOETOS: </a:t>
            </a:r>
            <a:r>
              <a:rPr lang="en-AU" sz="1800" dirty="0">
                <a:effectLst/>
                <a:latin typeface="Calibri" panose="020F0502020204030204" pitchFamily="34" charset="0"/>
                <a:ea typeface="Calibri" panose="020F0502020204030204" pitchFamily="34" charset="0"/>
                <a:cs typeface="Calibri" panose="020F0502020204030204" pitchFamily="34" charset="0"/>
              </a:rPr>
              <a:t>Unwise; not applying nous; associated with evil desires and temptations @ </a:t>
            </a:r>
            <a:r>
              <a:rPr lang="en-AU" sz="1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1Tim 6:9 and Titus 3:3</a:t>
            </a:r>
            <a:r>
              <a:rPr lang="en-AU" sz="18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en-AU" sz="1800" dirty="0">
                <a:latin typeface="Calibri" panose="020F0502020204030204" pitchFamily="34" charset="0"/>
                <a:ea typeface="Calibri" panose="020F0502020204030204" pitchFamily="34" charset="0"/>
                <a:cs typeface="Times New Roman" panose="02020603050405020304" pitchFamily="18" charset="0"/>
              </a:rPr>
              <a:t>and </a:t>
            </a:r>
            <a:r>
              <a:rPr lang="en-AU" sz="1800" dirty="0">
                <a:effectLst/>
                <a:latin typeface="Calibri" panose="020F0502020204030204" pitchFamily="34" charset="0"/>
                <a:ea typeface="Calibri" panose="020F0502020204030204" pitchFamily="34" charset="0"/>
                <a:cs typeface="Calibri" panose="020F0502020204030204" pitchFamily="34" charset="0"/>
              </a:rPr>
              <a:t>were in danger of actually being judged by the Torah for their lawlessness, and turning their back on </a:t>
            </a:r>
            <a:r>
              <a:rPr lang="en-AU" sz="1800" dirty="0" err="1">
                <a:effectLst/>
                <a:latin typeface="Calibri" panose="020F0502020204030204" pitchFamily="34" charset="0"/>
                <a:ea typeface="Calibri" panose="020F0502020204030204" pitchFamily="34" charset="0"/>
                <a:cs typeface="Calibri" panose="020F0502020204030204" pitchFamily="34" charset="0"/>
              </a:rPr>
              <a:t>Yeshua</a:t>
            </a:r>
            <a:r>
              <a:rPr lang="en-AU" sz="1800" dirty="0">
                <a:effectLst/>
                <a:latin typeface="Calibri" panose="020F0502020204030204" pitchFamily="34" charset="0"/>
                <a:ea typeface="Calibri" panose="020F0502020204030204" pitchFamily="34" charset="0"/>
                <a:cs typeface="Calibri" panose="020F0502020204030204" pitchFamily="34" charset="0"/>
              </a:rPr>
              <a:t> as their High Priest and Saviour.</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482294283"/>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88CD4-AED9-4DBF-B5F2-2248C1030CAA}"/>
              </a:ext>
            </a:extLst>
          </p:cNvPr>
          <p:cNvSpPr>
            <a:spLocks noGrp="1"/>
          </p:cNvSpPr>
          <p:nvPr>
            <p:ph type="title"/>
          </p:nvPr>
        </p:nvSpPr>
        <p:spPr>
          <a:xfrm>
            <a:off x="838200" y="365126"/>
            <a:ext cx="10515600" cy="315912"/>
          </a:xfrm>
        </p:spPr>
        <p:txBody>
          <a:bodyPr>
            <a:normAutofit fontScale="90000"/>
          </a:bodyPr>
          <a:lstStyle/>
          <a:p>
            <a:r>
              <a:rPr lang="en-US" b="1" dirty="0">
                <a:solidFill>
                  <a:srgbClr val="00B0F0"/>
                </a:solidFill>
              </a:rPr>
              <a:t>Galatians – 4:22-23</a:t>
            </a:r>
            <a:endParaRPr lang="en-AU" b="1" dirty="0">
              <a:solidFill>
                <a:srgbClr val="00B0F0"/>
              </a:solidFill>
            </a:endParaRPr>
          </a:p>
        </p:txBody>
      </p:sp>
      <p:sp>
        <p:nvSpPr>
          <p:cNvPr id="3" name="Content Placeholder 2">
            <a:extLst>
              <a:ext uri="{FF2B5EF4-FFF2-40B4-BE49-F238E27FC236}">
                <a16:creationId xmlns:a16="http://schemas.microsoft.com/office/drawing/2014/main" id="{40CFA1FB-DD04-4A0C-9702-AE03289C764D}"/>
              </a:ext>
            </a:extLst>
          </p:cNvPr>
          <p:cNvSpPr>
            <a:spLocks noGrp="1"/>
          </p:cNvSpPr>
          <p:nvPr>
            <p:ph idx="1"/>
          </p:nvPr>
        </p:nvSpPr>
        <p:spPr>
          <a:xfrm>
            <a:off x="838200" y="896645"/>
            <a:ext cx="10515600" cy="5280318"/>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Once again we come to some passages of scripture that Christian theologians use to dismiss the Old Covenant and the Torah as invalid to those who claim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/Jesus as The Messiah.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Let us examine these and the following verses in their context to see if these things are indeed true.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P</a:t>
            </a:r>
            <a:r>
              <a:rPr lang="en-AU" sz="2400" dirty="0">
                <a:effectLst/>
                <a:latin typeface="Calibri" panose="020F0502020204030204" pitchFamily="34" charset="0"/>
                <a:ea typeface="Calibri" panose="020F0502020204030204" pitchFamily="34" charset="0"/>
                <a:cs typeface="Calibri" panose="020F0502020204030204" pitchFamily="34" charset="0"/>
              </a:rPr>
              <a:t>aul uses two well known accounts of scripture in an effort to expose the foolish position the Galatians have put themselves in.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Once again, we witness Paul using Avraham as the prime example - a character that had respect from both the competing "parties."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144810642"/>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13E88-382D-480B-92E9-E449EF6D8FC4}"/>
              </a:ext>
            </a:extLst>
          </p:cNvPr>
          <p:cNvSpPr>
            <a:spLocks noGrp="1"/>
          </p:cNvSpPr>
          <p:nvPr>
            <p:ph type="title"/>
          </p:nvPr>
        </p:nvSpPr>
        <p:spPr>
          <a:xfrm>
            <a:off x="838200" y="365125"/>
            <a:ext cx="10515600" cy="442743"/>
          </a:xfrm>
        </p:spPr>
        <p:txBody>
          <a:bodyPr>
            <a:normAutofit fontScale="90000"/>
          </a:bodyPr>
          <a:lstStyle/>
          <a:p>
            <a:r>
              <a:rPr lang="en-US" b="1" dirty="0">
                <a:solidFill>
                  <a:srgbClr val="00B0F0"/>
                </a:solidFill>
              </a:rPr>
              <a:t>Galatians – 4:22-23</a:t>
            </a:r>
            <a:endParaRPr lang="en-AU" b="1" dirty="0">
              <a:solidFill>
                <a:srgbClr val="00B0F0"/>
              </a:solidFill>
            </a:endParaRPr>
          </a:p>
        </p:txBody>
      </p:sp>
      <p:sp>
        <p:nvSpPr>
          <p:cNvPr id="3" name="Content Placeholder 2">
            <a:extLst>
              <a:ext uri="{FF2B5EF4-FFF2-40B4-BE49-F238E27FC236}">
                <a16:creationId xmlns:a16="http://schemas.microsoft.com/office/drawing/2014/main" id="{B940C27C-1334-477D-A17B-C700DC828212}"/>
              </a:ext>
            </a:extLst>
          </p:cNvPr>
          <p:cNvSpPr>
            <a:spLocks noGrp="1"/>
          </p:cNvSpPr>
          <p:nvPr>
            <p:ph idx="1"/>
          </p:nvPr>
        </p:nvSpPr>
        <p:spPr>
          <a:xfrm>
            <a:off x="838200" y="1020932"/>
            <a:ext cx="10515600" cy="5156031"/>
          </a:xfrm>
        </p:spPr>
        <p:txBody>
          <a:bodyPr>
            <a:normAutofit/>
          </a:bodyPr>
          <a:lstStyle/>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The account opens with the fact that Avraham had two sons, from different women.</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We have the "Bondwoman" whose son = Ishmael - We have the "Freewoman" whose son = Isaac</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We need to return to the "scene" - Gen 15:1-6.</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However we know Sarai tried to intervene - Gen 16:1-4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From this relationship we have the birth of </a:t>
            </a:r>
            <a:r>
              <a:rPr lang="en-AU" sz="1800" dirty="0" err="1">
                <a:effectLst/>
                <a:latin typeface="Calibri" panose="020F0502020204030204" pitchFamily="34" charset="0"/>
                <a:ea typeface="Calibri" panose="020F0502020204030204" pitchFamily="34" charset="0"/>
                <a:cs typeface="Calibri" panose="020F0502020204030204" pitchFamily="34" charset="0"/>
              </a:rPr>
              <a:t>Yishmael</a:t>
            </a:r>
            <a:r>
              <a:rPr lang="en-AU" sz="1800" dirty="0">
                <a:effectLst/>
                <a:latin typeface="Calibri" panose="020F0502020204030204" pitchFamily="34" charset="0"/>
                <a:ea typeface="Calibri" panose="020F0502020204030204" pitchFamily="34" charset="0"/>
                <a:cs typeface="Calibri" panose="020F0502020204030204" pitchFamily="34" charset="0"/>
              </a:rPr>
              <a:t> = God shall hear</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This is the one born of the flesh [according to Paul], because the initiation of such certainly was a work of the flesh.</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Then in chapter 17:15-17 we read the record of Isaacs promised  birth. And with this record is </a:t>
            </a:r>
            <a:r>
              <a:rPr lang="en-AU" sz="1800" dirty="0" err="1">
                <a:effectLst/>
                <a:latin typeface="Calibri" panose="020F0502020204030204" pitchFamily="34" charset="0"/>
                <a:ea typeface="Calibri" panose="020F0502020204030204" pitchFamily="34" charset="0"/>
                <a:cs typeface="Calibri" panose="020F0502020204030204" pitchFamily="34" charset="0"/>
              </a:rPr>
              <a:t>HaShems</a:t>
            </a:r>
            <a:r>
              <a:rPr lang="en-AU" sz="1800" dirty="0">
                <a:effectLst/>
                <a:latin typeface="Calibri" panose="020F0502020204030204" pitchFamily="34" charset="0"/>
                <a:ea typeface="Calibri" panose="020F0502020204030204" pitchFamily="34" charset="0"/>
                <a:cs typeface="Calibri" panose="020F0502020204030204" pitchFamily="34" charset="0"/>
              </a:rPr>
              <a:t> statement who is to be the Heir.</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This is the one born through the promise -</a:t>
            </a:r>
            <a:r>
              <a:rPr lang="en-AU" sz="1800" dirty="0" err="1">
                <a:effectLst/>
                <a:latin typeface="Calibri" panose="020F0502020204030204" pitchFamily="34" charset="0"/>
                <a:ea typeface="Calibri" panose="020F0502020204030204" pitchFamily="34" charset="0"/>
                <a:cs typeface="Calibri" panose="020F0502020204030204" pitchFamily="34" charset="0"/>
              </a:rPr>
              <a:t>Yitzchaq</a:t>
            </a:r>
            <a:r>
              <a:rPr lang="en-AU" sz="1800" dirty="0">
                <a:effectLst/>
                <a:latin typeface="Calibri" panose="020F0502020204030204" pitchFamily="34" charset="0"/>
                <a:ea typeface="Calibri" panose="020F0502020204030204" pitchFamily="34" charset="0"/>
                <a:cs typeface="Calibri" panose="020F0502020204030204" pitchFamily="34" charset="0"/>
              </a:rPr>
              <a:t>/ Isaac = "He will laugh."</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848035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A0DEC-A0CE-4931-AEF0-C6D9ADE8B465}"/>
              </a:ext>
            </a:extLst>
          </p:cNvPr>
          <p:cNvSpPr>
            <a:spLocks noGrp="1"/>
          </p:cNvSpPr>
          <p:nvPr>
            <p:ph type="title"/>
          </p:nvPr>
        </p:nvSpPr>
        <p:spPr>
          <a:xfrm>
            <a:off x="838200" y="365125"/>
            <a:ext cx="10515600" cy="487131"/>
          </a:xfrm>
        </p:spPr>
        <p:txBody>
          <a:bodyPr>
            <a:normAutofit fontScale="90000"/>
          </a:bodyPr>
          <a:lstStyle/>
          <a:p>
            <a:r>
              <a:rPr lang="en-US" dirty="0"/>
              <a:t>Traditions – yes or no? </a:t>
            </a:r>
            <a:endParaRPr lang="en-AU" dirty="0"/>
          </a:p>
        </p:txBody>
      </p:sp>
      <p:sp>
        <p:nvSpPr>
          <p:cNvPr id="3" name="Content Placeholder 2">
            <a:extLst>
              <a:ext uri="{FF2B5EF4-FFF2-40B4-BE49-F238E27FC236}">
                <a16:creationId xmlns:a16="http://schemas.microsoft.com/office/drawing/2014/main" id="{F4A900BC-9F21-40D3-A9C5-7C4C6FEEAA07}"/>
              </a:ext>
            </a:extLst>
          </p:cNvPr>
          <p:cNvSpPr>
            <a:spLocks noGrp="1"/>
          </p:cNvSpPr>
          <p:nvPr>
            <p:ph idx="1"/>
          </p:nvPr>
        </p:nvSpPr>
        <p:spPr>
          <a:xfrm>
            <a:off x="838200" y="1242874"/>
            <a:ext cx="10515600" cy="4960722"/>
          </a:xfrm>
        </p:spPr>
        <p:txBody>
          <a:bodyPr>
            <a:normAutofit fontScale="85000" lnSpcReduction="10000"/>
          </a:bodyPr>
          <a:lstStyle/>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It is important to also point out that not all "traditions" of the fathers are bad.</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It depends on the root of the tradition and if it clashes with biblical </a:t>
            </a:r>
            <a:r>
              <a:rPr lang="en-AU" b="1" dirty="0" err="1">
                <a:effectLst/>
                <a:latin typeface="Calibri" panose="020F0502020204030204" pitchFamily="34" charset="0"/>
                <a:ea typeface="Calibri" panose="020F0502020204030204" pitchFamily="34" charset="0"/>
                <a:cs typeface="Calibri" panose="020F0502020204030204" pitchFamily="34" charset="0"/>
              </a:rPr>
              <a:t>torah</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Let us have a look at two cases in point.</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In 2Thess 2:15 we have a positive address regarding traditions</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In Mark 7:8 we have a negative address regarding traditions.</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One is based on the traditions of true biblical faith</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The other is based on the traditions of a system stemming from faith in man.</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8668954"/>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48AB6-F14C-49C4-BEA6-E923D51031A4}"/>
              </a:ext>
            </a:extLst>
          </p:cNvPr>
          <p:cNvSpPr>
            <a:spLocks noGrp="1"/>
          </p:cNvSpPr>
          <p:nvPr>
            <p:ph type="title"/>
          </p:nvPr>
        </p:nvSpPr>
        <p:spPr>
          <a:xfrm>
            <a:off x="838200" y="365126"/>
            <a:ext cx="10515600" cy="416110"/>
          </a:xfrm>
        </p:spPr>
        <p:txBody>
          <a:bodyPr>
            <a:normAutofit fontScale="90000"/>
          </a:bodyPr>
          <a:lstStyle/>
          <a:p>
            <a:r>
              <a:rPr lang="en-US" b="1" dirty="0">
                <a:solidFill>
                  <a:srgbClr val="00B0F0"/>
                </a:solidFill>
              </a:rPr>
              <a:t>Galatians – 4:24</a:t>
            </a:r>
            <a:endParaRPr lang="en-AU" b="1" dirty="0">
              <a:solidFill>
                <a:srgbClr val="00B0F0"/>
              </a:solidFill>
            </a:endParaRPr>
          </a:p>
        </p:txBody>
      </p:sp>
      <p:sp>
        <p:nvSpPr>
          <p:cNvPr id="3" name="Content Placeholder 2">
            <a:extLst>
              <a:ext uri="{FF2B5EF4-FFF2-40B4-BE49-F238E27FC236}">
                <a16:creationId xmlns:a16="http://schemas.microsoft.com/office/drawing/2014/main" id="{DABC4083-E984-4AC7-BC2B-A01773E2DE11}"/>
              </a:ext>
            </a:extLst>
          </p:cNvPr>
          <p:cNvSpPr>
            <a:spLocks noGrp="1"/>
          </p:cNvSpPr>
          <p:nvPr>
            <p:ph idx="1"/>
          </p:nvPr>
        </p:nvSpPr>
        <p:spPr>
          <a:xfrm>
            <a:off x="838200" y="1003177"/>
            <a:ext cx="10515600" cy="5173786"/>
          </a:xfrm>
        </p:spPr>
        <p:txBody>
          <a:bodyPr>
            <a:normAutofit lnSpcReduction="10000"/>
          </a:bodyPr>
          <a:lstStyle/>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Paul then explains how he is going to use these examples to help the Galatians understand their position.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He goes on to say - I am doing a Midrash = seek and study out thoroughly.</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Listen how the Emphasized Bible translates the beginning of this verse: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"Which things indeed may bear another meaning......."</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So it is without doubt Hagar and Sarah are to represent something Paul is wishing to explain and teach.</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Perhaps this is a good time to once again remind ourselves of the battle of authority, and the words of our Messiah in: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Matt 7:15-20</a:t>
            </a:r>
            <a:endParaRPr lang="en-AU"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29471751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455A7-69BF-4CFE-8C82-77B48FEA2A84}"/>
              </a:ext>
            </a:extLst>
          </p:cNvPr>
          <p:cNvSpPr>
            <a:spLocks noGrp="1"/>
          </p:cNvSpPr>
          <p:nvPr>
            <p:ph type="title"/>
          </p:nvPr>
        </p:nvSpPr>
        <p:spPr>
          <a:xfrm>
            <a:off x="838200" y="365125"/>
            <a:ext cx="10515600" cy="389477"/>
          </a:xfrm>
        </p:spPr>
        <p:txBody>
          <a:bodyPr>
            <a:normAutofit fontScale="90000"/>
          </a:bodyPr>
          <a:lstStyle/>
          <a:p>
            <a:r>
              <a:rPr lang="en-US" b="1" dirty="0">
                <a:solidFill>
                  <a:srgbClr val="00B0F0"/>
                </a:solidFill>
              </a:rPr>
              <a:t>Galatians – 4:24</a:t>
            </a:r>
            <a:endParaRPr lang="en-AU" b="1" dirty="0">
              <a:solidFill>
                <a:srgbClr val="00B0F0"/>
              </a:solidFill>
            </a:endParaRPr>
          </a:p>
        </p:txBody>
      </p:sp>
      <p:sp>
        <p:nvSpPr>
          <p:cNvPr id="3" name="Content Placeholder 2">
            <a:extLst>
              <a:ext uri="{FF2B5EF4-FFF2-40B4-BE49-F238E27FC236}">
                <a16:creationId xmlns:a16="http://schemas.microsoft.com/office/drawing/2014/main" id="{69C7DE64-C545-4C2B-8839-7620E61BE50F}"/>
              </a:ext>
            </a:extLst>
          </p:cNvPr>
          <p:cNvSpPr>
            <a:spLocks noGrp="1"/>
          </p:cNvSpPr>
          <p:nvPr>
            <p:ph idx="1"/>
          </p:nvPr>
        </p:nvSpPr>
        <p:spPr>
          <a:xfrm>
            <a:off x="838200" y="1029810"/>
            <a:ext cx="10515600" cy="5147153"/>
          </a:xfrm>
        </p:spPr>
        <p:txBody>
          <a:bodyPr>
            <a:normAutofit lnSpcReduction="10000"/>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Matt 7:15-20</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Why have I mentioned this?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Because the two covenants can be responsible of bearing two fruits. Fruits of the flesh and fruits of the Spirit.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Now Hagar is associated with the covenant proceeding from Mount Sinai whose children are described as slaves - remembering this is also connected to that which called </a:t>
            </a:r>
            <a:r>
              <a:rPr lang="en-AU"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"of the flesh."</a:t>
            </a:r>
            <a:endParaRPr lang="en-AU"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 Galatians were very much in danger of becoming enslaved in the bondages associated with the rules and regulations of man. This then carries into the realm of being a slave to lawlessness.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411668261"/>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F0F5B-FFD5-428F-9FA4-89ECE643787E}"/>
              </a:ext>
            </a:extLst>
          </p:cNvPr>
          <p:cNvSpPr>
            <a:spLocks noGrp="1"/>
          </p:cNvSpPr>
          <p:nvPr>
            <p:ph type="title"/>
          </p:nvPr>
        </p:nvSpPr>
        <p:spPr>
          <a:xfrm>
            <a:off x="838200" y="338492"/>
            <a:ext cx="10515600" cy="342545"/>
          </a:xfrm>
        </p:spPr>
        <p:txBody>
          <a:bodyPr>
            <a:normAutofit fontScale="90000"/>
          </a:bodyPr>
          <a:lstStyle/>
          <a:p>
            <a:r>
              <a:rPr lang="en-US" b="1" dirty="0">
                <a:solidFill>
                  <a:srgbClr val="00B0F0"/>
                </a:solidFill>
              </a:rPr>
              <a:t>Galatians – 4:25-26</a:t>
            </a:r>
            <a:endParaRPr lang="en-AU" b="1" dirty="0">
              <a:solidFill>
                <a:srgbClr val="00B0F0"/>
              </a:solidFill>
            </a:endParaRPr>
          </a:p>
        </p:txBody>
      </p:sp>
      <p:sp>
        <p:nvSpPr>
          <p:cNvPr id="3" name="Content Placeholder 2">
            <a:extLst>
              <a:ext uri="{FF2B5EF4-FFF2-40B4-BE49-F238E27FC236}">
                <a16:creationId xmlns:a16="http://schemas.microsoft.com/office/drawing/2014/main" id="{3FD06491-2B59-494C-9453-6D9AB08DC9A8}"/>
              </a:ext>
            </a:extLst>
          </p:cNvPr>
          <p:cNvSpPr>
            <a:spLocks noGrp="1"/>
          </p:cNvSpPr>
          <p:nvPr>
            <p:ph idx="1"/>
          </p:nvPr>
        </p:nvSpPr>
        <p:spPr>
          <a:xfrm>
            <a:off x="838200" y="958788"/>
            <a:ext cx="10515600" cy="5218175"/>
          </a:xfrm>
        </p:spPr>
        <p:txBody>
          <a:bodyPr>
            <a:normAutofit lnSpcReduction="10000"/>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Now we are exposed to the Midrash Paul was talking about.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 question - Who were those that came down from Jerusalem?</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Acts 25:7</a:t>
            </a:r>
            <a:endPar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Paul here connects Hagar, Mt Sinai, the children from Hagar with the then present day Jerusalem.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A city locked down and ruled by the religious elite of the day who had strayed from the true written Biblical Torah, as found in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t>
            </a:r>
            <a:r>
              <a:rPr lang="en-AU" sz="2400" dirty="0" err="1">
                <a:effectLst/>
                <a:latin typeface="Calibri" panose="020F0502020204030204" pitchFamily="34" charset="0"/>
                <a:ea typeface="Calibri" panose="020F0502020204030204" pitchFamily="34" charset="0"/>
                <a:cs typeface="Calibri" panose="020F0502020204030204" pitchFamily="34" charset="0"/>
              </a:rPr>
              <a:t>HaMashiach</a:t>
            </a:r>
            <a:r>
              <a:rPr lang="en-AU" sz="2400" dirty="0">
                <a:effectLst/>
                <a:latin typeface="Calibri" panose="020F0502020204030204" pitchFamily="34" charset="0"/>
                <a:ea typeface="Calibri" panose="020F0502020204030204" pitchFamily="34" charset="0"/>
                <a:cs typeface="Calibri" panose="020F0502020204030204" pitchFamily="34" charset="0"/>
              </a:rPr>
              <a: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All these were sadly aligned with the flesh, trying to justify their position by their so called good works.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708511812"/>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2FB68-547B-4F01-A488-5D592CE3B738}"/>
              </a:ext>
            </a:extLst>
          </p:cNvPr>
          <p:cNvSpPr>
            <a:spLocks noGrp="1"/>
          </p:cNvSpPr>
          <p:nvPr>
            <p:ph type="title"/>
          </p:nvPr>
        </p:nvSpPr>
        <p:spPr>
          <a:xfrm>
            <a:off x="838200" y="338492"/>
            <a:ext cx="10515600" cy="442743"/>
          </a:xfrm>
        </p:spPr>
        <p:txBody>
          <a:bodyPr>
            <a:normAutofit fontScale="90000"/>
          </a:bodyPr>
          <a:lstStyle/>
          <a:p>
            <a:r>
              <a:rPr lang="en-US" b="1" dirty="0">
                <a:solidFill>
                  <a:srgbClr val="00B0F0"/>
                </a:solidFill>
              </a:rPr>
              <a:t>Galatians – 4:25-26</a:t>
            </a:r>
            <a:endParaRPr lang="en-AU" b="1" dirty="0">
              <a:solidFill>
                <a:srgbClr val="00B0F0"/>
              </a:solidFill>
            </a:endParaRPr>
          </a:p>
        </p:txBody>
      </p:sp>
      <p:sp>
        <p:nvSpPr>
          <p:cNvPr id="3" name="Content Placeholder 2">
            <a:extLst>
              <a:ext uri="{FF2B5EF4-FFF2-40B4-BE49-F238E27FC236}">
                <a16:creationId xmlns:a16="http://schemas.microsoft.com/office/drawing/2014/main" id="{97198743-376A-4C1A-8115-E37F7D1E8D9D}"/>
              </a:ext>
            </a:extLst>
          </p:cNvPr>
          <p:cNvSpPr>
            <a:spLocks noGrp="1"/>
          </p:cNvSpPr>
          <p:nvPr>
            <p:ph idx="1"/>
          </p:nvPr>
        </p:nvSpPr>
        <p:spPr>
          <a:xfrm>
            <a:off x="838200" y="967666"/>
            <a:ext cx="10515600" cy="5209297"/>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How different to the picture Paul paints of the other woman, who is seen as our mother, the Heavenly, the new Jerusalem.</a:t>
            </a:r>
          </a:p>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O</a:t>
            </a:r>
            <a:r>
              <a:rPr lang="en-AU" sz="2400" dirty="0">
                <a:effectLst/>
                <a:latin typeface="Calibri" panose="020F0502020204030204" pitchFamily="34" charset="0"/>
                <a:ea typeface="Calibri" panose="020F0502020204030204" pitchFamily="34" charset="0"/>
                <a:cs typeface="Calibri" panose="020F0502020204030204" pitchFamily="34" charset="0"/>
              </a:rPr>
              <a:t>nly open to those who come via YHVH’s instructions as found in the written Torah of scripture.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None of the statements made by Paul through his epistle are against the written Torah of YHVH.</a:t>
            </a:r>
          </a:p>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They</a:t>
            </a:r>
            <a:r>
              <a:rPr lang="en-AU" sz="2400" dirty="0">
                <a:effectLst/>
                <a:latin typeface="Calibri" panose="020F0502020204030204" pitchFamily="34" charset="0"/>
                <a:ea typeface="Calibri" panose="020F0502020204030204" pitchFamily="34" charset="0"/>
                <a:cs typeface="Calibri" panose="020F0502020204030204" pitchFamily="34" charset="0"/>
              </a:rPr>
              <a:t> are against the distortion of the instructions of our Father… pearls that are not to be given to dogs or cast before swine.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298758881"/>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249FB-727D-4AB9-B053-8F28A01CC3E2}"/>
              </a:ext>
            </a:extLst>
          </p:cNvPr>
          <p:cNvSpPr>
            <a:spLocks noGrp="1"/>
          </p:cNvSpPr>
          <p:nvPr>
            <p:ph type="title"/>
          </p:nvPr>
        </p:nvSpPr>
        <p:spPr>
          <a:xfrm>
            <a:off x="838200" y="365126"/>
            <a:ext cx="10515600" cy="407232"/>
          </a:xfrm>
        </p:spPr>
        <p:txBody>
          <a:bodyPr>
            <a:normAutofit fontScale="90000"/>
          </a:bodyPr>
          <a:lstStyle/>
          <a:p>
            <a:r>
              <a:rPr lang="en-US" b="1" dirty="0">
                <a:solidFill>
                  <a:srgbClr val="00B0F0"/>
                </a:solidFill>
              </a:rPr>
              <a:t>Galatians – 4:27-28</a:t>
            </a:r>
            <a:endParaRPr lang="en-AU" b="1" dirty="0">
              <a:solidFill>
                <a:srgbClr val="00B0F0"/>
              </a:solidFill>
            </a:endParaRPr>
          </a:p>
        </p:txBody>
      </p:sp>
      <p:sp>
        <p:nvSpPr>
          <p:cNvPr id="3" name="Content Placeholder 2">
            <a:extLst>
              <a:ext uri="{FF2B5EF4-FFF2-40B4-BE49-F238E27FC236}">
                <a16:creationId xmlns:a16="http://schemas.microsoft.com/office/drawing/2014/main" id="{1F228AF9-DEFE-4581-A209-746E37330178}"/>
              </a:ext>
            </a:extLst>
          </p:cNvPr>
          <p:cNvSpPr>
            <a:spLocks noGrp="1"/>
          </p:cNvSpPr>
          <p:nvPr>
            <p:ph idx="1"/>
          </p:nvPr>
        </p:nvSpPr>
        <p:spPr>
          <a:xfrm>
            <a:off x="838200" y="985421"/>
            <a:ext cx="10515600" cy="5218175"/>
          </a:xfrm>
        </p:spPr>
        <p:txBody>
          <a:bodyPr/>
          <a:lstStyle/>
          <a:p>
            <a:pPr>
              <a:lnSpc>
                <a:spcPct val="115000"/>
              </a:lnSpc>
              <a:spcAft>
                <a:spcPts val="1000"/>
              </a:spcAft>
            </a:pPr>
            <a:r>
              <a:rPr lang="en-AU" sz="2400" b="1" dirty="0">
                <a:effectLst/>
                <a:latin typeface="Calibri" panose="020F0502020204030204" pitchFamily="34" charset="0"/>
                <a:ea typeface="Calibri" panose="020F0502020204030204" pitchFamily="34" charset="0"/>
                <a:cs typeface="Calibri" panose="020F0502020204030204" pitchFamily="34" charset="0"/>
              </a:rPr>
              <a:t>Verse 27 </a:t>
            </a:r>
            <a:r>
              <a:rPr lang="en-AU" sz="2400" dirty="0">
                <a:effectLst/>
                <a:latin typeface="Calibri" panose="020F0502020204030204" pitchFamily="34" charset="0"/>
                <a:ea typeface="Calibri" panose="020F0502020204030204" pitchFamily="34" charset="0"/>
                <a:cs typeface="Calibri" panose="020F0502020204030204" pitchFamily="34" charset="0"/>
              </a:rPr>
              <a:t>comes </a:t>
            </a:r>
            <a:r>
              <a:rPr lang="en-AU" sz="2400" dirty="0" err="1">
                <a:effectLst/>
                <a:latin typeface="Calibri" panose="020F0502020204030204" pitchFamily="34" charset="0"/>
                <a:ea typeface="Calibri" panose="020F0502020204030204" pitchFamily="34" charset="0"/>
                <a:cs typeface="Calibri" panose="020F0502020204030204" pitchFamily="34" charset="0"/>
              </a:rPr>
              <a:t>sraight</a:t>
            </a:r>
            <a:r>
              <a:rPr lang="en-AU" sz="2400" dirty="0">
                <a:effectLst/>
                <a:latin typeface="Calibri" panose="020F0502020204030204" pitchFamily="34" charset="0"/>
                <a:ea typeface="Calibri" panose="020F0502020204030204" pitchFamily="34" charset="0"/>
                <a:cs typeface="Calibri" panose="020F0502020204030204" pitchFamily="34" charset="0"/>
              </a:rPr>
              <a:t> from </a:t>
            </a: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Isaiah 54:1</a:t>
            </a:r>
            <a:endPar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It would appear that the </a:t>
            </a:r>
            <a:r>
              <a:rPr lang="en-AU" sz="2400" i="1" u="sng"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barren</a:t>
            </a:r>
            <a:r>
              <a:rPr lang="en-AU"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woman </a:t>
            </a:r>
            <a:r>
              <a:rPr lang="en-AU" sz="2400" dirty="0">
                <a:effectLst/>
                <a:latin typeface="Calibri" panose="020F0502020204030204" pitchFamily="34" charset="0"/>
                <a:ea typeface="Calibri" panose="020F0502020204030204" pitchFamily="34" charset="0"/>
                <a:cs typeface="Calibri" panose="020F0502020204030204" pitchFamily="34" charset="0"/>
              </a:rPr>
              <a:t>represents Sarah, and she had a husband who would with her produce a son called Isaac. A son promised by </a:t>
            </a:r>
            <a:r>
              <a:rPr lang="en-AU" sz="2400" dirty="0" err="1">
                <a:effectLst/>
                <a:latin typeface="Calibri" panose="020F0502020204030204" pitchFamily="34" charset="0"/>
                <a:ea typeface="Calibri" panose="020F0502020204030204" pitchFamily="34" charset="0"/>
                <a:cs typeface="Calibri" panose="020F0502020204030204" pitchFamily="34" charset="0"/>
              </a:rPr>
              <a:t>HaShem</a:t>
            </a:r>
            <a:r>
              <a:rPr lang="en-AU" sz="2400" dirty="0">
                <a:effectLst/>
                <a:latin typeface="Calibri" panose="020F0502020204030204" pitchFamily="34" charset="0"/>
                <a:ea typeface="Calibri" panose="020F0502020204030204" pitchFamily="34" charset="0"/>
                <a:cs typeface="Calibri" panose="020F0502020204030204" pitchFamily="34" charset="0"/>
              </a:rPr>
              <a:t>, who is a husband to Israel – </a:t>
            </a: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Isaiah 54:5</a:t>
            </a:r>
            <a:endPar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 wonderful news Paul is teaching is that they[the Galatians] were just like Isaac, children of promise, whose life was in the hands of the Elohim of Israel and as such they would be absolute clowns to reject Him and His ways putting their faith in man instead - Just like the story of Hagar.</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02135501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78C34-AE00-476A-AA69-04644C29720B}"/>
              </a:ext>
            </a:extLst>
          </p:cNvPr>
          <p:cNvSpPr>
            <a:spLocks noGrp="1"/>
          </p:cNvSpPr>
          <p:nvPr>
            <p:ph type="title"/>
          </p:nvPr>
        </p:nvSpPr>
        <p:spPr>
          <a:xfrm>
            <a:off x="838200" y="365125"/>
            <a:ext cx="10515600" cy="398355"/>
          </a:xfrm>
        </p:spPr>
        <p:txBody>
          <a:bodyPr>
            <a:normAutofit fontScale="90000"/>
          </a:bodyPr>
          <a:lstStyle/>
          <a:p>
            <a:r>
              <a:rPr lang="en-US" b="1" dirty="0">
                <a:solidFill>
                  <a:srgbClr val="00B0F0"/>
                </a:solidFill>
              </a:rPr>
              <a:t>Galatians – 4:29-31</a:t>
            </a:r>
            <a:endParaRPr lang="en-AU" b="1" dirty="0">
              <a:solidFill>
                <a:srgbClr val="00B0F0"/>
              </a:solidFill>
            </a:endParaRPr>
          </a:p>
        </p:txBody>
      </p:sp>
      <p:sp>
        <p:nvSpPr>
          <p:cNvPr id="3" name="Content Placeholder 2">
            <a:extLst>
              <a:ext uri="{FF2B5EF4-FFF2-40B4-BE49-F238E27FC236}">
                <a16:creationId xmlns:a16="http://schemas.microsoft.com/office/drawing/2014/main" id="{9C1ABE1C-C4F8-48DA-924E-7ED824C44FC8}"/>
              </a:ext>
            </a:extLst>
          </p:cNvPr>
          <p:cNvSpPr>
            <a:spLocks noGrp="1"/>
          </p:cNvSpPr>
          <p:nvPr>
            <p:ph idx="1"/>
          </p:nvPr>
        </p:nvSpPr>
        <p:spPr>
          <a:xfrm>
            <a:off x="838200" y="1003177"/>
            <a:ext cx="10515600" cy="5173786"/>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Paul then goes on to talk about a subject he is well qualified to do so - persecution.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Those of the flesh have need to shoot the messenger, in this case the child born of the free woman. Yet scripture says cast out the bondwoman… </a:t>
            </a:r>
            <a:r>
              <a:rPr lang="en-AU" sz="2400" dirty="0">
                <a:solidFill>
                  <a:srgbClr val="FFC000"/>
                </a:solidFill>
                <a:effectLst/>
                <a:latin typeface="Calibri" panose="020F0502020204030204" pitchFamily="34" charset="0"/>
                <a:ea typeface="Calibri" panose="020F0502020204030204" pitchFamily="34" charset="0"/>
                <a:cs typeface="Calibri" panose="020F0502020204030204" pitchFamily="34" charset="0"/>
              </a:rPr>
              <a:t>THIS IS NOT </a:t>
            </a:r>
            <a:r>
              <a:rPr lang="en-AU" sz="2400" dirty="0">
                <a:effectLst/>
                <a:latin typeface="Calibri" panose="020F0502020204030204" pitchFamily="34" charset="0"/>
                <a:ea typeface="Calibri" panose="020F0502020204030204" pitchFamily="34" charset="0"/>
                <a:cs typeface="Calibri" panose="020F0502020204030204" pitchFamily="34" charset="0"/>
              </a:rPr>
              <a:t>the Torah - but any system that relies on the might of man instead of the grace and mercy of YHVH as brought to us through the promise of Torah and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Chapter four is not teaching or proclaiming that the Torah should be cast aside and avoided at all costs by those who profess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as Messiah. It is a teaching believers to place Torah in its correct place and setting.</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947847316"/>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083B3-CB9E-4728-853E-B11488152210}"/>
              </a:ext>
            </a:extLst>
          </p:cNvPr>
          <p:cNvSpPr>
            <a:spLocks noGrp="1"/>
          </p:cNvSpPr>
          <p:nvPr>
            <p:ph type="title"/>
          </p:nvPr>
        </p:nvSpPr>
        <p:spPr>
          <a:xfrm>
            <a:off x="838200" y="365125"/>
            <a:ext cx="10515600" cy="442743"/>
          </a:xfrm>
        </p:spPr>
        <p:txBody>
          <a:bodyPr>
            <a:normAutofit fontScale="90000"/>
          </a:bodyPr>
          <a:lstStyle/>
          <a:p>
            <a:r>
              <a:rPr lang="en-US" b="1" dirty="0">
                <a:solidFill>
                  <a:srgbClr val="00B0F0"/>
                </a:solidFill>
              </a:rPr>
              <a:t>Galatians – 4:29-31</a:t>
            </a:r>
            <a:endParaRPr lang="en-AU" b="1" dirty="0">
              <a:solidFill>
                <a:srgbClr val="00B0F0"/>
              </a:solidFill>
            </a:endParaRPr>
          </a:p>
        </p:txBody>
      </p:sp>
      <p:sp>
        <p:nvSpPr>
          <p:cNvPr id="3" name="Content Placeholder 2">
            <a:extLst>
              <a:ext uri="{FF2B5EF4-FFF2-40B4-BE49-F238E27FC236}">
                <a16:creationId xmlns:a16="http://schemas.microsoft.com/office/drawing/2014/main" id="{101E8065-3F0F-4741-8FA8-763E50AC0546}"/>
              </a:ext>
            </a:extLst>
          </p:cNvPr>
          <p:cNvSpPr>
            <a:spLocks noGrp="1"/>
          </p:cNvSpPr>
          <p:nvPr>
            <p:ph idx="1"/>
          </p:nvPr>
        </p:nvSpPr>
        <p:spPr>
          <a:xfrm>
            <a:off x="838200" y="976544"/>
            <a:ext cx="10515600" cy="5200419"/>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Paul is trying to </a:t>
            </a:r>
            <a:r>
              <a:rPr lang="en-AU" sz="2400" dirty="0" err="1">
                <a:effectLst/>
                <a:latin typeface="Calibri" panose="020F0502020204030204" pitchFamily="34" charset="0"/>
                <a:ea typeface="Calibri" panose="020F0502020204030204" pitchFamily="34" charset="0"/>
                <a:cs typeface="Calibri" panose="020F0502020204030204" pitchFamily="34" charset="0"/>
              </a:rPr>
              <a:t>piont</a:t>
            </a:r>
            <a:r>
              <a:rPr lang="en-AU" sz="2400" dirty="0">
                <a:effectLst/>
                <a:latin typeface="Calibri" panose="020F0502020204030204" pitchFamily="34" charset="0"/>
                <a:ea typeface="Calibri" panose="020F0502020204030204" pitchFamily="34" charset="0"/>
                <a:cs typeface="Calibri" panose="020F0502020204030204" pitchFamily="34" charset="0"/>
              </a:rPr>
              <a:t> out the extreme differences between Biblical Torah and how it is to be applied as against oral torah in its many forms and how that is applied.</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We are indeed meant to be lead by the Ruach </a:t>
            </a:r>
            <a:r>
              <a:rPr lang="en-AU" sz="2400" dirty="0" err="1">
                <a:effectLst/>
                <a:latin typeface="Calibri" panose="020F0502020204030204" pitchFamily="34" charset="0"/>
                <a:ea typeface="Calibri" panose="020F0502020204030204" pitchFamily="34" charset="0"/>
                <a:cs typeface="Calibri" panose="020F0502020204030204" pitchFamily="34" charset="0"/>
              </a:rPr>
              <a:t>HaKodesh</a:t>
            </a:r>
            <a:r>
              <a:rPr lang="en-AU" sz="2400" dirty="0">
                <a:effectLst/>
                <a:latin typeface="Calibri" panose="020F0502020204030204" pitchFamily="34" charset="0"/>
                <a:ea typeface="Calibri" panose="020F0502020204030204" pitchFamily="34" charset="0"/>
                <a:cs typeface="Calibri" panose="020F0502020204030204" pitchFamily="34" charset="0"/>
              </a:rPr>
              <a:t> and not the flesh of our uncircumcised hearts.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 heritage of those who are to dwell in the Heavenly Jerusalem lies in the family tree of Isaac and the free woman who had a husband and not in the family tree of Ishmael whose background is soaked in acts of the flesh.</a:t>
            </a:r>
          </a:p>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Paul is saying: If you want to be free from the penalty of sin – except </a:t>
            </a:r>
            <a:r>
              <a:rPr lang="en-AU" sz="2400" dirty="0" err="1">
                <a:latin typeface="Calibri" panose="020F0502020204030204" pitchFamily="34" charset="0"/>
                <a:ea typeface="Calibri" panose="020F0502020204030204" pitchFamily="34" charset="0"/>
                <a:cs typeface="Calibri" panose="020F0502020204030204" pitchFamily="34" charset="0"/>
              </a:rPr>
              <a:t>Yeshua</a:t>
            </a:r>
            <a:r>
              <a:rPr lang="en-AU" sz="2400" dirty="0">
                <a:latin typeface="Calibri" panose="020F0502020204030204" pitchFamily="34" charset="0"/>
                <a:ea typeface="Calibri" panose="020F0502020204030204" pitchFamily="34" charset="0"/>
                <a:cs typeface="Calibri" panose="020F0502020204030204" pitchFamily="34" charset="0"/>
              </a:rPr>
              <a:t> as Saviour – want to take your chances without Him…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402620346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8AD9D-E366-45ED-8E58-DF39A2D21C9D}"/>
              </a:ext>
            </a:extLst>
          </p:cNvPr>
          <p:cNvSpPr>
            <a:spLocks noGrp="1"/>
          </p:cNvSpPr>
          <p:nvPr>
            <p:ph type="title"/>
          </p:nvPr>
        </p:nvSpPr>
        <p:spPr>
          <a:xfrm>
            <a:off x="838200" y="365126"/>
            <a:ext cx="10515600" cy="315912"/>
          </a:xfrm>
        </p:spPr>
        <p:txBody>
          <a:bodyPr>
            <a:normAutofit fontScale="90000"/>
          </a:bodyPr>
          <a:lstStyle/>
          <a:p>
            <a:r>
              <a:rPr lang="en-US" b="1" dirty="0">
                <a:solidFill>
                  <a:srgbClr val="00B0F0"/>
                </a:solidFill>
              </a:rPr>
              <a:t>Galatians – 5:1</a:t>
            </a:r>
            <a:endParaRPr lang="en-AU" b="1" dirty="0">
              <a:solidFill>
                <a:srgbClr val="00B0F0"/>
              </a:solidFill>
            </a:endParaRPr>
          </a:p>
        </p:txBody>
      </p:sp>
      <p:sp>
        <p:nvSpPr>
          <p:cNvPr id="3" name="Content Placeholder 2">
            <a:extLst>
              <a:ext uri="{FF2B5EF4-FFF2-40B4-BE49-F238E27FC236}">
                <a16:creationId xmlns:a16="http://schemas.microsoft.com/office/drawing/2014/main" id="{C59A11CF-5DF0-4CF4-9412-DCBE306CEF2A}"/>
              </a:ext>
            </a:extLst>
          </p:cNvPr>
          <p:cNvSpPr>
            <a:spLocks noGrp="1"/>
          </p:cNvSpPr>
          <p:nvPr>
            <p:ph idx="1"/>
          </p:nvPr>
        </p:nvSpPr>
        <p:spPr>
          <a:xfrm>
            <a:off x="838200" y="923278"/>
            <a:ext cx="10515600" cy="5253685"/>
          </a:xfrm>
        </p:spPr>
        <p:txBody>
          <a:bodyPr/>
          <a:lstStyle/>
          <a:p>
            <a:pPr>
              <a:lnSpc>
                <a:spcPct val="115000"/>
              </a:lnSpc>
              <a:spcAft>
                <a:spcPts val="1000"/>
              </a:spcAft>
            </a:pPr>
            <a:r>
              <a:rPr lang="en-AU" sz="2400" b="1" dirty="0">
                <a:effectLst/>
                <a:latin typeface="Calibri" panose="020F0502020204030204" pitchFamily="34" charset="0"/>
                <a:ea typeface="Calibri" panose="020F0502020204030204" pitchFamily="34" charset="0"/>
                <a:cs typeface="Calibri" panose="020F0502020204030204" pitchFamily="34" charset="0"/>
              </a:rPr>
              <a:t> </a:t>
            </a:r>
            <a:r>
              <a:rPr lang="en-AU" sz="2400" dirty="0">
                <a:effectLst/>
                <a:latin typeface="Calibri" panose="020F0502020204030204" pitchFamily="34" charset="0"/>
                <a:ea typeface="Calibri" panose="020F0502020204030204" pitchFamily="34" charset="0"/>
                <a:cs typeface="Calibri" panose="020F0502020204030204" pitchFamily="34" charset="0"/>
              </a:rPr>
              <a:t>As we enter into studying chapter 5 we should remind ourselves of the privileges we have in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t>
            </a:r>
            <a:r>
              <a:rPr lang="en-AU" sz="2400" dirty="0" err="1">
                <a:effectLst/>
                <a:latin typeface="Calibri" panose="020F0502020204030204" pitchFamily="34" charset="0"/>
                <a:ea typeface="Calibri" panose="020F0502020204030204" pitchFamily="34" charset="0"/>
                <a:cs typeface="Calibri" panose="020F0502020204030204" pitchFamily="34" charset="0"/>
              </a:rPr>
              <a:t>HaMoshiach</a:t>
            </a:r>
            <a:r>
              <a:rPr lang="en-AU" sz="2400" dirty="0">
                <a:effectLst/>
                <a:latin typeface="Calibri" panose="020F0502020204030204" pitchFamily="34" charset="0"/>
                <a:ea typeface="Calibri" panose="020F0502020204030204" pitchFamily="34" charset="0"/>
                <a:cs typeface="Calibri" panose="020F0502020204030204" pitchFamily="34" charset="0"/>
              </a:rPr>
              <a:t>. </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 main privilege associated with this epistle is that those who put their faith and trust in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are no longer subject to the penalty that the Torah demands upon those who sin.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This privilege is closely associated with the struggle for power between the Torah of </a:t>
            </a:r>
            <a:r>
              <a:rPr lang="en-AU" sz="2400" dirty="0" err="1">
                <a:effectLst/>
                <a:latin typeface="Calibri" panose="020F0502020204030204" pitchFamily="34" charset="0"/>
                <a:ea typeface="Calibri" panose="020F0502020204030204" pitchFamily="34" charset="0"/>
                <a:cs typeface="Calibri" panose="020F0502020204030204" pitchFamily="34" charset="0"/>
              </a:rPr>
              <a:t>HaShem</a:t>
            </a:r>
            <a:r>
              <a:rPr lang="en-AU" sz="2400" dirty="0">
                <a:effectLst/>
                <a:latin typeface="Calibri" panose="020F0502020204030204" pitchFamily="34" charset="0"/>
                <a:ea typeface="Calibri" panose="020F0502020204030204" pitchFamily="34" charset="0"/>
                <a:cs typeface="Calibri" panose="020F0502020204030204" pitchFamily="34" charset="0"/>
              </a:rPr>
              <a:t> and the torah of man.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Paul opens up with some very strong statements that are focused on the dangers of following the laws of man, but worse still putting one's trust in them above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Trapped by pride in so-called good works.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646439229"/>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67831-5DB8-40F4-99ED-64C47B7EB625}"/>
              </a:ext>
            </a:extLst>
          </p:cNvPr>
          <p:cNvSpPr>
            <a:spLocks noGrp="1"/>
          </p:cNvSpPr>
          <p:nvPr>
            <p:ph type="title"/>
          </p:nvPr>
        </p:nvSpPr>
        <p:spPr>
          <a:xfrm>
            <a:off x="838200" y="338492"/>
            <a:ext cx="10515600" cy="451621"/>
          </a:xfrm>
        </p:spPr>
        <p:txBody>
          <a:bodyPr>
            <a:normAutofit fontScale="90000"/>
          </a:bodyPr>
          <a:lstStyle/>
          <a:p>
            <a:r>
              <a:rPr lang="en-US" b="1" dirty="0">
                <a:solidFill>
                  <a:srgbClr val="00B0F0"/>
                </a:solidFill>
              </a:rPr>
              <a:t>Galatians – 5:1</a:t>
            </a:r>
            <a:endParaRPr lang="en-AU" b="1" dirty="0">
              <a:solidFill>
                <a:srgbClr val="00B0F0"/>
              </a:solidFill>
            </a:endParaRPr>
          </a:p>
        </p:txBody>
      </p:sp>
      <p:sp>
        <p:nvSpPr>
          <p:cNvPr id="3" name="Content Placeholder 2">
            <a:extLst>
              <a:ext uri="{FF2B5EF4-FFF2-40B4-BE49-F238E27FC236}">
                <a16:creationId xmlns:a16="http://schemas.microsoft.com/office/drawing/2014/main" id="{26752720-76D5-4BC9-9707-20AD753B9066}"/>
              </a:ext>
            </a:extLst>
          </p:cNvPr>
          <p:cNvSpPr>
            <a:spLocks noGrp="1"/>
          </p:cNvSpPr>
          <p:nvPr>
            <p:ph idx="1"/>
          </p:nvPr>
        </p:nvSpPr>
        <p:spPr>
          <a:xfrm>
            <a:off x="838200" y="976544"/>
            <a:ext cx="10515600" cy="5227052"/>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We need to note that during the following statements and questions coming from </a:t>
            </a:r>
            <a:r>
              <a:rPr lang="en-AU" sz="2400" dirty="0">
                <a:latin typeface="Calibri" panose="020F0502020204030204" pitchFamily="34" charset="0"/>
                <a:ea typeface="Calibri" panose="020F0502020204030204" pitchFamily="34" charset="0"/>
                <a:cs typeface="Calibri" panose="020F0502020204030204" pitchFamily="34" charset="0"/>
              </a:rPr>
              <a:t>Pa</a:t>
            </a:r>
            <a:r>
              <a:rPr lang="en-AU" sz="2400" dirty="0">
                <a:effectLst/>
                <a:latin typeface="Calibri" panose="020F0502020204030204" pitchFamily="34" charset="0"/>
                <a:ea typeface="Calibri" panose="020F0502020204030204" pitchFamily="34" charset="0"/>
                <a:cs typeface="Calibri" panose="020F0502020204030204" pitchFamily="34" charset="0"/>
              </a:rPr>
              <a:t>ul that he NEVER condemns those who choose to show their love and faithfulness to </a:t>
            </a:r>
            <a:r>
              <a:rPr lang="en-AU" sz="2400" dirty="0" err="1">
                <a:effectLst/>
                <a:latin typeface="Calibri" panose="020F0502020204030204" pitchFamily="34" charset="0"/>
                <a:ea typeface="Calibri" panose="020F0502020204030204" pitchFamily="34" charset="0"/>
                <a:cs typeface="Calibri" panose="020F0502020204030204" pitchFamily="34" charset="0"/>
              </a:rPr>
              <a:t>HaShem</a:t>
            </a:r>
            <a:r>
              <a:rPr lang="en-AU" sz="2400" dirty="0">
                <a:effectLst/>
                <a:latin typeface="Calibri" panose="020F0502020204030204" pitchFamily="34" charset="0"/>
                <a:ea typeface="Calibri" panose="020F0502020204030204" pitchFamily="34" charset="0"/>
                <a:cs typeface="Calibri" panose="020F0502020204030204" pitchFamily="34" charset="0"/>
              </a:rPr>
              <a:t> by following Biblical Torah, as best as they can.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There is a real danger and some have found themselves engulfed by this danger, that believers in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put the obedience of law above the atoning work of the Messiah.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Now let us have a closer look at:</a:t>
            </a:r>
            <a:r>
              <a:rPr lang="en-AU" sz="2400" dirty="0">
                <a:latin typeface="Calibri" panose="020F0502020204030204" pitchFamily="34" charset="0"/>
                <a:ea typeface="Calibri" panose="020F0502020204030204" pitchFamily="34" charset="0"/>
                <a:cs typeface="Times New Roman" panose="02020603050405020304" pitchFamily="18" charset="0"/>
              </a:rPr>
              <a:t> </a:t>
            </a:r>
            <a:r>
              <a:rPr lang="en-AU"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Galatians 5:1 </a:t>
            </a:r>
            <a:r>
              <a:rPr lang="en-AU"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As has become the custom of the Christian church, verse one is used to prove that the Torah has been done away with, that we have been set free from adhering to the Torah.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406981470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B5335-F9C1-4BF7-B2B7-8D5E04BC1026}"/>
              </a:ext>
            </a:extLst>
          </p:cNvPr>
          <p:cNvSpPr>
            <a:spLocks noGrp="1"/>
          </p:cNvSpPr>
          <p:nvPr>
            <p:ph type="title"/>
          </p:nvPr>
        </p:nvSpPr>
        <p:spPr>
          <a:xfrm>
            <a:off x="838200" y="365125"/>
            <a:ext cx="10515600" cy="442743"/>
          </a:xfrm>
        </p:spPr>
        <p:txBody>
          <a:bodyPr>
            <a:normAutofit fontScale="90000"/>
          </a:bodyPr>
          <a:lstStyle/>
          <a:p>
            <a:r>
              <a:rPr lang="en-US" b="1" dirty="0">
                <a:solidFill>
                  <a:srgbClr val="00B0F0"/>
                </a:solidFill>
              </a:rPr>
              <a:t>Galatians – 5:1</a:t>
            </a:r>
            <a:endParaRPr lang="en-AU" b="1" dirty="0">
              <a:solidFill>
                <a:srgbClr val="00B0F0"/>
              </a:solidFill>
            </a:endParaRPr>
          </a:p>
        </p:txBody>
      </p:sp>
      <p:sp>
        <p:nvSpPr>
          <p:cNvPr id="3" name="Content Placeholder 2">
            <a:extLst>
              <a:ext uri="{FF2B5EF4-FFF2-40B4-BE49-F238E27FC236}">
                <a16:creationId xmlns:a16="http://schemas.microsoft.com/office/drawing/2014/main" id="{C4239213-ED56-46D8-A1FF-B716FCF75F0F}"/>
              </a:ext>
            </a:extLst>
          </p:cNvPr>
          <p:cNvSpPr>
            <a:spLocks noGrp="1"/>
          </p:cNvSpPr>
          <p:nvPr>
            <p:ph idx="1"/>
          </p:nvPr>
        </p:nvSpPr>
        <p:spPr>
          <a:xfrm>
            <a:off x="838200" y="985421"/>
            <a:ext cx="10515600" cy="5138276"/>
          </a:xfrm>
        </p:spPr>
        <p:txBody>
          <a:bodyPr>
            <a:normAutofit/>
          </a:bodyPr>
          <a:lstStyle/>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Y</a:t>
            </a:r>
            <a:r>
              <a:rPr lang="en-AU" sz="2400" dirty="0">
                <a:effectLst/>
                <a:latin typeface="Calibri" panose="020F0502020204030204" pitchFamily="34" charset="0"/>
                <a:ea typeface="Calibri" panose="020F0502020204030204" pitchFamily="34" charset="0"/>
                <a:cs typeface="Calibri" panose="020F0502020204030204" pitchFamily="34" charset="0"/>
              </a:rPr>
              <a:t>ou would have heard many times, that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came to do away with the law. No wonder we have few religious Jews coming to know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as </a:t>
            </a:r>
            <a:r>
              <a:rPr lang="en-AU" sz="2400" dirty="0" err="1">
                <a:effectLst/>
                <a:latin typeface="Calibri" panose="020F0502020204030204" pitchFamily="34" charset="0"/>
                <a:ea typeface="Calibri" panose="020F0502020204030204" pitchFamily="34" charset="0"/>
                <a:cs typeface="Calibri" panose="020F0502020204030204" pitchFamily="34" charset="0"/>
              </a:rPr>
              <a:t>Moshaich</a:t>
            </a:r>
            <a:r>
              <a:rPr lang="en-AU" sz="2400" dirty="0">
                <a:effectLst/>
                <a:latin typeface="Calibri" panose="020F0502020204030204" pitchFamily="34" charset="0"/>
                <a:ea typeface="Calibri" panose="020F0502020204030204" pitchFamily="34" charset="0"/>
                <a:cs typeface="Calibri" panose="020F0502020204030204" pitchFamily="34" charset="0"/>
              </a:rPr>
              <a: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Regarding the Torah - what did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come to do?</a:t>
            </a:r>
            <a:r>
              <a:rPr lang="en-AU" sz="2400" dirty="0">
                <a:latin typeface="Calibri" panose="020F0502020204030204" pitchFamily="34" charset="0"/>
                <a:ea typeface="Calibri" panose="020F0502020204030204" pitchFamily="34" charset="0"/>
                <a:cs typeface="Times New Roman" panose="02020603050405020304" pitchFamily="18" charset="0"/>
              </a:rPr>
              <a:t> - </a:t>
            </a:r>
            <a:r>
              <a:rPr lang="en-AU" sz="2400" dirty="0">
                <a:effectLst/>
                <a:latin typeface="Calibri" panose="020F0502020204030204" pitchFamily="34" charset="0"/>
                <a:ea typeface="Calibri" panose="020F0502020204030204" pitchFamily="34" charset="0"/>
                <a:cs typeface="Calibri" panose="020F0502020204030204" pitchFamily="34" charset="0"/>
              </a:rPr>
              <a:t>An answer is found in </a:t>
            </a:r>
            <a:r>
              <a:rPr lang="en-AU"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Matthew 5:17 </a:t>
            </a:r>
            <a:endParaRPr lang="en-AU"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What does the church THINK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came to do – That which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says NOT to think He has come to do.</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So we can conclude from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Yeshua's</a:t>
            </a:r>
            <a:r>
              <a:rPr lang="en-AU" sz="2400" dirty="0">
                <a:effectLst/>
                <a:latin typeface="Calibri" panose="020F0502020204030204" pitchFamily="34" charset="0"/>
                <a:ea typeface="Calibri" panose="020F0502020204030204" pitchFamily="34" charset="0"/>
                <a:cs typeface="Calibri" panose="020F0502020204030204" pitchFamily="34" charset="0"/>
              </a:rPr>
              <a:t> own words that He didn't come to abolish the Torah!!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So what did He come to do regarding Torah - He came to FULFIL the Torah!!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204985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14441-548C-4A30-A5D0-5D8FA3F60429}"/>
              </a:ext>
            </a:extLst>
          </p:cNvPr>
          <p:cNvSpPr>
            <a:spLocks noGrp="1"/>
          </p:cNvSpPr>
          <p:nvPr>
            <p:ph type="title"/>
          </p:nvPr>
        </p:nvSpPr>
        <p:spPr/>
        <p:txBody>
          <a:bodyPr/>
          <a:lstStyle/>
          <a:p>
            <a:r>
              <a:rPr lang="en-US" b="1" dirty="0" err="1"/>
              <a:t>Pauls</a:t>
            </a:r>
            <a:r>
              <a:rPr lang="en-US" b="1" dirty="0"/>
              <a:t> calling to preach.</a:t>
            </a:r>
            <a:endParaRPr lang="en-AU" b="1" dirty="0"/>
          </a:p>
        </p:txBody>
      </p:sp>
      <p:sp>
        <p:nvSpPr>
          <p:cNvPr id="3" name="Content Placeholder 2">
            <a:extLst>
              <a:ext uri="{FF2B5EF4-FFF2-40B4-BE49-F238E27FC236}">
                <a16:creationId xmlns:a16="http://schemas.microsoft.com/office/drawing/2014/main" id="{CEC8A1F9-902C-4E6C-8700-E06436F10085}"/>
              </a:ext>
            </a:extLst>
          </p:cNvPr>
          <p:cNvSpPr>
            <a:spLocks noGrp="1"/>
          </p:cNvSpPr>
          <p:nvPr>
            <p:ph idx="1"/>
          </p:nvPr>
        </p:nvSpPr>
        <p:spPr/>
        <p:txBody>
          <a:bodyPr/>
          <a:lstStyle/>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Gal 1:15-24 focuses on an encounter with </a:t>
            </a:r>
            <a:r>
              <a:rPr lang="en-AU" b="1" dirty="0" err="1">
                <a:effectLst/>
                <a:latin typeface="Calibri" panose="020F0502020204030204" pitchFamily="34" charset="0"/>
                <a:ea typeface="Calibri" panose="020F0502020204030204" pitchFamily="34" charset="0"/>
                <a:cs typeface="Calibri" panose="020F0502020204030204" pitchFamily="34" charset="0"/>
              </a:rPr>
              <a:t>Yeshua</a:t>
            </a:r>
            <a:r>
              <a:rPr lang="en-AU" b="1" dirty="0">
                <a:effectLst/>
                <a:latin typeface="Calibri" panose="020F0502020204030204" pitchFamily="34" charset="0"/>
                <a:ea typeface="Calibri" panose="020F0502020204030204" pitchFamily="34" charset="0"/>
                <a:cs typeface="Calibri" panose="020F0502020204030204" pitchFamily="34" charset="0"/>
              </a:rPr>
              <a:t>.</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Vs 15-16 </a:t>
            </a:r>
            <a:r>
              <a:rPr lang="en-AU" b="1" dirty="0">
                <a:latin typeface="Calibri" panose="020F0502020204030204" pitchFamily="34" charset="0"/>
                <a:ea typeface="Calibri" panose="020F0502020204030204" pitchFamily="34" charset="0"/>
                <a:cs typeface="Calibri" panose="020F0502020204030204" pitchFamily="34" charset="0"/>
              </a:rPr>
              <a:t>I</a:t>
            </a:r>
            <a:r>
              <a:rPr lang="en-AU" b="1" dirty="0">
                <a:effectLst/>
                <a:latin typeface="Calibri" panose="020F0502020204030204" pitchFamily="34" charset="0"/>
                <a:ea typeface="Calibri" panose="020F0502020204030204" pitchFamily="34" charset="0"/>
                <a:cs typeface="Calibri" panose="020F0502020204030204" pitchFamily="34" charset="0"/>
              </a:rPr>
              <a:t>mportant points!!</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“When it pleased God”  - His timing – He controls the situation</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To “REVEAL HIS SON” – Reveal-</a:t>
            </a:r>
            <a:r>
              <a:rPr lang="en-AU" b="1" dirty="0" err="1">
                <a:effectLst/>
                <a:latin typeface="Calibri" panose="020F0502020204030204" pitchFamily="34" charset="0"/>
                <a:ea typeface="Calibri" panose="020F0502020204030204" pitchFamily="34" charset="0"/>
                <a:cs typeface="Calibri" panose="020F0502020204030204" pitchFamily="34" charset="0"/>
              </a:rPr>
              <a:t>Apokalupto</a:t>
            </a:r>
            <a:r>
              <a:rPr lang="en-AU" b="1" dirty="0">
                <a:effectLst/>
                <a:latin typeface="Calibri" panose="020F0502020204030204" pitchFamily="34" charset="0"/>
                <a:ea typeface="Calibri" panose="020F0502020204030204" pitchFamily="34" charset="0"/>
                <a:cs typeface="Calibri" panose="020F0502020204030204" pitchFamily="34" charset="0"/>
              </a:rPr>
              <a:t> – Vines says “signifies to uncover, unveil, opposite to cover up, or cover up completely. </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550178979"/>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66850-1889-4B1D-854E-CBE4C2E0F7BC}"/>
              </a:ext>
            </a:extLst>
          </p:cNvPr>
          <p:cNvSpPr>
            <a:spLocks noGrp="1"/>
          </p:cNvSpPr>
          <p:nvPr>
            <p:ph type="title"/>
          </p:nvPr>
        </p:nvSpPr>
        <p:spPr>
          <a:xfrm>
            <a:off x="838200" y="365126"/>
            <a:ext cx="10515600" cy="407232"/>
          </a:xfrm>
        </p:spPr>
        <p:txBody>
          <a:bodyPr>
            <a:normAutofit fontScale="90000"/>
          </a:bodyPr>
          <a:lstStyle/>
          <a:p>
            <a:r>
              <a:rPr lang="en-US" b="1" dirty="0">
                <a:solidFill>
                  <a:srgbClr val="00B0F0"/>
                </a:solidFill>
              </a:rPr>
              <a:t>Galatians – 5:1</a:t>
            </a:r>
            <a:endParaRPr lang="en-AU" b="1" dirty="0">
              <a:solidFill>
                <a:srgbClr val="00B0F0"/>
              </a:solidFill>
            </a:endParaRPr>
          </a:p>
        </p:txBody>
      </p:sp>
      <p:sp>
        <p:nvSpPr>
          <p:cNvPr id="3" name="Content Placeholder 2">
            <a:extLst>
              <a:ext uri="{FF2B5EF4-FFF2-40B4-BE49-F238E27FC236}">
                <a16:creationId xmlns:a16="http://schemas.microsoft.com/office/drawing/2014/main" id="{72FADF8D-5693-4DDB-8F58-64DB64AD10E9}"/>
              </a:ext>
            </a:extLst>
          </p:cNvPr>
          <p:cNvSpPr>
            <a:spLocks noGrp="1"/>
          </p:cNvSpPr>
          <p:nvPr>
            <p:ph idx="1"/>
          </p:nvPr>
        </p:nvSpPr>
        <p:spPr>
          <a:xfrm>
            <a:off x="838200" y="949911"/>
            <a:ext cx="10515600" cy="5227052"/>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He came to show how the children of Israel - the citizens of Israel were to live lives based on true Biblical Torah as handed down from above.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A wonderful segment of these Biblical instructions is that the Messiah would come and be the vehicle of redemption, so we could indeed be free from the penalty of sin.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So it is very true that Messiah set us free, no longer under the condemnation of the Torah as regards the penalty for sin. </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We are set free through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Yeshua's</a:t>
            </a:r>
            <a:r>
              <a:rPr lang="en-AU" sz="2400" dirty="0">
                <a:effectLst/>
                <a:latin typeface="Calibri" panose="020F0502020204030204" pitchFamily="34" charset="0"/>
                <a:ea typeface="Calibri" panose="020F0502020204030204" pitchFamily="34" charset="0"/>
                <a:cs typeface="Calibri" panose="020F0502020204030204" pitchFamily="34" charset="0"/>
              </a:rPr>
              <a:t> atoning blood – not through law keeping.</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413170731"/>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9B1C5-8195-4353-A4B6-6BAEF97B77F3}"/>
              </a:ext>
            </a:extLst>
          </p:cNvPr>
          <p:cNvSpPr>
            <a:spLocks noGrp="1"/>
          </p:cNvSpPr>
          <p:nvPr>
            <p:ph type="title"/>
          </p:nvPr>
        </p:nvSpPr>
        <p:spPr>
          <a:xfrm>
            <a:off x="838200" y="365126"/>
            <a:ext cx="10515600" cy="407232"/>
          </a:xfrm>
        </p:spPr>
        <p:txBody>
          <a:bodyPr>
            <a:normAutofit fontScale="90000"/>
          </a:bodyPr>
          <a:lstStyle/>
          <a:p>
            <a:r>
              <a:rPr lang="en-US" b="1" dirty="0">
                <a:solidFill>
                  <a:srgbClr val="00B0F0"/>
                </a:solidFill>
              </a:rPr>
              <a:t>Galatians – 5:1</a:t>
            </a:r>
            <a:endParaRPr lang="en-AU" b="1" dirty="0">
              <a:solidFill>
                <a:srgbClr val="00B0F0"/>
              </a:solidFill>
            </a:endParaRPr>
          </a:p>
        </p:txBody>
      </p:sp>
      <p:sp>
        <p:nvSpPr>
          <p:cNvPr id="3" name="Content Placeholder 2">
            <a:extLst>
              <a:ext uri="{FF2B5EF4-FFF2-40B4-BE49-F238E27FC236}">
                <a16:creationId xmlns:a16="http://schemas.microsoft.com/office/drawing/2014/main" id="{ECA5523C-78DE-4C7C-A99F-0BD3CDADDEB7}"/>
              </a:ext>
            </a:extLst>
          </p:cNvPr>
          <p:cNvSpPr>
            <a:spLocks noGrp="1"/>
          </p:cNvSpPr>
          <p:nvPr>
            <p:ph idx="1"/>
          </p:nvPr>
        </p:nvSpPr>
        <p:spPr>
          <a:xfrm>
            <a:off x="838200" y="958788"/>
            <a:ext cx="10515600" cy="5218175"/>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So it is with these thoughts that we move onto the second part of verse 1.</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"therefor keep standing firm and do not be subject again to a yoke of slavery."</a:t>
            </a:r>
            <a:endParaRPr lang="en-A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We know that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followed the Torah perfectly, as He is our Messiah, so we must absorb the truth of:</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Matthew 11:30 </a:t>
            </a:r>
            <a:endParaRPr lang="en-AU"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This was believed by </a:t>
            </a:r>
            <a:r>
              <a:rPr lang="en-AU" sz="2400" dirty="0" err="1">
                <a:effectLst/>
                <a:latin typeface="Calibri" panose="020F0502020204030204" pitchFamily="34" charset="0"/>
                <a:ea typeface="Calibri" panose="020F0502020204030204" pitchFamily="34" charset="0"/>
                <a:cs typeface="Calibri" panose="020F0502020204030204" pitchFamily="34" charset="0"/>
              </a:rPr>
              <a:t>Yochanan</a:t>
            </a:r>
            <a:r>
              <a:rPr lang="en-AU" sz="2400" dirty="0">
                <a:effectLst/>
                <a:latin typeface="Calibri" panose="020F0502020204030204" pitchFamily="34" charset="0"/>
                <a:ea typeface="Calibri" panose="020F0502020204030204" pitchFamily="34" charset="0"/>
                <a:cs typeface="Calibri" panose="020F0502020204030204" pitchFamily="34" charset="0"/>
              </a:rPr>
              <a:t>:</a:t>
            </a:r>
            <a:r>
              <a:rPr lang="en-AU" sz="2400" dirty="0">
                <a:latin typeface="Calibri" panose="020F0502020204030204" pitchFamily="34" charset="0"/>
                <a:ea typeface="Calibri" panose="020F0502020204030204" pitchFamily="34" charset="0"/>
                <a:cs typeface="Times New Roman" panose="02020603050405020304" pitchFamily="18" charset="0"/>
              </a:rPr>
              <a:t> - </a:t>
            </a:r>
            <a:r>
              <a:rPr lang="en-AU"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1 John 5:3</a:t>
            </a:r>
            <a:endParaRPr lang="en-AU"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So the slavery that Paul was referring too wasn't the written Biblical Torah, that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had come to fulfil [showing us how to apply it correctly].</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818323101"/>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4BEC0-7ADC-4FF5-B738-B373F6F857EA}"/>
              </a:ext>
            </a:extLst>
          </p:cNvPr>
          <p:cNvSpPr>
            <a:spLocks noGrp="1"/>
          </p:cNvSpPr>
          <p:nvPr>
            <p:ph type="title"/>
          </p:nvPr>
        </p:nvSpPr>
        <p:spPr>
          <a:xfrm>
            <a:off x="838200" y="365126"/>
            <a:ext cx="10515600" cy="407232"/>
          </a:xfrm>
        </p:spPr>
        <p:txBody>
          <a:bodyPr>
            <a:normAutofit fontScale="90000"/>
          </a:bodyPr>
          <a:lstStyle/>
          <a:p>
            <a:r>
              <a:rPr lang="en-US" b="1" dirty="0">
                <a:solidFill>
                  <a:srgbClr val="00B0F0"/>
                </a:solidFill>
              </a:rPr>
              <a:t>Galatians 5:1</a:t>
            </a:r>
            <a:endParaRPr lang="en-AU" b="1" dirty="0">
              <a:solidFill>
                <a:srgbClr val="00B0F0"/>
              </a:solidFill>
            </a:endParaRPr>
          </a:p>
        </p:txBody>
      </p:sp>
      <p:sp>
        <p:nvSpPr>
          <p:cNvPr id="3" name="Content Placeholder 2">
            <a:extLst>
              <a:ext uri="{FF2B5EF4-FFF2-40B4-BE49-F238E27FC236}">
                <a16:creationId xmlns:a16="http://schemas.microsoft.com/office/drawing/2014/main" id="{33BC9079-5742-4EBB-ADBB-84D7C225FF0D}"/>
              </a:ext>
            </a:extLst>
          </p:cNvPr>
          <p:cNvSpPr>
            <a:spLocks noGrp="1"/>
          </p:cNvSpPr>
          <p:nvPr>
            <p:ph idx="1"/>
          </p:nvPr>
        </p:nvSpPr>
        <p:spPr>
          <a:xfrm>
            <a:off x="838200" y="932155"/>
            <a:ext cx="10515600" cy="5244808"/>
          </a:xfrm>
        </p:spPr>
        <p:txBody>
          <a:bodyPr/>
          <a:lstStyle/>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Pa</a:t>
            </a:r>
            <a:r>
              <a:rPr lang="en-AU" sz="2400" dirty="0">
                <a:effectLst/>
                <a:latin typeface="Calibri" panose="020F0502020204030204" pitchFamily="34" charset="0"/>
                <a:ea typeface="Calibri" panose="020F0502020204030204" pitchFamily="34" charset="0"/>
                <a:cs typeface="Calibri" panose="020F0502020204030204" pitchFamily="34" charset="0"/>
              </a:rPr>
              <a:t>ul was pointing out the very real dangers of becoming entangled in the Torah, when it has been re-defined by man - thus making man the ultimate arbitrator on matters of salvation. </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This obviously resulted in slavery and bondage to the system.</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A system that misrepresented </a:t>
            </a:r>
            <a:r>
              <a:rPr lang="en-AU" sz="2400" dirty="0" err="1">
                <a:effectLst/>
                <a:latin typeface="Calibri" panose="020F0502020204030204" pitchFamily="34" charset="0"/>
                <a:ea typeface="Calibri" panose="020F0502020204030204" pitchFamily="34" charset="0"/>
                <a:cs typeface="Calibri" panose="020F0502020204030204" pitchFamily="34" charset="0"/>
              </a:rPr>
              <a:t>HaShem's</a:t>
            </a:r>
            <a:r>
              <a:rPr lang="en-AU" sz="2400" dirty="0">
                <a:effectLst/>
                <a:latin typeface="Calibri" panose="020F0502020204030204" pitchFamily="34" charset="0"/>
                <a:ea typeface="Calibri" panose="020F0502020204030204" pitchFamily="34" charset="0"/>
                <a:cs typeface="Calibri" panose="020F0502020204030204" pitchFamily="34" charset="0"/>
              </a:rPr>
              <a:t> set apart instructions - a system that introduced observances that were not biblical - a system that demanded the dedication [thus love] of the participants over and above any love they had for the Messiah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Thus they were breaking the commandment of not having any other God except YHVH.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299001955"/>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0E597-A4B8-45DF-BC66-E94CD36BB2DB}"/>
              </a:ext>
            </a:extLst>
          </p:cNvPr>
          <p:cNvSpPr>
            <a:spLocks noGrp="1"/>
          </p:cNvSpPr>
          <p:nvPr>
            <p:ph type="title"/>
          </p:nvPr>
        </p:nvSpPr>
        <p:spPr>
          <a:xfrm>
            <a:off x="838200" y="338492"/>
            <a:ext cx="10515600" cy="433865"/>
          </a:xfrm>
        </p:spPr>
        <p:txBody>
          <a:bodyPr>
            <a:normAutofit fontScale="90000"/>
          </a:bodyPr>
          <a:lstStyle/>
          <a:p>
            <a:r>
              <a:rPr lang="en-US" b="1" dirty="0">
                <a:solidFill>
                  <a:srgbClr val="00B0F0"/>
                </a:solidFill>
              </a:rPr>
              <a:t>Galatians – 5:1</a:t>
            </a:r>
            <a:endParaRPr lang="en-AU" b="1" dirty="0">
              <a:solidFill>
                <a:srgbClr val="00B0F0"/>
              </a:solidFill>
            </a:endParaRPr>
          </a:p>
        </p:txBody>
      </p:sp>
      <p:sp>
        <p:nvSpPr>
          <p:cNvPr id="3" name="Content Placeholder 2">
            <a:extLst>
              <a:ext uri="{FF2B5EF4-FFF2-40B4-BE49-F238E27FC236}">
                <a16:creationId xmlns:a16="http://schemas.microsoft.com/office/drawing/2014/main" id="{453B5D7E-D086-41B3-BAA8-E561B168F84D}"/>
              </a:ext>
            </a:extLst>
          </p:cNvPr>
          <p:cNvSpPr>
            <a:spLocks noGrp="1"/>
          </p:cNvSpPr>
          <p:nvPr>
            <p:ph idx="1"/>
          </p:nvPr>
        </p:nvSpPr>
        <p:spPr>
          <a:xfrm>
            <a:off x="838200" y="1083076"/>
            <a:ext cx="10515600" cy="5120520"/>
          </a:xfrm>
        </p:spPr>
        <p:txBody>
          <a:bodyPr>
            <a:normAutofit fontScale="92500" lnSpcReduction="10000"/>
          </a:bodyPr>
          <a:lstStyle/>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These Galatians were not obeying Torah regulations out of love for </a:t>
            </a:r>
            <a:r>
              <a:rPr lang="en-AU" sz="2000" dirty="0" err="1">
                <a:effectLst/>
                <a:latin typeface="Calibri" panose="020F0502020204030204" pitchFamily="34" charset="0"/>
                <a:ea typeface="Calibri" panose="020F0502020204030204" pitchFamily="34" charset="0"/>
                <a:cs typeface="Calibri" panose="020F0502020204030204" pitchFamily="34" charset="0"/>
              </a:rPr>
              <a:t>Yeshua</a:t>
            </a:r>
            <a:r>
              <a:rPr lang="en-AU" sz="2000" dirty="0">
                <a:effectLst/>
                <a:latin typeface="Calibri" panose="020F0502020204030204" pitchFamily="34" charset="0"/>
                <a:ea typeface="Calibri" panose="020F0502020204030204" pitchFamily="34" charset="0"/>
                <a:cs typeface="Calibri" panose="020F0502020204030204" pitchFamily="34" charset="0"/>
              </a:rPr>
              <a:t>, but out of devotion to those who had come to disturb and disrupt their Biblical faith in </a:t>
            </a:r>
            <a:r>
              <a:rPr lang="en-AU" sz="2000" dirty="0" err="1">
                <a:effectLst/>
                <a:latin typeface="Calibri" panose="020F0502020204030204" pitchFamily="34" charset="0"/>
                <a:ea typeface="Calibri" panose="020F0502020204030204" pitchFamily="34" charset="0"/>
                <a:cs typeface="Calibri" panose="020F0502020204030204" pitchFamily="34" charset="0"/>
              </a:rPr>
              <a:t>Yeshua</a:t>
            </a:r>
            <a:r>
              <a:rPr lang="en-AU" sz="2000" dirty="0">
                <a:effectLst/>
                <a:latin typeface="Calibri" panose="020F0502020204030204" pitchFamily="34" charset="0"/>
                <a:ea typeface="Calibri" panose="020F0502020204030204" pitchFamily="34" charset="0"/>
                <a:cs typeface="Calibri" panose="020F0502020204030204" pitchFamily="34" charset="0"/>
              </a:rPr>
              <a:t> as </a:t>
            </a:r>
            <a:r>
              <a:rPr lang="en-AU" sz="2000" dirty="0" err="1">
                <a:effectLst/>
                <a:latin typeface="Calibri" panose="020F0502020204030204" pitchFamily="34" charset="0"/>
                <a:ea typeface="Calibri" panose="020F0502020204030204" pitchFamily="34" charset="0"/>
                <a:cs typeface="Calibri" panose="020F0502020204030204" pitchFamily="34" charset="0"/>
              </a:rPr>
              <a:t>HaMoshiach</a:t>
            </a:r>
            <a:r>
              <a:rPr lang="en-AU" sz="2000" dirty="0">
                <a:effectLst/>
                <a:latin typeface="Calibri" panose="020F0502020204030204" pitchFamily="34" charset="0"/>
                <a:ea typeface="Calibri" panose="020F0502020204030204" pitchFamily="34" charset="0"/>
                <a:cs typeface="Calibri" panose="020F0502020204030204" pitchFamily="34" charset="0"/>
              </a:rPr>
              <a:t>.</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b="1" dirty="0">
                <a:effectLst/>
                <a:latin typeface="Calibri" panose="020F0502020204030204" pitchFamily="34" charset="0"/>
                <a:ea typeface="Calibri" panose="020F0502020204030204" pitchFamily="34" charset="0"/>
                <a:cs typeface="Calibri" panose="020F0502020204030204" pitchFamily="34" charset="0"/>
              </a:rPr>
              <a:t>What dangers should we be on guard against, when considering these issues?</a:t>
            </a:r>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We need to guard against living a Torah lifestyle according to our own thoughts and regulations - in other words one that lacks the guiding of the Ruach </a:t>
            </a:r>
            <a:r>
              <a:rPr lang="en-AU" sz="2000" dirty="0" err="1">
                <a:effectLst/>
                <a:latin typeface="Calibri" panose="020F0502020204030204" pitchFamily="34" charset="0"/>
                <a:ea typeface="Calibri" panose="020F0502020204030204" pitchFamily="34" charset="0"/>
                <a:cs typeface="Calibri" panose="020F0502020204030204" pitchFamily="34" charset="0"/>
              </a:rPr>
              <a:t>HaKodesh</a:t>
            </a:r>
            <a:r>
              <a:rPr lang="en-AU" sz="2000" dirty="0">
                <a:effectLst/>
                <a:latin typeface="Calibri" panose="020F0502020204030204" pitchFamily="34" charset="0"/>
                <a:ea typeface="Calibri" panose="020F0502020204030204" pitchFamily="34" charset="0"/>
                <a:cs typeface="Calibri" panose="020F0502020204030204" pitchFamily="34" charset="0"/>
              </a:rPr>
              <a:t>.</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We need to guard against being drawn into todays Judaism, that would have us deny </a:t>
            </a:r>
            <a:r>
              <a:rPr lang="en-AU" sz="2000" dirty="0" err="1">
                <a:effectLst/>
                <a:latin typeface="Calibri" panose="020F0502020204030204" pitchFamily="34" charset="0"/>
                <a:ea typeface="Calibri" panose="020F0502020204030204" pitchFamily="34" charset="0"/>
                <a:cs typeface="Calibri" panose="020F0502020204030204" pitchFamily="34" charset="0"/>
              </a:rPr>
              <a:t>Yeshua</a:t>
            </a:r>
            <a:r>
              <a:rPr lang="en-AU" sz="2000" dirty="0">
                <a:effectLst/>
                <a:latin typeface="Calibri" panose="020F0502020204030204" pitchFamily="34" charset="0"/>
                <a:ea typeface="Calibri" panose="020F0502020204030204" pitchFamily="34" charset="0"/>
                <a:cs typeface="Calibri" panose="020F0502020204030204" pitchFamily="34" charset="0"/>
              </a:rPr>
              <a:t> as Messiah.</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We need to guard against becoming overly aggressive, in our discussions with Christians and religious Jews.</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We need to portray the message that we follow Torah because of our love for our Heavenly Father and  Messiah - not because we think we are earning our salvation.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550144923"/>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24CB2-03F5-49E6-AEA4-F4B08191A6A5}"/>
              </a:ext>
            </a:extLst>
          </p:cNvPr>
          <p:cNvSpPr>
            <a:spLocks noGrp="1"/>
          </p:cNvSpPr>
          <p:nvPr>
            <p:ph type="title"/>
          </p:nvPr>
        </p:nvSpPr>
        <p:spPr>
          <a:xfrm>
            <a:off x="838200" y="338492"/>
            <a:ext cx="10515600" cy="342545"/>
          </a:xfrm>
        </p:spPr>
        <p:txBody>
          <a:bodyPr>
            <a:normAutofit fontScale="90000"/>
          </a:bodyPr>
          <a:lstStyle/>
          <a:p>
            <a:r>
              <a:rPr lang="en-US" b="1" dirty="0">
                <a:solidFill>
                  <a:srgbClr val="FFC000"/>
                </a:solidFill>
              </a:rPr>
              <a:t>Galatians – 5:2-4</a:t>
            </a:r>
            <a:endParaRPr lang="en-AU" b="1" dirty="0">
              <a:solidFill>
                <a:srgbClr val="FFC000"/>
              </a:solidFill>
            </a:endParaRPr>
          </a:p>
        </p:txBody>
      </p:sp>
      <p:sp>
        <p:nvSpPr>
          <p:cNvPr id="3" name="Content Placeholder 2">
            <a:extLst>
              <a:ext uri="{FF2B5EF4-FFF2-40B4-BE49-F238E27FC236}">
                <a16:creationId xmlns:a16="http://schemas.microsoft.com/office/drawing/2014/main" id="{B03B7075-DABE-45B6-895F-171219FC8A49}"/>
              </a:ext>
            </a:extLst>
          </p:cNvPr>
          <p:cNvSpPr>
            <a:spLocks noGrp="1"/>
          </p:cNvSpPr>
          <p:nvPr>
            <p:ph idx="1"/>
          </p:nvPr>
        </p:nvSpPr>
        <p:spPr>
          <a:xfrm>
            <a:off x="838200" y="976544"/>
            <a:ext cx="10515600" cy="5200419"/>
          </a:xfrm>
        </p:spPr>
        <p:txBody>
          <a:bodyPr>
            <a:normAutofit fontScale="92500" lnSpcReduction="10000"/>
          </a:bodyPr>
          <a:lstStyle/>
          <a:p>
            <a:pPr>
              <a:lnSpc>
                <a:spcPct val="115000"/>
              </a:lnSpc>
              <a:spcAft>
                <a:spcPts val="1000"/>
              </a:spcAft>
            </a:pP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Galatians 5:2.  </a:t>
            </a:r>
            <a:r>
              <a:rPr lang="en-AU" sz="2400" dirty="0">
                <a:latin typeface="Calibri" panose="020F0502020204030204" pitchFamily="34" charset="0"/>
                <a:ea typeface="Calibri" panose="020F0502020204030204" pitchFamily="34" charset="0"/>
                <a:cs typeface="Calibri" panose="020F0502020204030204" pitchFamily="34" charset="0"/>
              </a:rPr>
              <a:t>S</a:t>
            </a:r>
            <a:r>
              <a:rPr lang="en-AU" sz="2400" dirty="0">
                <a:effectLst/>
                <a:latin typeface="Calibri" panose="020F0502020204030204" pitchFamily="34" charset="0"/>
                <a:ea typeface="Calibri" panose="020F0502020204030204" pitchFamily="34" charset="0"/>
                <a:cs typeface="Calibri" panose="020F0502020204030204" pitchFamily="34" charset="0"/>
              </a:rPr>
              <a:t>cripture that the church uses to "prove" that the law/torah is no benefit to the "new Testament" believer.</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It is vital that we understand the context of this verse and what </a:t>
            </a:r>
            <a:r>
              <a:rPr lang="en-AU" sz="2400" dirty="0" err="1">
                <a:effectLst/>
                <a:latin typeface="Calibri" panose="020F0502020204030204" pitchFamily="34" charset="0"/>
                <a:ea typeface="Calibri" panose="020F0502020204030204" pitchFamily="34" charset="0"/>
                <a:cs typeface="Calibri" panose="020F0502020204030204" pitchFamily="34" charset="0"/>
              </a:rPr>
              <a:t>Sha'ul</a:t>
            </a:r>
            <a:r>
              <a:rPr lang="en-AU" sz="2400" dirty="0">
                <a:effectLst/>
                <a:latin typeface="Calibri" panose="020F0502020204030204" pitchFamily="34" charset="0"/>
                <a:ea typeface="Calibri" panose="020F0502020204030204" pitchFamily="34" charset="0"/>
                <a:cs typeface="Calibri" panose="020F0502020204030204" pitchFamily="34" charset="0"/>
              </a:rPr>
              <a:t> is addressing here.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To grasp the context, let us turn to:</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Acts 15:1</a:t>
            </a:r>
            <a:endPar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This was a regulation that the "</a:t>
            </a:r>
            <a:r>
              <a:rPr lang="en-AU" sz="2400" dirty="0" err="1">
                <a:effectLst/>
                <a:latin typeface="Calibri" panose="020F0502020204030204" pitchFamily="34" charset="0"/>
                <a:ea typeface="Calibri" panose="020F0502020204030204" pitchFamily="34" charset="0"/>
                <a:cs typeface="Calibri" panose="020F0502020204030204" pitchFamily="34" charset="0"/>
              </a:rPr>
              <a:t>Judaisers</a:t>
            </a:r>
            <a:r>
              <a:rPr lang="en-AU" sz="2400" dirty="0">
                <a:effectLst/>
                <a:latin typeface="Calibri" panose="020F0502020204030204" pitchFamily="34" charset="0"/>
                <a:ea typeface="Calibri" panose="020F0502020204030204" pitchFamily="34" charset="0"/>
                <a:cs typeface="Calibri" panose="020F0502020204030204" pitchFamily="34" charset="0"/>
              </a:rPr>
              <a:t>" continued to teach, and with such force, that many believed it was circumcision that saved not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 Galatians had also fallen for this teaching, a teaching that misrepresented the Biblical Torah that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had come to explain both by word, parables and of course His every day living.</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775300506"/>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BE1F1-8062-46F6-A9D6-08354AB74E07}"/>
              </a:ext>
            </a:extLst>
          </p:cNvPr>
          <p:cNvSpPr>
            <a:spLocks noGrp="1"/>
          </p:cNvSpPr>
          <p:nvPr>
            <p:ph type="title"/>
          </p:nvPr>
        </p:nvSpPr>
        <p:spPr>
          <a:xfrm>
            <a:off x="838200" y="365125"/>
            <a:ext cx="10515600" cy="433865"/>
          </a:xfrm>
        </p:spPr>
        <p:txBody>
          <a:bodyPr>
            <a:normAutofit fontScale="90000"/>
          </a:bodyPr>
          <a:lstStyle/>
          <a:p>
            <a:r>
              <a:rPr lang="en-US" b="1" dirty="0">
                <a:solidFill>
                  <a:srgbClr val="FFC000"/>
                </a:solidFill>
              </a:rPr>
              <a:t>Galatians – 5:2-4</a:t>
            </a:r>
            <a:endParaRPr lang="en-AU" b="1" dirty="0">
              <a:solidFill>
                <a:srgbClr val="FFC000"/>
              </a:solidFill>
            </a:endParaRPr>
          </a:p>
        </p:txBody>
      </p:sp>
      <p:sp>
        <p:nvSpPr>
          <p:cNvPr id="3" name="Content Placeholder 2">
            <a:extLst>
              <a:ext uri="{FF2B5EF4-FFF2-40B4-BE49-F238E27FC236}">
                <a16:creationId xmlns:a16="http://schemas.microsoft.com/office/drawing/2014/main" id="{3E160407-03CE-4906-BF43-B3EF86B887CA}"/>
              </a:ext>
            </a:extLst>
          </p:cNvPr>
          <p:cNvSpPr>
            <a:spLocks noGrp="1"/>
          </p:cNvSpPr>
          <p:nvPr>
            <p:ph idx="1"/>
          </p:nvPr>
        </p:nvSpPr>
        <p:spPr>
          <a:xfrm>
            <a:off x="838200" y="1029810"/>
            <a:ext cx="10515600" cy="5147153"/>
          </a:xfrm>
        </p:spPr>
        <p:txBody>
          <a:bodyPr>
            <a:normAutofit fontScale="92500" lnSpcReduction="20000"/>
          </a:bodyPr>
          <a:lstStyle/>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Pa</a:t>
            </a:r>
            <a:r>
              <a:rPr lang="en-AU" sz="2400" dirty="0">
                <a:effectLst/>
                <a:latin typeface="Calibri" panose="020F0502020204030204" pitchFamily="34" charset="0"/>
                <a:ea typeface="Calibri" panose="020F0502020204030204" pitchFamily="34" charset="0"/>
                <a:cs typeface="Calibri" panose="020F0502020204030204" pitchFamily="34" charset="0"/>
              </a:rPr>
              <a:t>ul after His encounter on the road to Damascus, knew very well the difference between Biblical Torah and man made torah and how Biblical commandments were so misused.</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 Galatians were convinced or in grave danger of being convinced that circumcision was the path of salvation. It really became, as we would term it now days, </a:t>
            </a:r>
            <a:r>
              <a:rPr lang="en-AU" sz="2400" b="1"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"a salvation issue." </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Even today there are those who would make it a salvation issue instead of allowing the "new believer" to Biblical faith to grow in </a:t>
            </a:r>
            <a:r>
              <a:rPr lang="en-AU" sz="2400" dirty="0" err="1">
                <a:effectLst/>
                <a:latin typeface="Calibri" panose="020F0502020204030204" pitchFamily="34" charset="0"/>
                <a:ea typeface="Calibri" panose="020F0502020204030204" pitchFamily="34" charset="0"/>
                <a:cs typeface="Calibri" panose="020F0502020204030204" pitchFamily="34" charset="0"/>
              </a:rPr>
              <a:t>thier</a:t>
            </a:r>
            <a:r>
              <a:rPr lang="en-AU" sz="2400" dirty="0">
                <a:effectLst/>
                <a:latin typeface="Calibri" panose="020F0502020204030204" pitchFamily="34" charset="0"/>
                <a:ea typeface="Calibri" panose="020F0502020204030204" pitchFamily="34" charset="0"/>
                <a:cs typeface="Calibri" panose="020F0502020204030204" pitchFamily="34" charset="0"/>
              </a:rPr>
              <a:t> faith, giving the Ruach </a:t>
            </a:r>
            <a:r>
              <a:rPr lang="en-AU" sz="2400" dirty="0" err="1">
                <a:effectLst/>
                <a:latin typeface="Calibri" panose="020F0502020204030204" pitchFamily="34" charset="0"/>
                <a:ea typeface="Calibri" panose="020F0502020204030204" pitchFamily="34" charset="0"/>
                <a:cs typeface="Calibri" panose="020F0502020204030204" pitchFamily="34" charset="0"/>
              </a:rPr>
              <a:t>HaKodesh</a:t>
            </a:r>
            <a:r>
              <a:rPr lang="en-AU" sz="2400" dirty="0">
                <a:effectLst/>
                <a:latin typeface="Calibri" panose="020F0502020204030204" pitchFamily="34" charset="0"/>
                <a:ea typeface="Calibri" panose="020F0502020204030204" pitchFamily="34" charset="0"/>
                <a:cs typeface="Calibri" panose="020F0502020204030204" pitchFamily="34" charset="0"/>
              </a:rPr>
              <a:t> the time and space to work in the heart of these new believers, that has them come to the decision that one should be circumcised.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People need the space and time to mature, so that they don't become just another statistic or notch in someone’s belt. </a:t>
            </a:r>
            <a:r>
              <a:rPr lang="en-AU" sz="2200" dirty="0">
                <a:latin typeface="Calibri" panose="020F0502020204030204" pitchFamily="34" charset="0"/>
                <a:ea typeface="Calibri" panose="020F0502020204030204" pitchFamily="34" charset="0"/>
                <a:cs typeface="Calibri" panose="020F0502020204030204" pitchFamily="34" charset="0"/>
              </a:rPr>
              <a:t>Was this the case here?</a:t>
            </a:r>
            <a:r>
              <a:rPr lang="en-AU" sz="2200" dirty="0">
                <a:effectLst/>
                <a:latin typeface="Calibri" panose="020F0502020204030204" pitchFamily="34" charset="0"/>
                <a:ea typeface="Calibri" panose="020F0502020204030204" pitchFamily="34" charset="0"/>
                <a:cs typeface="Calibri" panose="020F0502020204030204" pitchFamily="34" charset="0"/>
              </a:rPr>
              <a:t> - adding more notches to their own belts, instead of pointing believers to the safety of Messiah </a:t>
            </a:r>
            <a:r>
              <a:rPr lang="en-AU" sz="2200" dirty="0" err="1">
                <a:effectLst/>
                <a:latin typeface="Calibri" panose="020F0502020204030204" pitchFamily="34" charset="0"/>
                <a:ea typeface="Calibri" panose="020F0502020204030204" pitchFamily="34" charset="0"/>
                <a:cs typeface="Calibri" panose="020F0502020204030204" pitchFamily="34" charset="0"/>
              </a:rPr>
              <a:t>Yeshua</a:t>
            </a:r>
            <a:r>
              <a:rPr lang="en-AU" sz="2200" dirty="0">
                <a:effectLst/>
                <a:latin typeface="Calibri" panose="020F0502020204030204" pitchFamily="34" charset="0"/>
                <a:ea typeface="Calibri" panose="020F0502020204030204" pitchFamily="34" charset="0"/>
                <a:cs typeface="Calibri" panose="020F0502020204030204" pitchFamily="34" charset="0"/>
              </a:rPr>
              <a:t>.</a:t>
            </a:r>
            <a:endParaRPr lang="en-AU"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545236199"/>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B986A-C311-4141-88B3-7996BBD29C46}"/>
              </a:ext>
            </a:extLst>
          </p:cNvPr>
          <p:cNvSpPr>
            <a:spLocks noGrp="1"/>
          </p:cNvSpPr>
          <p:nvPr>
            <p:ph type="title"/>
          </p:nvPr>
        </p:nvSpPr>
        <p:spPr>
          <a:xfrm>
            <a:off x="838200" y="365126"/>
            <a:ext cx="10515600" cy="478254"/>
          </a:xfrm>
        </p:spPr>
        <p:txBody>
          <a:bodyPr>
            <a:normAutofit fontScale="90000"/>
          </a:bodyPr>
          <a:lstStyle/>
          <a:p>
            <a:r>
              <a:rPr lang="en-US" dirty="0">
                <a:solidFill>
                  <a:srgbClr val="FFC000"/>
                </a:solidFill>
              </a:rPr>
              <a:t>Galatians – 5:2-4</a:t>
            </a:r>
            <a:endParaRPr lang="en-AU" dirty="0">
              <a:solidFill>
                <a:srgbClr val="FFC000"/>
              </a:solidFill>
            </a:endParaRPr>
          </a:p>
        </p:txBody>
      </p:sp>
      <p:sp>
        <p:nvSpPr>
          <p:cNvPr id="3" name="Content Placeholder 2">
            <a:extLst>
              <a:ext uri="{FF2B5EF4-FFF2-40B4-BE49-F238E27FC236}">
                <a16:creationId xmlns:a16="http://schemas.microsoft.com/office/drawing/2014/main" id="{B827AFE7-EA96-4D28-BE00-D224BFC12133}"/>
              </a:ext>
            </a:extLst>
          </p:cNvPr>
          <p:cNvSpPr>
            <a:spLocks noGrp="1"/>
          </p:cNvSpPr>
          <p:nvPr>
            <p:ph idx="1"/>
          </p:nvPr>
        </p:nvSpPr>
        <p:spPr>
          <a:xfrm>
            <a:off x="838200" y="1012054"/>
            <a:ext cx="10515600" cy="5164909"/>
          </a:xfrm>
        </p:spPr>
        <p:txBody>
          <a:bodyPr>
            <a:normAutofit fontScale="85000" lnSpcReduction="20000"/>
          </a:bodyPr>
          <a:lstStyle/>
          <a:p>
            <a:pPr>
              <a:lnSpc>
                <a:spcPct val="115000"/>
              </a:lnSpc>
              <a:spcAft>
                <a:spcPts val="1000"/>
              </a:spcAft>
            </a:pP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Galatians 5:3-4 </a:t>
            </a:r>
            <a:r>
              <a:rPr lang="en-AU" sz="2400" dirty="0">
                <a:effectLst/>
                <a:latin typeface="Calibri" panose="020F0502020204030204" pitchFamily="34" charset="0"/>
                <a:ea typeface="Calibri" panose="020F0502020204030204" pitchFamily="34" charset="0"/>
                <a:cs typeface="Calibri" panose="020F0502020204030204" pitchFamily="34" charset="0"/>
              </a:rPr>
              <a:t>- Yet another set of verses misunderstood by the church world.</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Remember</a:t>
            </a:r>
            <a:r>
              <a:rPr lang="en-AU" sz="2400" dirty="0">
                <a:effectLst/>
                <a:latin typeface="Calibri" panose="020F0502020204030204" pitchFamily="34" charset="0"/>
                <a:ea typeface="Calibri" panose="020F0502020204030204" pitchFamily="34" charset="0"/>
                <a:cs typeface="Calibri" panose="020F0502020204030204" pitchFamily="34" charset="0"/>
              </a:rPr>
              <a:t> - Paul never brings a criticism against Biblical Torah.</a:t>
            </a:r>
            <a:r>
              <a:rPr lang="en-AU" sz="2400" dirty="0">
                <a:latin typeface="Calibri" panose="020F0502020204030204" pitchFamily="34" charset="0"/>
                <a:ea typeface="Calibri" panose="020F0502020204030204" pitchFamily="34" charset="0"/>
                <a:cs typeface="Times New Roman" panose="02020603050405020304" pitchFamily="18" charset="0"/>
              </a:rPr>
              <a:t> </a:t>
            </a:r>
            <a:r>
              <a:rPr lang="en-AU" sz="2400" dirty="0">
                <a:effectLst/>
                <a:latin typeface="Calibri" panose="020F0502020204030204" pitchFamily="34" charset="0"/>
                <a:ea typeface="Calibri" panose="020F0502020204030204" pitchFamily="34" charset="0"/>
                <a:cs typeface="Calibri" panose="020F0502020204030204" pitchFamily="34" charset="0"/>
              </a:rPr>
              <a:t>He brings a criticism against the people -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Hebrews 8:8</a:t>
            </a:r>
            <a:endPar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 Torah is not at fault, it is the application and the misuse of the Torah that is at fault.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That the Galatians thought they were saved through obedience to a set of rules and regulations </a:t>
            </a:r>
            <a:r>
              <a:rPr lang="en-AU" sz="2400" dirty="0">
                <a:latin typeface="Calibri" panose="020F0502020204030204" pitchFamily="34" charset="0"/>
                <a:ea typeface="Calibri" panose="020F0502020204030204" pitchFamily="34" charset="0"/>
                <a:cs typeface="Calibri" panose="020F0502020204030204" pitchFamily="34" charset="0"/>
              </a:rPr>
              <a:t>as </a:t>
            </a:r>
            <a:r>
              <a:rPr lang="en-AU" sz="2400" dirty="0">
                <a:effectLst/>
                <a:latin typeface="Calibri" panose="020F0502020204030204" pitchFamily="34" charset="0"/>
                <a:ea typeface="Calibri" panose="020F0502020204030204" pitchFamily="34" charset="0"/>
                <a:cs typeface="Calibri" panose="020F0502020204030204" pitchFamily="34" charset="0"/>
              </a:rPr>
              <a:t>verse 4.</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"You who are seeking to be justified by Torah.."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Notice Paul doesn't say THE Torah - He says you who seek to be justified by NOMOS [General laws, district laws, religious laws, Mosaic laws] In other words you who seek to be justified by obeying a set of laws.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52977940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E42CA-29B4-4D07-B180-64A718793243}"/>
              </a:ext>
            </a:extLst>
          </p:cNvPr>
          <p:cNvSpPr>
            <a:spLocks noGrp="1"/>
          </p:cNvSpPr>
          <p:nvPr>
            <p:ph type="title"/>
          </p:nvPr>
        </p:nvSpPr>
        <p:spPr>
          <a:xfrm>
            <a:off x="838200" y="365126"/>
            <a:ext cx="10515600" cy="424988"/>
          </a:xfrm>
        </p:spPr>
        <p:txBody>
          <a:bodyPr>
            <a:normAutofit fontScale="90000"/>
          </a:bodyPr>
          <a:lstStyle/>
          <a:p>
            <a:r>
              <a:rPr lang="en-US" dirty="0">
                <a:solidFill>
                  <a:srgbClr val="FFC000"/>
                </a:solidFill>
              </a:rPr>
              <a:t>Galatians – 5:2-4</a:t>
            </a:r>
            <a:endParaRPr lang="en-AU" dirty="0">
              <a:solidFill>
                <a:srgbClr val="FFC000"/>
              </a:solidFill>
            </a:endParaRPr>
          </a:p>
        </p:txBody>
      </p:sp>
      <p:sp>
        <p:nvSpPr>
          <p:cNvPr id="3" name="Content Placeholder 2">
            <a:extLst>
              <a:ext uri="{FF2B5EF4-FFF2-40B4-BE49-F238E27FC236}">
                <a16:creationId xmlns:a16="http://schemas.microsoft.com/office/drawing/2014/main" id="{F39052F1-98DF-4725-B22A-DE378C737175}"/>
              </a:ext>
            </a:extLst>
          </p:cNvPr>
          <p:cNvSpPr>
            <a:spLocks noGrp="1"/>
          </p:cNvSpPr>
          <p:nvPr>
            <p:ph idx="1"/>
          </p:nvPr>
        </p:nvSpPr>
        <p:spPr>
          <a:xfrm>
            <a:off x="838200" y="1083076"/>
            <a:ext cx="10515600" cy="5120520"/>
          </a:xfrm>
        </p:spPr>
        <p:txBody>
          <a:bodyPr>
            <a:normAutofit fontScale="92500" lnSpcReduction="10000"/>
          </a:bodyPr>
          <a:lstStyle/>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Pa</a:t>
            </a:r>
            <a:r>
              <a:rPr lang="en-AU" sz="2400" dirty="0">
                <a:effectLst/>
                <a:latin typeface="Calibri" panose="020F0502020204030204" pitchFamily="34" charset="0"/>
                <a:ea typeface="Calibri" panose="020F0502020204030204" pitchFamily="34" charset="0"/>
                <a:cs typeface="Calibri" panose="020F0502020204030204" pitchFamily="34" charset="0"/>
              </a:rPr>
              <a:t>ul writes to them with the news - Well if that is the case then you are going to have to keep every last one of them.</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Why do they have to do that - They have replaced the saving grace of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with their own good works, thus severing themselves from the protection only found in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as </a:t>
            </a:r>
            <a:r>
              <a:rPr lang="en-AU" sz="2400" dirty="0" err="1">
                <a:effectLst/>
                <a:latin typeface="Calibri" panose="020F0502020204030204" pitchFamily="34" charset="0"/>
                <a:ea typeface="Calibri" panose="020F0502020204030204" pitchFamily="34" charset="0"/>
                <a:cs typeface="Calibri" panose="020F0502020204030204" pitchFamily="34" charset="0"/>
              </a:rPr>
              <a:t>HaMashiach</a:t>
            </a:r>
            <a:r>
              <a:rPr lang="en-AU" sz="2400" dirty="0">
                <a:effectLst/>
                <a:latin typeface="Calibri" panose="020F0502020204030204" pitchFamily="34" charset="0"/>
                <a:ea typeface="Calibri" panose="020F0502020204030204" pitchFamily="34" charset="0"/>
                <a:cs typeface="Calibri" panose="020F0502020204030204" pitchFamily="34" charset="0"/>
              </a:rPr>
              <a:t>.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Now notice, though there are some who abuse the Torah, misuse it, misrepresent it; though this be the case; it does NOT negate the fact, that, as believers of and in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as Messiah we should be following Torah to guide our life styles.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Repeating - Never do we find Paul commanding believers in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to put aside the Biblical Torah. He - like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 is trying to get the children of Israel to follow it according to our Father's ideal not mans.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992348086"/>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95C8B-B19D-41E8-9BF1-5A1CE8BFAE82}"/>
              </a:ext>
            </a:extLst>
          </p:cNvPr>
          <p:cNvSpPr>
            <a:spLocks noGrp="1"/>
          </p:cNvSpPr>
          <p:nvPr>
            <p:ph type="title"/>
          </p:nvPr>
        </p:nvSpPr>
        <p:spPr>
          <a:xfrm>
            <a:off x="838200" y="338492"/>
            <a:ext cx="10515600" cy="442743"/>
          </a:xfrm>
        </p:spPr>
        <p:txBody>
          <a:bodyPr>
            <a:normAutofit fontScale="90000"/>
          </a:bodyPr>
          <a:lstStyle/>
          <a:p>
            <a:r>
              <a:rPr lang="en-US" dirty="0">
                <a:solidFill>
                  <a:srgbClr val="FFC000"/>
                </a:solidFill>
              </a:rPr>
              <a:t>Galatians – 5:5-6</a:t>
            </a:r>
            <a:endParaRPr lang="en-AU" dirty="0">
              <a:solidFill>
                <a:srgbClr val="FFC000"/>
              </a:solidFill>
            </a:endParaRPr>
          </a:p>
        </p:txBody>
      </p:sp>
      <p:sp>
        <p:nvSpPr>
          <p:cNvPr id="3" name="Content Placeholder 2">
            <a:extLst>
              <a:ext uri="{FF2B5EF4-FFF2-40B4-BE49-F238E27FC236}">
                <a16:creationId xmlns:a16="http://schemas.microsoft.com/office/drawing/2014/main" id="{28D31906-DCFE-472A-B2B5-1FA6A3D158D9}"/>
              </a:ext>
            </a:extLst>
          </p:cNvPr>
          <p:cNvSpPr>
            <a:spLocks noGrp="1"/>
          </p:cNvSpPr>
          <p:nvPr>
            <p:ph idx="1"/>
          </p:nvPr>
        </p:nvSpPr>
        <p:spPr>
          <a:xfrm>
            <a:off x="838200" y="941033"/>
            <a:ext cx="10515600" cy="5235930"/>
          </a:xfrm>
        </p:spPr>
        <p:txBody>
          <a:bodyPr>
            <a:normAutofit/>
          </a:bodyPr>
          <a:lstStyle/>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What is this hope of righteousness that Paul speaks of?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It is the righteousness that can only be found in </a:t>
            </a:r>
            <a:r>
              <a:rPr lang="en-AU" sz="1800" dirty="0" err="1">
                <a:effectLst/>
                <a:latin typeface="Calibri" panose="020F0502020204030204" pitchFamily="34" charset="0"/>
                <a:ea typeface="Calibri" panose="020F0502020204030204" pitchFamily="34" charset="0"/>
                <a:cs typeface="Calibri" panose="020F0502020204030204" pitchFamily="34" charset="0"/>
              </a:rPr>
              <a:t>Yeshua</a:t>
            </a:r>
            <a:r>
              <a:rPr lang="en-AU" sz="1800" dirty="0">
                <a:effectLst/>
                <a:latin typeface="Calibri" panose="020F0502020204030204" pitchFamily="34" charset="0"/>
                <a:ea typeface="Calibri" panose="020F0502020204030204" pitchFamily="34" charset="0"/>
                <a:cs typeface="Calibri" panose="020F0502020204030204" pitchFamily="34" charset="0"/>
              </a:rPr>
              <a:t> as </a:t>
            </a:r>
            <a:r>
              <a:rPr lang="en-AU" sz="1800" dirty="0" err="1">
                <a:effectLst/>
                <a:latin typeface="Calibri" panose="020F0502020204030204" pitchFamily="34" charset="0"/>
                <a:ea typeface="Calibri" panose="020F0502020204030204" pitchFamily="34" charset="0"/>
                <a:cs typeface="Calibri" panose="020F0502020204030204" pitchFamily="34" charset="0"/>
              </a:rPr>
              <a:t>HaMoshiach</a:t>
            </a:r>
            <a:r>
              <a:rPr lang="en-AU" sz="1800" dirty="0">
                <a:effectLst/>
                <a:latin typeface="Calibri" panose="020F0502020204030204" pitchFamily="34" charset="0"/>
                <a:ea typeface="Calibri" panose="020F0502020204030204" pitchFamily="34" charset="0"/>
                <a:cs typeface="Calibri" panose="020F0502020204030204" pitchFamily="34" charset="0"/>
              </a:rPr>
              <a:t>.</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Paul then goes on to explain the centre of all true Biblical faith, that is the love one has for YHVH. All obedience of Torah must be done in love for </a:t>
            </a:r>
            <a:r>
              <a:rPr lang="en-AU" sz="1800" dirty="0" err="1">
                <a:effectLst/>
                <a:latin typeface="Calibri" panose="020F0502020204030204" pitchFamily="34" charset="0"/>
                <a:ea typeface="Calibri" panose="020F0502020204030204" pitchFamily="34" charset="0"/>
                <a:cs typeface="Calibri" panose="020F0502020204030204" pitchFamily="34" charset="0"/>
              </a:rPr>
              <a:t>Yeshua</a:t>
            </a:r>
            <a:r>
              <a:rPr lang="en-AU" sz="1800" dirty="0">
                <a:effectLst/>
                <a:latin typeface="Calibri" panose="020F0502020204030204" pitchFamily="34" charset="0"/>
                <a:ea typeface="Calibri" panose="020F0502020204030204" pitchFamily="34" charset="0"/>
                <a:cs typeface="Calibri" panose="020F0502020204030204" pitchFamily="34" charset="0"/>
              </a:rPr>
              <a:t> as Messiah - </a:t>
            </a:r>
            <a:r>
              <a:rPr lang="en-AU" sz="1800" b="1"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not as a means of salvation.</a:t>
            </a:r>
            <a:endParaRPr lang="en-AU" sz="18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He concludes this point by saying "it doesn't matter a rats if you are either circumcised or uncircumcised if you have no love for </a:t>
            </a:r>
            <a:r>
              <a:rPr lang="en-AU" sz="1800" dirty="0" err="1">
                <a:effectLst/>
                <a:latin typeface="Calibri" panose="020F0502020204030204" pitchFamily="34" charset="0"/>
                <a:ea typeface="Calibri" panose="020F0502020204030204" pitchFamily="34" charset="0"/>
                <a:cs typeface="Calibri" panose="020F0502020204030204" pitchFamily="34" charset="0"/>
              </a:rPr>
              <a:t>Yeshua</a:t>
            </a:r>
            <a:r>
              <a:rPr lang="en-AU" sz="1800" dirty="0">
                <a:effectLst/>
                <a:latin typeface="Calibri" panose="020F0502020204030204" pitchFamily="34" charset="0"/>
                <a:ea typeface="Calibri" panose="020F0502020204030204" pitchFamily="34" charset="0"/>
                <a:cs typeface="Calibri" panose="020F0502020204030204" pitchFamily="34" charset="0"/>
              </a:rPr>
              <a:t>.“ – Taking a little licence here.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Once upon a time Paul himself placed great importance on law/nomos as regards his righteous standing before YHVH, but he came to the conclusion, that working with such an attitude was to be counted as </a:t>
            </a:r>
            <a:r>
              <a:rPr lang="en-AU" sz="1800" dirty="0" err="1">
                <a:effectLst/>
                <a:latin typeface="Calibri" panose="020F0502020204030204" pitchFamily="34" charset="0"/>
                <a:ea typeface="Calibri" panose="020F0502020204030204" pitchFamily="34" charset="0"/>
                <a:cs typeface="Calibri" panose="020F0502020204030204" pitchFamily="34" charset="0"/>
              </a:rPr>
              <a:t>skubalon</a:t>
            </a:r>
            <a:r>
              <a:rPr lang="en-AU" sz="1800" dirty="0">
                <a:effectLst/>
                <a:latin typeface="Calibri" panose="020F0502020204030204" pitchFamily="34" charset="0"/>
                <a:ea typeface="Calibri" panose="020F0502020204030204" pitchFamily="34" charset="0"/>
                <a:cs typeface="Calibri" panose="020F0502020204030204" pitchFamily="34" charset="0"/>
              </a:rPr>
              <a:t>/refuse.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How do we know this, regarding Paul's thoughts: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Philippians 3:7-11 </a:t>
            </a:r>
            <a:endParaRPr lang="en-AU"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637566226"/>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87818-082D-4A35-BCAF-5615E255172A}"/>
              </a:ext>
            </a:extLst>
          </p:cNvPr>
          <p:cNvSpPr>
            <a:spLocks noGrp="1"/>
          </p:cNvSpPr>
          <p:nvPr>
            <p:ph type="title"/>
          </p:nvPr>
        </p:nvSpPr>
        <p:spPr>
          <a:xfrm>
            <a:off x="838200" y="338492"/>
            <a:ext cx="10515600" cy="342545"/>
          </a:xfrm>
        </p:spPr>
        <p:txBody>
          <a:bodyPr>
            <a:normAutofit fontScale="90000"/>
          </a:bodyPr>
          <a:lstStyle/>
          <a:p>
            <a:r>
              <a:rPr lang="en-US" dirty="0">
                <a:solidFill>
                  <a:srgbClr val="FFC000"/>
                </a:solidFill>
              </a:rPr>
              <a:t>Galatians - 5:7-9</a:t>
            </a:r>
            <a:endParaRPr lang="en-AU" dirty="0">
              <a:solidFill>
                <a:srgbClr val="FFC000"/>
              </a:solidFill>
            </a:endParaRPr>
          </a:p>
        </p:txBody>
      </p:sp>
      <p:sp>
        <p:nvSpPr>
          <p:cNvPr id="3" name="Content Placeholder 2">
            <a:extLst>
              <a:ext uri="{FF2B5EF4-FFF2-40B4-BE49-F238E27FC236}">
                <a16:creationId xmlns:a16="http://schemas.microsoft.com/office/drawing/2014/main" id="{D677C667-1814-4045-A0BC-EA480C25C765}"/>
              </a:ext>
            </a:extLst>
          </p:cNvPr>
          <p:cNvSpPr>
            <a:spLocks noGrp="1"/>
          </p:cNvSpPr>
          <p:nvPr>
            <p:ph idx="1"/>
          </p:nvPr>
        </p:nvSpPr>
        <p:spPr>
          <a:xfrm>
            <a:off x="838200" y="923278"/>
            <a:ext cx="10515600" cy="5253685"/>
          </a:xfrm>
        </p:spPr>
        <p:txBody>
          <a:bodyPr/>
          <a:lstStyle/>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We find with these verses Paul making a statement before he asks a question, then he follows on with another statement in order to make another point.</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The 1st statement or point Paul makes is regarding their former position or state.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That they were in fact progressing in a manner that would be pleasing to their Mashiach. They were moving in the right direction and at a rate/spread that was appropriate for the task of maturing in the walk of Biblical faith.</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Running is often associated with racing a word Paul uses this word else where - </a:t>
            </a:r>
            <a:r>
              <a:rPr lang="en-AU" sz="1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1Corinthians 9:24</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Then something occurred that Paul says </a:t>
            </a:r>
            <a:r>
              <a:rPr lang="en-AU" sz="1800" b="1"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"hindered, held them back".</a:t>
            </a:r>
            <a:endParaRPr lang="en-AU"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b="1"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Enkopto</a:t>
            </a:r>
            <a:r>
              <a:rPr lang="en-AU" sz="18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a:t>
            </a:r>
            <a:r>
              <a:rPr lang="en-AU" sz="18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a:t>
            </a:r>
            <a:r>
              <a:rPr lang="en-AU" sz="1800" dirty="0">
                <a:effectLst/>
                <a:latin typeface="Calibri" panose="020F0502020204030204" pitchFamily="34" charset="0"/>
                <a:ea typeface="Calibri" panose="020F0502020204030204" pitchFamily="34" charset="0"/>
                <a:cs typeface="Calibri" panose="020F0502020204030204" pitchFamily="34" charset="0"/>
              </a:rPr>
              <a:t>Cut into [Vines] </a:t>
            </a:r>
            <a:r>
              <a:rPr lang="en-AU" sz="1800" b="1"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en</a:t>
            </a:r>
            <a:r>
              <a:rPr lang="en-AU" sz="1800" dirty="0">
                <a:effectLst/>
                <a:latin typeface="Calibri" panose="020F0502020204030204" pitchFamily="34" charset="0"/>
                <a:ea typeface="Calibri" panose="020F0502020204030204" pitchFamily="34" charset="0"/>
                <a:cs typeface="Calibri" panose="020F0502020204030204" pitchFamily="34" charset="0"/>
              </a:rPr>
              <a:t> = in &amp; </a:t>
            </a:r>
            <a:r>
              <a:rPr lang="en-AU" sz="1800" b="1"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Kopto</a:t>
            </a:r>
            <a:r>
              <a:rPr lang="en-AU" sz="1800" b="1" dirty="0">
                <a:effectLst/>
                <a:latin typeface="Calibri" panose="020F0502020204030204" pitchFamily="34" charset="0"/>
                <a:ea typeface="Calibri" panose="020F0502020204030204" pitchFamily="34" charset="0"/>
                <a:cs typeface="Calibri" panose="020F0502020204030204" pitchFamily="34" charset="0"/>
              </a:rPr>
              <a:t> </a:t>
            </a:r>
            <a:r>
              <a:rPr lang="en-AU" sz="1800" dirty="0">
                <a:effectLst/>
                <a:latin typeface="Calibri" panose="020F0502020204030204" pitchFamily="34" charset="0"/>
                <a:ea typeface="Calibri" panose="020F0502020204030204" pitchFamily="34" charset="0"/>
                <a:cs typeface="Calibri" panose="020F0502020204030204" pitchFamily="34" charset="0"/>
              </a:rPr>
              <a:t>= to cut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Vine also says that this word was used when someone impeded a person by breaking up a road or placed some sharp obstacle in the path.</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211135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B7988-0C9A-48B8-8CB7-1B2071F7A525}"/>
              </a:ext>
            </a:extLst>
          </p:cNvPr>
          <p:cNvSpPr>
            <a:spLocks noGrp="1"/>
          </p:cNvSpPr>
          <p:nvPr>
            <p:ph type="title"/>
          </p:nvPr>
        </p:nvSpPr>
        <p:spPr/>
        <p:txBody>
          <a:bodyPr/>
          <a:lstStyle/>
          <a:p>
            <a:r>
              <a:rPr lang="en-AU" dirty="0"/>
              <a:t>GALATIANS 2:1-5</a:t>
            </a:r>
          </a:p>
        </p:txBody>
      </p:sp>
      <p:sp>
        <p:nvSpPr>
          <p:cNvPr id="3" name="Content Placeholder 2">
            <a:extLst>
              <a:ext uri="{FF2B5EF4-FFF2-40B4-BE49-F238E27FC236}">
                <a16:creationId xmlns:a16="http://schemas.microsoft.com/office/drawing/2014/main" id="{414D4EBB-16DE-4E7C-A0C5-C92040B2E767}"/>
              </a:ext>
            </a:extLst>
          </p:cNvPr>
          <p:cNvSpPr>
            <a:spLocks noGrp="1"/>
          </p:cNvSpPr>
          <p:nvPr>
            <p:ph idx="1"/>
          </p:nvPr>
        </p:nvSpPr>
        <p:spPr/>
        <p:txBody>
          <a:bodyPr/>
          <a:lstStyle/>
          <a:p>
            <a:r>
              <a:rPr lang="en-AU" dirty="0"/>
              <a:t>Main theme of this whole letter?</a:t>
            </a:r>
          </a:p>
          <a:p>
            <a:r>
              <a:rPr lang="en-AU" dirty="0"/>
              <a:t>Wonderful freedom for the children of Israel in Messiah </a:t>
            </a:r>
            <a:r>
              <a:rPr lang="en-AU" dirty="0" err="1"/>
              <a:t>Yeshua</a:t>
            </a:r>
            <a:r>
              <a:rPr lang="en-AU" dirty="0"/>
              <a:t> % biblical </a:t>
            </a:r>
            <a:r>
              <a:rPr lang="en-AU" dirty="0" err="1"/>
              <a:t>torah</a:t>
            </a:r>
            <a:r>
              <a:rPr lang="en-AU" dirty="0"/>
              <a:t> – however a distortion cause immense bondage.</a:t>
            </a:r>
          </a:p>
          <a:p>
            <a:r>
              <a:rPr lang="en-AU" dirty="0"/>
              <a:t>So what does FREEDOM in </a:t>
            </a:r>
            <a:r>
              <a:rPr lang="en-AU" dirty="0" err="1"/>
              <a:t>Yeshua</a:t>
            </a:r>
            <a:r>
              <a:rPr lang="en-AU" dirty="0"/>
              <a:t> &amp; Torah look like?</a:t>
            </a:r>
          </a:p>
          <a:p>
            <a:r>
              <a:rPr lang="en-AU" dirty="0"/>
              <a:t>We must answer this question looking at the whole bible – not the teachings of institutions that clash with biblical exegesis. </a:t>
            </a:r>
          </a:p>
          <a:p>
            <a:r>
              <a:rPr lang="en-AU" dirty="0"/>
              <a:t>Large % of Christianity would see freedom as not having to pursue the instructions or Torah of our Father in heaven – not walking in the footsteps of </a:t>
            </a:r>
            <a:r>
              <a:rPr lang="en-AU" dirty="0" err="1"/>
              <a:t>Yeshua</a:t>
            </a:r>
            <a:r>
              <a:rPr lang="en-AU" dirty="0"/>
              <a:t>.</a:t>
            </a:r>
          </a:p>
          <a:p>
            <a:endParaRPr lang="en-AU" dirty="0"/>
          </a:p>
        </p:txBody>
      </p:sp>
    </p:spTree>
    <p:extLst>
      <p:ext uri="{BB962C8B-B14F-4D97-AF65-F5344CB8AC3E}">
        <p14:creationId xmlns:p14="http://schemas.microsoft.com/office/powerpoint/2010/main" val="3825334279"/>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DAFFE-9E88-4B4D-B700-E53F7B6C5ACC}"/>
              </a:ext>
            </a:extLst>
          </p:cNvPr>
          <p:cNvSpPr>
            <a:spLocks noGrp="1"/>
          </p:cNvSpPr>
          <p:nvPr>
            <p:ph type="title"/>
          </p:nvPr>
        </p:nvSpPr>
        <p:spPr>
          <a:xfrm>
            <a:off x="838200" y="365126"/>
            <a:ext cx="10515600" cy="407232"/>
          </a:xfrm>
        </p:spPr>
        <p:txBody>
          <a:bodyPr>
            <a:normAutofit fontScale="90000"/>
          </a:bodyPr>
          <a:lstStyle/>
          <a:p>
            <a:r>
              <a:rPr lang="en-US" dirty="0">
                <a:solidFill>
                  <a:srgbClr val="FFC000"/>
                </a:solidFill>
              </a:rPr>
              <a:t>Galatians – 5:7-9</a:t>
            </a:r>
            <a:endParaRPr lang="en-AU" dirty="0">
              <a:solidFill>
                <a:srgbClr val="FFC000"/>
              </a:solidFill>
            </a:endParaRPr>
          </a:p>
        </p:txBody>
      </p:sp>
      <p:sp>
        <p:nvSpPr>
          <p:cNvPr id="3" name="Content Placeholder 2">
            <a:extLst>
              <a:ext uri="{FF2B5EF4-FFF2-40B4-BE49-F238E27FC236}">
                <a16:creationId xmlns:a16="http://schemas.microsoft.com/office/drawing/2014/main" id="{42F46B2E-49C7-4CBC-93A2-FF2B10C3DFA7}"/>
              </a:ext>
            </a:extLst>
          </p:cNvPr>
          <p:cNvSpPr>
            <a:spLocks noGrp="1"/>
          </p:cNvSpPr>
          <p:nvPr>
            <p:ph idx="1"/>
          </p:nvPr>
        </p:nvSpPr>
        <p:spPr>
          <a:xfrm>
            <a:off x="838200" y="976544"/>
            <a:ext cx="10515600" cy="5200419"/>
          </a:xfrm>
        </p:spPr>
        <p:txBody>
          <a:bodyPr>
            <a:normAutofit lnSpcReduction="10000"/>
          </a:bodyPr>
          <a:lstStyle/>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What do you think Paul was trying to have the Galatians acknowledge here?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In answering this question notice that this word</a:t>
            </a:r>
            <a:r>
              <a:rPr lang="en-AU" sz="18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a:t>
            </a:r>
            <a:r>
              <a:rPr lang="en-AU" sz="1800" b="1"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enkopto</a:t>
            </a:r>
            <a:r>
              <a:rPr lang="en-AU" sz="18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a:t>
            </a:r>
            <a:r>
              <a:rPr lang="en-AU" sz="1800" dirty="0">
                <a:effectLst/>
                <a:latin typeface="Calibri" panose="020F0502020204030204" pitchFamily="34" charset="0"/>
                <a:ea typeface="Calibri" panose="020F0502020204030204" pitchFamily="34" charset="0"/>
                <a:cs typeface="Calibri" panose="020F0502020204030204" pitchFamily="34" charset="0"/>
              </a:rPr>
              <a:t>allows for the original "article" to be damaged and destroyed, not necessarily completely replaced.</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This is the same pattern the enemies of YHVH use. It has a very similar tone to an event in the Garden of Eden that caused untold damage.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New believers often have two </a:t>
            </a:r>
            <a:r>
              <a:rPr lang="en-AU" sz="1800" b="1"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"experiences."</a:t>
            </a:r>
            <a:endParaRPr lang="en-AU" sz="18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1] They have what is often termed a </a:t>
            </a:r>
            <a:r>
              <a:rPr lang="en-AU" sz="1800" b="1"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"honeymoon" </a:t>
            </a:r>
            <a:r>
              <a:rPr lang="en-AU" sz="1800" dirty="0">
                <a:effectLst/>
                <a:latin typeface="Calibri" panose="020F0502020204030204" pitchFamily="34" charset="0"/>
                <a:ea typeface="Calibri" panose="020F0502020204030204" pitchFamily="34" charset="0"/>
                <a:cs typeface="Calibri" panose="020F0502020204030204" pitchFamily="34" charset="0"/>
              </a:rPr>
              <a:t>period.</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2] Due to this enthusiasm and confidence, they are open to deception from the enemy, that is cleverly disguised as new and exciting </a:t>
            </a:r>
            <a:r>
              <a:rPr lang="en-AU" sz="1800" b="1"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"messages/teachings/revelations" </a:t>
            </a:r>
            <a:r>
              <a:rPr lang="en-AU" sz="1800" dirty="0">
                <a:effectLst/>
                <a:latin typeface="Calibri" panose="020F0502020204030204" pitchFamily="34" charset="0"/>
                <a:ea typeface="Calibri" panose="020F0502020204030204" pitchFamily="34" charset="0"/>
                <a:cs typeface="Calibri" panose="020F0502020204030204" pitchFamily="34" charset="0"/>
              </a:rPr>
              <a:t>from YHVH.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It was the second of these experiences that the Galatians had fallen into and actually wanting to experience - It was enticing to the eyes - the lust of the flesh.</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616929582"/>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4B54E-2CDE-411E-AFF0-91DC89E93CB7}"/>
              </a:ext>
            </a:extLst>
          </p:cNvPr>
          <p:cNvSpPr>
            <a:spLocks noGrp="1"/>
          </p:cNvSpPr>
          <p:nvPr>
            <p:ph type="title"/>
          </p:nvPr>
        </p:nvSpPr>
        <p:spPr>
          <a:xfrm>
            <a:off x="838200" y="338492"/>
            <a:ext cx="10515600" cy="451621"/>
          </a:xfrm>
        </p:spPr>
        <p:txBody>
          <a:bodyPr>
            <a:normAutofit fontScale="90000"/>
          </a:bodyPr>
          <a:lstStyle/>
          <a:p>
            <a:r>
              <a:rPr lang="en-US" dirty="0">
                <a:solidFill>
                  <a:srgbClr val="FFC000"/>
                </a:solidFill>
              </a:rPr>
              <a:t>Galatians – 5:7-9</a:t>
            </a:r>
            <a:endParaRPr lang="en-AU" dirty="0">
              <a:solidFill>
                <a:srgbClr val="FFC000"/>
              </a:solidFill>
            </a:endParaRPr>
          </a:p>
        </p:txBody>
      </p:sp>
      <p:sp>
        <p:nvSpPr>
          <p:cNvPr id="3" name="Content Placeholder 2">
            <a:extLst>
              <a:ext uri="{FF2B5EF4-FFF2-40B4-BE49-F238E27FC236}">
                <a16:creationId xmlns:a16="http://schemas.microsoft.com/office/drawing/2014/main" id="{0092AA33-8D31-45B7-B317-F212BC9A05DB}"/>
              </a:ext>
            </a:extLst>
          </p:cNvPr>
          <p:cNvSpPr>
            <a:spLocks noGrp="1"/>
          </p:cNvSpPr>
          <p:nvPr>
            <p:ph idx="1"/>
          </p:nvPr>
        </p:nvSpPr>
        <p:spPr>
          <a:xfrm>
            <a:off x="838200" y="1012054"/>
            <a:ext cx="10515600" cy="5164909"/>
          </a:xfrm>
        </p:spPr>
        <p:txBody>
          <a:bodyPr>
            <a:normAutofit lnSpcReduction="10000"/>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There were components of the Torah that they were installing in their walk, but they were being introduced in an unbiblical manner.</a:t>
            </a:r>
          </a:p>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T</a:t>
            </a:r>
            <a:r>
              <a:rPr lang="en-AU" sz="2400" dirty="0">
                <a:effectLst/>
                <a:latin typeface="Calibri" panose="020F0502020204030204" pitchFamily="34" charset="0"/>
                <a:ea typeface="Calibri" panose="020F0502020204030204" pitchFamily="34" charset="0"/>
                <a:cs typeface="Calibri" panose="020F0502020204030204" pitchFamily="34" charset="0"/>
              </a:rPr>
              <a:t>he attitude was focused on the institutions of men rather than the grace and mercy of The Father, through the evidence of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as </a:t>
            </a:r>
            <a:r>
              <a:rPr lang="en-AU" sz="2400" dirty="0" err="1">
                <a:effectLst/>
                <a:latin typeface="Calibri" panose="020F0502020204030204" pitchFamily="34" charset="0"/>
                <a:ea typeface="Calibri" panose="020F0502020204030204" pitchFamily="34" charset="0"/>
                <a:cs typeface="Calibri" panose="020F0502020204030204" pitchFamily="34" charset="0"/>
              </a:rPr>
              <a:t>HaMoshiach</a:t>
            </a:r>
            <a:r>
              <a:rPr lang="en-AU" sz="2400" dirty="0">
                <a:latin typeface="Calibri" panose="020F0502020204030204" pitchFamily="34" charset="0"/>
                <a:ea typeface="Calibri" panose="020F0502020204030204" pitchFamily="34" charset="0"/>
                <a:cs typeface="Calibri" panose="020F0502020204030204" pitchFamily="34" charset="0"/>
              </a:rPr>
              <a:t> – The Saviour of Israel.</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These unbiblical practices, along with the introduction of forbidden mystic teachings had Paul comparing such practices to that of leaven.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Leaven is a product that even in small amounts finds itself affecting the whole. Once introduced </a:t>
            </a:r>
            <a:r>
              <a:rPr lang="en-AU" sz="2400" dirty="0">
                <a:latin typeface="Calibri" panose="020F0502020204030204" pitchFamily="34" charset="0"/>
                <a:ea typeface="Calibri" panose="020F0502020204030204" pitchFamily="34" charset="0"/>
                <a:cs typeface="Calibri" panose="020F0502020204030204" pitchFamily="34" charset="0"/>
              </a:rPr>
              <a:t>- </a:t>
            </a:r>
            <a:r>
              <a:rPr lang="en-AU" sz="2400" dirty="0">
                <a:effectLst/>
                <a:latin typeface="Calibri" panose="020F0502020204030204" pitchFamily="34" charset="0"/>
                <a:ea typeface="Calibri" panose="020F0502020204030204" pitchFamily="34" charset="0"/>
                <a:cs typeface="Calibri" panose="020F0502020204030204" pitchFamily="34" charset="0"/>
              </a:rPr>
              <a:t>impossible to remove. </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One must start again from scratch if you want a loaf without leaven.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712176997"/>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B8CF1-8047-4C36-9E92-415911902D8A}"/>
              </a:ext>
            </a:extLst>
          </p:cNvPr>
          <p:cNvSpPr>
            <a:spLocks noGrp="1"/>
          </p:cNvSpPr>
          <p:nvPr>
            <p:ph type="title"/>
          </p:nvPr>
        </p:nvSpPr>
        <p:spPr>
          <a:xfrm>
            <a:off x="838200" y="365125"/>
            <a:ext cx="10515600" cy="442743"/>
          </a:xfrm>
        </p:spPr>
        <p:txBody>
          <a:bodyPr>
            <a:normAutofit fontScale="90000"/>
          </a:bodyPr>
          <a:lstStyle/>
          <a:p>
            <a:r>
              <a:rPr lang="en-US" dirty="0">
                <a:solidFill>
                  <a:srgbClr val="FFC000"/>
                </a:solidFill>
              </a:rPr>
              <a:t>Galatians – 5:7-9</a:t>
            </a:r>
            <a:endParaRPr lang="en-AU" dirty="0">
              <a:solidFill>
                <a:srgbClr val="FFC000"/>
              </a:solidFill>
            </a:endParaRPr>
          </a:p>
        </p:txBody>
      </p:sp>
      <p:sp>
        <p:nvSpPr>
          <p:cNvPr id="3" name="Content Placeholder 2">
            <a:extLst>
              <a:ext uri="{FF2B5EF4-FFF2-40B4-BE49-F238E27FC236}">
                <a16:creationId xmlns:a16="http://schemas.microsoft.com/office/drawing/2014/main" id="{B3A15613-98EC-42FF-BB13-B49BC719A88A}"/>
              </a:ext>
            </a:extLst>
          </p:cNvPr>
          <p:cNvSpPr>
            <a:spLocks noGrp="1"/>
          </p:cNvSpPr>
          <p:nvPr>
            <p:ph idx="1"/>
          </p:nvPr>
        </p:nvSpPr>
        <p:spPr>
          <a:xfrm>
            <a:off x="838200" y="976544"/>
            <a:ext cx="10515600" cy="5200419"/>
          </a:xfrm>
        </p:spPr>
        <p:txBody>
          <a:bodyPr/>
          <a:lstStyle/>
          <a:p>
            <a:r>
              <a:rPr lang="en-AU" sz="2400" dirty="0">
                <a:effectLst/>
                <a:latin typeface="Calibri" panose="020F0502020204030204" pitchFamily="34" charset="0"/>
                <a:ea typeface="Calibri" panose="020F0502020204030204" pitchFamily="34" charset="0"/>
                <a:cs typeface="Calibri" panose="020F0502020204030204" pitchFamily="34" charset="0"/>
              </a:rPr>
              <a:t>Just as leaven causes bread to rise, so to was the pride of the Galatians on the rise. The problem was that their pride was in self and man and not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as </a:t>
            </a:r>
            <a:r>
              <a:rPr lang="en-AU" sz="2400" dirty="0" err="1">
                <a:effectLst/>
                <a:latin typeface="Calibri" panose="020F0502020204030204" pitchFamily="34" charset="0"/>
                <a:ea typeface="Calibri" panose="020F0502020204030204" pitchFamily="34" charset="0"/>
                <a:cs typeface="Calibri" panose="020F0502020204030204" pitchFamily="34" charset="0"/>
              </a:rPr>
              <a:t>HaMashich</a:t>
            </a:r>
            <a:r>
              <a:rPr lang="en-AU" sz="2400" dirty="0">
                <a:effectLst/>
                <a:latin typeface="Calibri" panose="020F0502020204030204" pitchFamily="34" charset="0"/>
                <a:ea typeface="Calibri" panose="020F0502020204030204" pitchFamily="34" charset="0"/>
                <a:cs typeface="Calibri" panose="020F0502020204030204" pitchFamily="34" charset="0"/>
              </a:rPr>
              <a:t>. </a:t>
            </a:r>
          </a:p>
          <a:p>
            <a:r>
              <a:rPr lang="en-AU" sz="2400" dirty="0">
                <a:effectLst/>
                <a:latin typeface="Calibri" panose="020F0502020204030204" pitchFamily="34" charset="0"/>
                <a:ea typeface="Calibri" panose="020F0502020204030204" pitchFamily="34" charset="0"/>
                <a:cs typeface="Calibri" panose="020F0502020204030204" pitchFamily="34" charset="0"/>
              </a:rPr>
              <a:t>They were in fact undergoing a process of poisoning themselves through their acceptance of the </a:t>
            </a:r>
            <a:r>
              <a:rPr lang="en-AU" sz="2400" b="1"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unbiblical torah</a:t>
            </a:r>
            <a:r>
              <a:rPr lang="en-AU" sz="2400"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 </a:t>
            </a:r>
            <a:r>
              <a:rPr lang="en-AU" sz="2400" dirty="0">
                <a:effectLst/>
                <a:latin typeface="Calibri" panose="020F0502020204030204" pitchFamily="34" charset="0"/>
                <a:ea typeface="Calibri" panose="020F0502020204030204" pitchFamily="34" charset="0"/>
                <a:cs typeface="Calibri" panose="020F0502020204030204" pitchFamily="34" charset="0"/>
              </a:rPr>
              <a:t>taught  through men who themselves were more interested in their own laws, rather than sharing, and teaching Biblical Torah that resulted in freedom not bondage.</a:t>
            </a:r>
          </a:p>
          <a:p>
            <a:r>
              <a:rPr lang="en-AU" sz="2400" dirty="0">
                <a:latin typeface="Calibri" panose="020F0502020204030204" pitchFamily="34" charset="0"/>
                <a:ea typeface="Calibri" panose="020F0502020204030204" pitchFamily="34" charset="0"/>
                <a:cs typeface="Calibri" panose="020F0502020204030204" pitchFamily="34" charset="0"/>
              </a:rPr>
              <a:t>We must be careful not to fall into such snares.</a:t>
            </a:r>
          </a:p>
          <a:p>
            <a:r>
              <a:rPr lang="en-AU" sz="2400" dirty="0">
                <a:effectLst/>
                <a:latin typeface="Calibri" panose="020F0502020204030204" pitchFamily="34" charset="0"/>
                <a:ea typeface="Calibri" panose="020F0502020204030204" pitchFamily="34" charset="0"/>
                <a:cs typeface="Calibri" panose="020F0502020204030204" pitchFamily="34" charset="0"/>
              </a:rPr>
              <a:t>Can anyone think of a situation that could result in this happening?</a:t>
            </a:r>
          </a:p>
          <a:p>
            <a:r>
              <a:rPr lang="en-AU" sz="2400" dirty="0">
                <a:latin typeface="Calibri" panose="020F0502020204030204" pitchFamily="34" charset="0"/>
                <a:ea typeface="Calibri" panose="020F0502020204030204" pitchFamily="34" charset="0"/>
                <a:cs typeface="Calibri" panose="020F0502020204030204" pitchFamily="34" charset="0"/>
              </a:rPr>
              <a:t>How can we guard against this?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4049770143"/>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6C5D9-416F-4117-B758-0CCA33B67240}"/>
              </a:ext>
            </a:extLst>
          </p:cNvPr>
          <p:cNvSpPr>
            <a:spLocks noGrp="1"/>
          </p:cNvSpPr>
          <p:nvPr>
            <p:ph type="title"/>
          </p:nvPr>
        </p:nvSpPr>
        <p:spPr>
          <a:xfrm>
            <a:off x="838200" y="365126"/>
            <a:ext cx="10515600" cy="416110"/>
          </a:xfrm>
        </p:spPr>
        <p:txBody>
          <a:bodyPr>
            <a:normAutofit fontScale="90000"/>
          </a:bodyPr>
          <a:lstStyle/>
          <a:p>
            <a:r>
              <a:rPr lang="en-US" dirty="0">
                <a:solidFill>
                  <a:srgbClr val="FFC000"/>
                </a:solidFill>
              </a:rPr>
              <a:t>Galatians – 5:10</a:t>
            </a:r>
            <a:endParaRPr lang="en-AU" dirty="0">
              <a:solidFill>
                <a:srgbClr val="FFC000"/>
              </a:solidFill>
            </a:endParaRPr>
          </a:p>
        </p:txBody>
      </p:sp>
      <p:sp>
        <p:nvSpPr>
          <p:cNvPr id="3" name="Content Placeholder 2">
            <a:extLst>
              <a:ext uri="{FF2B5EF4-FFF2-40B4-BE49-F238E27FC236}">
                <a16:creationId xmlns:a16="http://schemas.microsoft.com/office/drawing/2014/main" id="{B62000BF-74E3-4808-BDC2-FBBE8BDB2C27}"/>
              </a:ext>
            </a:extLst>
          </p:cNvPr>
          <p:cNvSpPr>
            <a:spLocks noGrp="1"/>
          </p:cNvSpPr>
          <p:nvPr>
            <p:ph idx="1"/>
          </p:nvPr>
        </p:nvSpPr>
        <p:spPr>
          <a:xfrm>
            <a:off x="838200" y="994299"/>
            <a:ext cx="10515600" cy="5182664"/>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Despite all their troubles and temptations and foolish decisions, Paul has confidence in them, because He has confidence in the Holy One of Israel.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Paul knows deep down that those Galatians who truly know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as Messiah, and Saviour will be brought back to Him, as He Himself will arrange such events.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He also knows that the ones causing the disruptions and disturbances will have to face YHVH.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This is a pattern we find else where in the scriptures:</a:t>
            </a:r>
            <a:endPar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James 3:1     </a:t>
            </a:r>
            <a:r>
              <a:rPr lang="en-AU" sz="2400" dirty="0">
                <a:effectLst/>
                <a:latin typeface="Calibri" panose="020F0502020204030204" pitchFamily="34" charset="0"/>
                <a:ea typeface="Calibri" panose="020F0502020204030204" pitchFamily="34" charset="0"/>
                <a:cs typeface="Calibri" panose="020F0502020204030204" pitchFamily="34" charset="0"/>
              </a:rPr>
              <a:t>- </a:t>
            </a:r>
            <a:r>
              <a:rPr lang="en-AU" sz="2400" b="1" dirty="0" err="1">
                <a:effectLst/>
                <a:latin typeface="Calibri" panose="020F0502020204030204" pitchFamily="34" charset="0"/>
                <a:ea typeface="Calibri" panose="020F0502020204030204" pitchFamily="34" charset="0"/>
                <a:cs typeface="Calibri" panose="020F0502020204030204" pitchFamily="34" charset="0"/>
              </a:rPr>
              <a:t>Didaskalos</a:t>
            </a:r>
            <a:r>
              <a:rPr lang="en-AU" sz="2400" b="1" dirty="0">
                <a:effectLst/>
                <a:latin typeface="Calibri" panose="020F0502020204030204" pitchFamily="34" charset="0"/>
                <a:ea typeface="Calibri" panose="020F0502020204030204" pitchFamily="34" charset="0"/>
                <a:cs typeface="Calibri" panose="020F0502020204030204" pitchFamily="34" charset="0"/>
              </a:rPr>
              <a:t>/</a:t>
            </a:r>
            <a:r>
              <a:rPr lang="en-AU" sz="2400" dirty="0">
                <a:effectLst/>
                <a:latin typeface="Calibri" panose="020F0502020204030204" pitchFamily="34" charset="0"/>
                <a:ea typeface="Calibri" panose="020F0502020204030204" pitchFamily="34" charset="0"/>
                <a:cs typeface="Calibri" panose="020F0502020204030204" pitchFamily="34" charset="0"/>
              </a:rPr>
              <a:t>teacher, Master, This is the term now associated with Rabbi. Vine thinks the term Rabbi came from Galilee.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670520212"/>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3398D-3BC6-41CD-B3A7-266D3CCEDC85}"/>
              </a:ext>
            </a:extLst>
          </p:cNvPr>
          <p:cNvSpPr>
            <a:spLocks noGrp="1"/>
          </p:cNvSpPr>
          <p:nvPr>
            <p:ph type="title"/>
          </p:nvPr>
        </p:nvSpPr>
        <p:spPr>
          <a:xfrm>
            <a:off x="838200" y="338493"/>
            <a:ext cx="10515600" cy="407232"/>
          </a:xfrm>
        </p:spPr>
        <p:txBody>
          <a:bodyPr>
            <a:normAutofit fontScale="90000"/>
          </a:bodyPr>
          <a:lstStyle/>
          <a:p>
            <a:r>
              <a:rPr lang="en-US" dirty="0">
                <a:solidFill>
                  <a:srgbClr val="FFC000"/>
                </a:solidFill>
              </a:rPr>
              <a:t>Galatians – 5:11-13</a:t>
            </a:r>
            <a:endParaRPr lang="en-AU" dirty="0">
              <a:solidFill>
                <a:srgbClr val="FFC000"/>
              </a:solidFill>
            </a:endParaRPr>
          </a:p>
        </p:txBody>
      </p:sp>
      <p:sp>
        <p:nvSpPr>
          <p:cNvPr id="3" name="Content Placeholder 2">
            <a:extLst>
              <a:ext uri="{FF2B5EF4-FFF2-40B4-BE49-F238E27FC236}">
                <a16:creationId xmlns:a16="http://schemas.microsoft.com/office/drawing/2014/main" id="{7FD84C8B-243C-4552-A8B7-E9375B860692}"/>
              </a:ext>
            </a:extLst>
          </p:cNvPr>
          <p:cNvSpPr>
            <a:spLocks noGrp="1"/>
          </p:cNvSpPr>
          <p:nvPr>
            <p:ph idx="1"/>
          </p:nvPr>
        </p:nvSpPr>
        <p:spPr>
          <a:xfrm>
            <a:off x="838200" y="976544"/>
            <a:ext cx="10515600" cy="5200419"/>
          </a:xfrm>
        </p:spPr>
        <p:txBody>
          <a:bodyPr/>
          <a:lstStyle/>
          <a:p>
            <a:pPr>
              <a:lnSpc>
                <a:spcPct val="115000"/>
              </a:lnSpc>
              <a:spcAft>
                <a:spcPts val="1000"/>
              </a:spcAft>
            </a:pPr>
            <a:r>
              <a:rPr lang="en-AU" sz="2000" dirty="0">
                <a:latin typeface="Calibri" panose="020F0502020204030204" pitchFamily="34" charset="0"/>
                <a:ea typeface="Calibri" panose="020F0502020204030204" pitchFamily="34" charset="0"/>
                <a:cs typeface="Calibri" panose="020F0502020204030204" pitchFamily="34" charset="0"/>
              </a:rPr>
              <a:t>Pa</a:t>
            </a:r>
            <a:r>
              <a:rPr lang="en-AU" sz="2000" dirty="0">
                <a:effectLst/>
                <a:latin typeface="Calibri" panose="020F0502020204030204" pitchFamily="34" charset="0"/>
                <a:ea typeface="Calibri" panose="020F0502020204030204" pitchFamily="34" charset="0"/>
                <a:cs typeface="Calibri" panose="020F0502020204030204" pitchFamily="34" charset="0"/>
              </a:rPr>
              <a:t>ul calls on his own experiences in the confidence they will respond to his current position and return to his teachings, putting behind them the teachings of these troublemakers.</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Paul as a Pharisee, once held the same doctrines of those described here as </a:t>
            </a:r>
            <a:r>
              <a:rPr lang="en-AU" sz="2000" dirty="0" err="1">
                <a:effectLst/>
                <a:latin typeface="Calibri" panose="020F0502020204030204" pitchFamily="34" charset="0"/>
                <a:ea typeface="Calibri" panose="020F0502020204030204" pitchFamily="34" charset="0"/>
                <a:cs typeface="Calibri" panose="020F0502020204030204" pitchFamily="34" charset="0"/>
              </a:rPr>
              <a:t>Judaisers</a:t>
            </a:r>
            <a:r>
              <a:rPr lang="en-AU" sz="2000" dirty="0">
                <a:effectLst/>
                <a:latin typeface="Calibri" panose="020F0502020204030204" pitchFamily="34" charset="0"/>
                <a:ea typeface="Calibri" panose="020F0502020204030204" pitchFamily="34" charset="0"/>
                <a:cs typeface="Calibri" panose="020F0502020204030204" pitchFamily="34" charset="0"/>
              </a:rPr>
              <a:t>, but he no longer ascribes to such doctrines.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He makes this point by saying if he STILL believed that circumcision was </a:t>
            </a:r>
            <a:r>
              <a:rPr lang="en-AU" sz="2000" dirty="0" err="1">
                <a:effectLst/>
                <a:latin typeface="Calibri" panose="020F0502020204030204" pitchFamily="34" charset="0"/>
                <a:ea typeface="Calibri" panose="020F0502020204030204" pitchFamily="34" charset="0"/>
                <a:cs typeface="Calibri" panose="020F0502020204030204" pitchFamily="34" charset="0"/>
              </a:rPr>
              <a:t>neccessary</a:t>
            </a:r>
            <a:r>
              <a:rPr lang="en-AU" sz="2000" dirty="0">
                <a:effectLst/>
                <a:latin typeface="Calibri" panose="020F0502020204030204" pitchFamily="34" charset="0"/>
                <a:ea typeface="Calibri" panose="020F0502020204030204" pitchFamily="34" charset="0"/>
                <a:cs typeface="Calibri" panose="020F0502020204030204" pitchFamily="34" charset="0"/>
              </a:rPr>
              <a:t> for salvation, then he would NOT be under persecution from those who do.</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He then goes directly to that which has paved the way for salvation - The stake. He says that the message of salvation through circumcision doesn't offend anyone. It is the stake that causes offence, it is the stumbling block for many.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Nearly all are prepared to talk religion in its many guises but few are willing to talk </a:t>
            </a:r>
            <a:r>
              <a:rPr lang="en-AU" sz="2000" dirty="0" err="1">
                <a:effectLst/>
                <a:latin typeface="Calibri" panose="020F0502020204030204" pitchFamily="34" charset="0"/>
                <a:ea typeface="Calibri" panose="020F0502020204030204" pitchFamily="34" charset="0"/>
                <a:cs typeface="Calibri" panose="020F0502020204030204" pitchFamily="34" charset="0"/>
              </a:rPr>
              <a:t>Yeshua</a:t>
            </a:r>
            <a:r>
              <a:rPr lang="en-AU" sz="2000" dirty="0">
                <a:effectLst/>
                <a:latin typeface="Calibri" panose="020F0502020204030204" pitchFamily="34" charset="0"/>
                <a:ea typeface="Calibri" panose="020F0502020204030204" pitchFamily="34" charset="0"/>
                <a:cs typeface="Calibri" panose="020F0502020204030204" pitchFamily="34" charset="0"/>
              </a:rPr>
              <a:t> as </a:t>
            </a:r>
            <a:r>
              <a:rPr lang="en-AU" sz="2000" dirty="0" err="1">
                <a:effectLst/>
                <a:latin typeface="Calibri" panose="020F0502020204030204" pitchFamily="34" charset="0"/>
                <a:ea typeface="Calibri" panose="020F0502020204030204" pitchFamily="34" charset="0"/>
                <a:cs typeface="Calibri" panose="020F0502020204030204" pitchFamily="34" charset="0"/>
              </a:rPr>
              <a:t>HaMoshiach</a:t>
            </a:r>
            <a:r>
              <a:rPr lang="en-AU" sz="2000" dirty="0">
                <a:effectLst/>
                <a:latin typeface="Calibri" panose="020F0502020204030204" pitchFamily="34" charset="0"/>
                <a:ea typeface="Calibri" panose="020F0502020204030204" pitchFamily="34" charset="0"/>
                <a:cs typeface="Calibri" panose="020F0502020204030204" pitchFamily="34" charset="0"/>
              </a:rPr>
              <a:t>.</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579545399"/>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66F15-5C03-4F15-AF5A-01AAD8C2DBBB}"/>
              </a:ext>
            </a:extLst>
          </p:cNvPr>
          <p:cNvSpPr>
            <a:spLocks noGrp="1"/>
          </p:cNvSpPr>
          <p:nvPr>
            <p:ph type="title"/>
          </p:nvPr>
        </p:nvSpPr>
        <p:spPr>
          <a:xfrm>
            <a:off x="838200" y="365126"/>
            <a:ext cx="10515600" cy="424988"/>
          </a:xfrm>
        </p:spPr>
        <p:txBody>
          <a:bodyPr>
            <a:normAutofit fontScale="90000"/>
          </a:bodyPr>
          <a:lstStyle/>
          <a:p>
            <a:r>
              <a:rPr lang="en-US" dirty="0">
                <a:solidFill>
                  <a:srgbClr val="FFC000"/>
                </a:solidFill>
              </a:rPr>
              <a:t>Galatians – 5:11-13</a:t>
            </a:r>
            <a:endParaRPr lang="en-AU" dirty="0">
              <a:solidFill>
                <a:srgbClr val="FFC000"/>
              </a:solidFill>
            </a:endParaRPr>
          </a:p>
        </p:txBody>
      </p:sp>
      <p:sp>
        <p:nvSpPr>
          <p:cNvPr id="3" name="Content Placeholder 2">
            <a:extLst>
              <a:ext uri="{FF2B5EF4-FFF2-40B4-BE49-F238E27FC236}">
                <a16:creationId xmlns:a16="http://schemas.microsoft.com/office/drawing/2014/main" id="{66BDA18D-08DF-4C4D-A8E6-670AF1AA6F43}"/>
              </a:ext>
            </a:extLst>
          </p:cNvPr>
          <p:cNvSpPr>
            <a:spLocks noGrp="1"/>
          </p:cNvSpPr>
          <p:nvPr>
            <p:ph idx="1"/>
          </p:nvPr>
        </p:nvSpPr>
        <p:spPr>
          <a:xfrm>
            <a:off x="838200" y="1012054"/>
            <a:ext cx="10515600" cy="5164909"/>
          </a:xfrm>
        </p:spPr>
        <p:txBody>
          <a:bodyPr>
            <a:normAutofit fontScale="92500"/>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Pride is at stake, and needs nailing to the stake. The stake is all about death, and we need to die to ourselves, willing to put all our eggs in the basket called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and true biblical Torah.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Who is prepared to do that - certainly not the majority of religious leaders of the day.</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says in:</a:t>
            </a:r>
            <a:r>
              <a:rPr lang="en-AU" sz="2400" dirty="0">
                <a:latin typeface="Calibri" panose="020F0502020204030204" pitchFamily="34" charset="0"/>
                <a:ea typeface="Calibri" panose="020F0502020204030204" pitchFamily="34" charset="0"/>
                <a:cs typeface="Times New Roman" panose="02020603050405020304" pitchFamily="18" charset="0"/>
              </a:rPr>
              <a:t> </a:t>
            </a: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Luke 9:23</a:t>
            </a:r>
            <a:endPar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Paul uses very strong language in his comments regarding those troubling the Galatians. This is hardly "politically correct" language.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He says I wish they would completely cut themselves off from any contact with you. That they would render themselves useless by causing themselves serious harm.</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109144933"/>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8ABAA-5C72-48B5-96BA-009F4C0D0DA8}"/>
              </a:ext>
            </a:extLst>
          </p:cNvPr>
          <p:cNvSpPr>
            <a:spLocks noGrp="1"/>
          </p:cNvSpPr>
          <p:nvPr>
            <p:ph type="title"/>
          </p:nvPr>
        </p:nvSpPr>
        <p:spPr>
          <a:xfrm>
            <a:off x="838200" y="365126"/>
            <a:ext cx="10515600" cy="460498"/>
          </a:xfrm>
        </p:spPr>
        <p:txBody>
          <a:bodyPr>
            <a:normAutofit fontScale="90000"/>
          </a:bodyPr>
          <a:lstStyle/>
          <a:p>
            <a:r>
              <a:rPr lang="en-US" dirty="0">
                <a:solidFill>
                  <a:srgbClr val="FFC000"/>
                </a:solidFill>
              </a:rPr>
              <a:t>Galatians – 5:11-13</a:t>
            </a:r>
            <a:endParaRPr lang="en-AU" dirty="0">
              <a:solidFill>
                <a:srgbClr val="FFC000"/>
              </a:solidFill>
            </a:endParaRPr>
          </a:p>
        </p:txBody>
      </p:sp>
      <p:sp>
        <p:nvSpPr>
          <p:cNvPr id="3" name="Content Placeholder 2">
            <a:extLst>
              <a:ext uri="{FF2B5EF4-FFF2-40B4-BE49-F238E27FC236}">
                <a16:creationId xmlns:a16="http://schemas.microsoft.com/office/drawing/2014/main" id="{1EA9262C-9440-4679-87D6-35DCBC140DA3}"/>
              </a:ext>
            </a:extLst>
          </p:cNvPr>
          <p:cNvSpPr>
            <a:spLocks noGrp="1"/>
          </p:cNvSpPr>
          <p:nvPr>
            <p:ph idx="1"/>
          </p:nvPr>
        </p:nvSpPr>
        <p:spPr>
          <a:xfrm>
            <a:off x="838200" y="985421"/>
            <a:ext cx="10515600" cy="5191542"/>
          </a:xfrm>
        </p:spPr>
        <p:txBody>
          <a:bodyPr/>
          <a:lstStyle/>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Pa</a:t>
            </a:r>
            <a:r>
              <a:rPr lang="en-AU" sz="2400" dirty="0">
                <a:effectLst/>
                <a:latin typeface="Calibri" panose="020F0502020204030204" pitchFamily="34" charset="0"/>
                <a:ea typeface="Calibri" panose="020F0502020204030204" pitchFamily="34" charset="0"/>
                <a:cs typeface="Calibri" panose="020F0502020204030204" pitchFamily="34" charset="0"/>
              </a:rPr>
              <a:t>ul then pleads with them to handle their freedom in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in a responsible manner, showing maturity and grace through their actions.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Paul tells them not to misuse this freedom by feeding the flesh. This was something they were guilty of, and the consequences are a life not following in the footsteps of </a:t>
            </a:r>
            <a:r>
              <a:rPr lang="en-AU" sz="2400" dirty="0" err="1">
                <a:effectLst/>
                <a:latin typeface="Calibri" panose="020F0502020204030204" pitchFamily="34" charset="0"/>
                <a:ea typeface="Calibri" panose="020F0502020204030204" pitchFamily="34" charset="0"/>
                <a:cs typeface="Calibri" panose="020F0502020204030204" pitchFamily="34" charset="0"/>
              </a:rPr>
              <a:t>HaMoshiach</a:t>
            </a:r>
            <a:r>
              <a:rPr lang="en-AU" sz="2400" dirty="0">
                <a:effectLst/>
                <a:latin typeface="Calibri" panose="020F0502020204030204" pitchFamily="34" charset="0"/>
                <a:ea typeface="Calibri" panose="020F0502020204030204" pitchFamily="34" charset="0"/>
                <a:cs typeface="Calibri" panose="020F0502020204030204" pitchFamily="34" charset="0"/>
              </a:rPr>
              <a:t> but a life in the footsteps of man made institutions and rules.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A true community of believers should be found serving one another not themselves as individuals. Once again those who enter a community of believers with there own agendas should be avoided, as they will eventually leaven the </a:t>
            </a:r>
            <a:r>
              <a:rPr lang="en-AU" sz="2400" b="1"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“whole lump" </a:t>
            </a:r>
            <a:r>
              <a:rPr lang="en-AU" sz="2400" dirty="0">
                <a:effectLst/>
                <a:latin typeface="Calibri" panose="020F0502020204030204" pitchFamily="34" charset="0"/>
                <a:ea typeface="Calibri" panose="020F0502020204030204" pitchFamily="34" charset="0"/>
                <a:cs typeface="Calibri" panose="020F0502020204030204" pitchFamily="34" charset="0"/>
              </a:rPr>
              <a:t>causing untold troubles and separation.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133193721"/>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4626C-A4A1-4B60-A3F4-1F61AFD39F06}"/>
              </a:ext>
            </a:extLst>
          </p:cNvPr>
          <p:cNvSpPr>
            <a:spLocks noGrp="1"/>
          </p:cNvSpPr>
          <p:nvPr>
            <p:ph type="title"/>
          </p:nvPr>
        </p:nvSpPr>
        <p:spPr>
          <a:xfrm>
            <a:off x="838200" y="365126"/>
            <a:ext cx="10515600" cy="407232"/>
          </a:xfrm>
        </p:spPr>
        <p:txBody>
          <a:bodyPr>
            <a:normAutofit fontScale="90000"/>
          </a:bodyPr>
          <a:lstStyle/>
          <a:p>
            <a:r>
              <a:rPr lang="en-US" dirty="0">
                <a:solidFill>
                  <a:srgbClr val="FFC000"/>
                </a:solidFill>
              </a:rPr>
              <a:t>Galatians – 5:14-15</a:t>
            </a:r>
            <a:endParaRPr lang="en-AU" dirty="0">
              <a:solidFill>
                <a:srgbClr val="FFC000"/>
              </a:solidFill>
            </a:endParaRPr>
          </a:p>
        </p:txBody>
      </p:sp>
      <p:sp>
        <p:nvSpPr>
          <p:cNvPr id="3" name="Content Placeholder 2">
            <a:extLst>
              <a:ext uri="{FF2B5EF4-FFF2-40B4-BE49-F238E27FC236}">
                <a16:creationId xmlns:a16="http://schemas.microsoft.com/office/drawing/2014/main" id="{997F273C-68E0-4CBD-A48B-E007C5FF473F}"/>
              </a:ext>
            </a:extLst>
          </p:cNvPr>
          <p:cNvSpPr>
            <a:spLocks noGrp="1"/>
          </p:cNvSpPr>
          <p:nvPr>
            <p:ph idx="1"/>
          </p:nvPr>
        </p:nvSpPr>
        <p:spPr>
          <a:xfrm>
            <a:off x="838200" y="985421"/>
            <a:ext cx="10515600" cy="5191542"/>
          </a:xfrm>
        </p:spPr>
        <p:txBody>
          <a:bodyPr>
            <a:normAutofit/>
          </a:bodyPr>
          <a:lstStyle/>
          <a:p>
            <a:pPr>
              <a:lnSpc>
                <a:spcPct val="115000"/>
              </a:lnSpc>
              <a:spcAft>
                <a:spcPts val="1000"/>
              </a:spcAft>
            </a:pPr>
            <a:r>
              <a:rPr lang="en-AU" sz="2000" b="1" dirty="0">
                <a:latin typeface="Calibri" panose="020F0502020204030204" pitchFamily="34" charset="0"/>
                <a:ea typeface="Calibri" panose="020F0502020204030204" pitchFamily="34" charset="0"/>
                <a:cs typeface="Calibri" panose="020F0502020204030204" pitchFamily="34" charset="0"/>
              </a:rPr>
              <a:t> </a:t>
            </a:r>
            <a:r>
              <a:rPr lang="en-AU" sz="2000" dirty="0">
                <a:latin typeface="Calibri" panose="020F0502020204030204" pitchFamily="34" charset="0"/>
                <a:ea typeface="Calibri" panose="020F0502020204030204" pitchFamily="34" charset="0"/>
                <a:cs typeface="Calibri" panose="020F0502020204030204" pitchFamily="34" charset="0"/>
              </a:rPr>
              <a:t>Bad behaviour does not stem from</a:t>
            </a:r>
            <a:r>
              <a:rPr lang="en-AU" sz="2000" dirty="0">
                <a:effectLst/>
                <a:latin typeface="Calibri" panose="020F0502020204030204" pitchFamily="34" charset="0"/>
                <a:ea typeface="Calibri" panose="020F0502020204030204" pitchFamily="34" charset="0"/>
                <a:cs typeface="Calibri" panose="020F0502020204030204" pitchFamily="34" charset="0"/>
              </a:rPr>
              <a:t> </a:t>
            </a:r>
            <a:r>
              <a:rPr lang="en-AU" sz="2000" b="1"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Biblical Torah, </a:t>
            </a:r>
            <a:r>
              <a:rPr lang="en-AU" sz="2000" dirty="0">
                <a:effectLst/>
                <a:latin typeface="Calibri" panose="020F0502020204030204" pitchFamily="34" charset="0"/>
                <a:ea typeface="Calibri" panose="020F0502020204030204" pitchFamily="34" charset="0"/>
                <a:cs typeface="Calibri" panose="020F0502020204030204" pitchFamily="34" charset="0"/>
              </a:rPr>
              <a:t>because true Biblical Torah produces:</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 </a:t>
            </a:r>
            <a:r>
              <a:rPr lang="en-AU" sz="20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LOVE of neighbour to be equal with love of self!!!!!</a:t>
            </a:r>
            <a:endParaRPr lang="en-AU" sz="2000" b="1"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It is only true Biblical Torah that can teach you/us what that entails and who our neighbour truly is.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Galatians 5:15 </a:t>
            </a:r>
            <a:r>
              <a:rPr lang="en-AU" sz="2000" b="1" dirty="0">
                <a:effectLst/>
                <a:latin typeface="Calibri" panose="020F0502020204030204" pitchFamily="34" charset="0"/>
                <a:ea typeface="Calibri" panose="020F0502020204030204" pitchFamily="34" charset="0"/>
                <a:cs typeface="Calibri" panose="020F0502020204030204" pitchFamily="34" charset="0"/>
              </a:rPr>
              <a:t>- </a:t>
            </a:r>
            <a:r>
              <a:rPr lang="en-AU" sz="2000" dirty="0">
                <a:effectLst/>
                <a:latin typeface="Calibri" panose="020F0502020204030204" pitchFamily="34" charset="0"/>
                <a:ea typeface="Calibri" panose="020F0502020204030204" pitchFamily="34" charset="0"/>
                <a:cs typeface="Calibri" panose="020F0502020204030204" pitchFamily="34" charset="0"/>
              </a:rPr>
              <a:t>It is this statement that supports the fact believers in Messiah will have disagreements. It is how we handle those disagreements that matters. </a:t>
            </a: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When we deal with matters in love, there will be a much greater chance of a positive outcome. An outcome where some pride may have taken a hit, but little damage was done to our Father's name.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Next session we will take a look at the battle between the Spirit and the flesh!!!!</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797892570"/>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14882-4F7C-488B-BF38-B77E821EFED2}"/>
              </a:ext>
            </a:extLst>
          </p:cNvPr>
          <p:cNvSpPr>
            <a:spLocks noGrp="1"/>
          </p:cNvSpPr>
          <p:nvPr>
            <p:ph type="title"/>
          </p:nvPr>
        </p:nvSpPr>
        <p:spPr>
          <a:xfrm>
            <a:off x="838200" y="365126"/>
            <a:ext cx="10515600" cy="416110"/>
          </a:xfrm>
        </p:spPr>
        <p:txBody>
          <a:bodyPr>
            <a:normAutofit fontScale="90000"/>
          </a:bodyPr>
          <a:lstStyle/>
          <a:p>
            <a:r>
              <a:rPr lang="en-US" dirty="0">
                <a:solidFill>
                  <a:srgbClr val="00B0F0"/>
                </a:solidFill>
              </a:rPr>
              <a:t>Galatians – 5:16-26</a:t>
            </a:r>
            <a:endParaRPr lang="en-AU" dirty="0">
              <a:solidFill>
                <a:srgbClr val="00B0F0"/>
              </a:solidFill>
            </a:endParaRPr>
          </a:p>
        </p:txBody>
      </p:sp>
      <p:sp>
        <p:nvSpPr>
          <p:cNvPr id="3" name="Content Placeholder 2">
            <a:extLst>
              <a:ext uri="{FF2B5EF4-FFF2-40B4-BE49-F238E27FC236}">
                <a16:creationId xmlns:a16="http://schemas.microsoft.com/office/drawing/2014/main" id="{6B030157-0507-47C5-8BAA-0285290647F1}"/>
              </a:ext>
            </a:extLst>
          </p:cNvPr>
          <p:cNvSpPr>
            <a:spLocks noGrp="1"/>
          </p:cNvSpPr>
          <p:nvPr>
            <p:ph idx="1"/>
          </p:nvPr>
        </p:nvSpPr>
        <p:spPr>
          <a:xfrm>
            <a:off x="838200" y="905522"/>
            <a:ext cx="10515600" cy="5271441"/>
          </a:xfrm>
        </p:spPr>
        <p:txBody>
          <a:bodyPr/>
          <a:lstStyle/>
          <a:p>
            <a:pPr>
              <a:lnSpc>
                <a:spcPct val="115000"/>
              </a:lnSpc>
              <a:spcAft>
                <a:spcPts val="1000"/>
              </a:spcAft>
            </a:pPr>
            <a:r>
              <a:rPr lang="en-AU" sz="1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Galatians 5:16 </a:t>
            </a:r>
            <a:r>
              <a:rPr lang="en-AU" sz="1800" b="1" dirty="0">
                <a:effectLst/>
                <a:latin typeface="Calibri" panose="020F0502020204030204" pitchFamily="34" charset="0"/>
                <a:ea typeface="Calibri" panose="020F0502020204030204" pitchFamily="34" charset="0"/>
                <a:cs typeface="Calibri" panose="020F0502020204030204" pitchFamily="34" charset="0"/>
              </a:rPr>
              <a:t>-</a:t>
            </a:r>
            <a:r>
              <a:rPr lang="en-AU" sz="1800" dirty="0">
                <a:effectLst/>
                <a:latin typeface="Calibri" panose="020F0502020204030204" pitchFamily="34" charset="0"/>
                <a:ea typeface="Calibri" panose="020F0502020204030204" pitchFamily="34" charset="0"/>
                <a:cs typeface="Calibri" panose="020F0502020204030204" pitchFamily="34" charset="0"/>
              </a:rPr>
              <a:t> One of the great battles we undergo is the battle between self/flesh and the spirit. This is something even the likes of Paul fought against and appears to have had "some trouble" understanding the reasons why.</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Verse 16 </a:t>
            </a:r>
            <a:r>
              <a:rPr lang="en-AU" sz="1800" dirty="0">
                <a:effectLst/>
                <a:latin typeface="Calibri" panose="020F0502020204030204" pitchFamily="34" charset="0"/>
                <a:ea typeface="Calibri" panose="020F0502020204030204" pitchFamily="34" charset="0"/>
                <a:cs typeface="Calibri" panose="020F0502020204030204" pitchFamily="34" charset="0"/>
              </a:rPr>
              <a:t>is rather straight forward or should be rather straight forward.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Paul is beginning to build on his previous statements, that believers in the Elohim of Avraham, </a:t>
            </a:r>
            <a:r>
              <a:rPr lang="en-AU" sz="1800" dirty="0" err="1">
                <a:effectLst/>
                <a:latin typeface="Calibri" panose="020F0502020204030204" pitchFamily="34" charset="0"/>
                <a:ea typeface="Calibri" panose="020F0502020204030204" pitchFamily="34" charset="0"/>
                <a:cs typeface="Calibri" panose="020F0502020204030204" pitchFamily="34" charset="0"/>
              </a:rPr>
              <a:t>Yitzchaq</a:t>
            </a:r>
            <a:r>
              <a:rPr lang="en-AU" sz="1800" dirty="0">
                <a:effectLst/>
                <a:latin typeface="Calibri" panose="020F0502020204030204" pitchFamily="34" charset="0"/>
                <a:ea typeface="Calibri" panose="020F0502020204030204" pitchFamily="34" charset="0"/>
                <a:cs typeface="Calibri" panose="020F0502020204030204" pitchFamily="34" charset="0"/>
              </a:rPr>
              <a:t> and </a:t>
            </a:r>
            <a:r>
              <a:rPr lang="en-AU" sz="1800" dirty="0" err="1">
                <a:effectLst/>
                <a:latin typeface="Calibri" panose="020F0502020204030204" pitchFamily="34" charset="0"/>
                <a:ea typeface="Calibri" panose="020F0502020204030204" pitchFamily="34" charset="0"/>
                <a:cs typeface="Calibri" panose="020F0502020204030204" pitchFamily="34" charset="0"/>
              </a:rPr>
              <a:t>Ya'acov</a:t>
            </a:r>
            <a:r>
              <a:rPr lang="en-AU" sz="1800" dirty="0">
                <a:effectLst/>
                <a:latin typeface="Calibri" panose="020F0502020204030204" pitchFamily="34" charset="0"/>
                <a:ea typeface="Calibri" panose="020F0502020204030204" pitchFamily="34" charset="0"/>
                <a:cs typeface="Calibri" panose="020F0502020204030204" pitchFamily="34" charset="0"/>
              </a:rPr>
              <a:t>, need to live according to the fruit of the Spirit.</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However this is not always the case!!!!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What is the result of not walking according to the Spirit?</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None other than submitting to the desires -[ </a:t>
            </a:r>
            <a:r>
              <a:rPr lang="en-AU" sz="1800" b="1" dirty="0" err="1">
                <a:effectLst/>
                <a:latin typeface="Calibri" panose="020F0502020204030204" pitchFamily="34" charset="0"/>
                <a:ea typeface="Calibri" panose="020F0502020204030204" pitchFamily="34" charset="0"/>
                <a:cs typeface="Calibri" panose="020F0502020204030204" pitchFamily="34" charset="0"/>
              </a:rPr>
              <a:t>epithumia</a:t>
            </a:r>
            <a:r>
              <a:rPr lang="en-AU" sz="1800" b="1" dirty="0">
                <a:effectLst/>
                <a:latin typeface="Calibri" panose="020F0502020204030204" pitchFamily="34" charset="0"/>
                <a:ea typeface="Calibri" panose="020F0502020204030204" pitchFamily="34" charset="0"/>
                <a:cs typeface="Calibri" panose="020F0502020204030204" pitchFamily="34" charset="0"/>
              </a:rPr>
              <a:t> = passionate longing, coveting, lustful craving, impulses.] </a:t>
            </a:r>
            <a:r>
              <a:rPr lang="en-AU" sz="1800" dirty="0">
                <a:effectLst/>
                <a:latin typeface="Calibri" panose="020F0502020204030204" pitchFamily="34" charset="0"/>
                <a:ea typeface="Calibri" panose="020F0502020204030204" pitchFamily="34" charset="0"/>
                <a:cs typeface="Calibri" panose="020F0502020204030204" pitchFamily="34" charset="0"/>
              </a:rPr>
              <a:t>of self/flesh</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378541438"/>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17257-480C-4590-A5D6-E6ABC67E19E6}"/>
              </a:ext>
            </a:extLst>
          </p:cNvPr>
          <p:cNvSpPr>
            <a:spLocks noGrp="1"/>
          </p:cNvSpPr>
          <p:nvPr>
            <p:ph type="title"/>
          </p:nvPr>
        </p:nvSpPr>
        <p:spPr>
          <a:xfrm>
            <a:off x="838200" y="338492"/>
            <a:ext cx="10515600" cy="433865"/>
          </a:xfrm>
        </p:spPr>
        <p:txBody>
          <a:bodyPr>
            <a:normAutofit fontScale="90000"/>
          </a:bodyPr>
          <a:lstStyle/>
          <a:p>
            <a:r>
              <a:rPr lang="en-US" dirty="0">
                <a:solidFill>
                  <a:srgbClr val="00B0F0"/>
                </a:solidFill>
              </a:rPr>
              <a:t>Galatians – 5:17</a:t>
            </a:r>
            <a:endParaRPr lang="en-AU" dirty="0">
              <a:solidFill>
                <a:srgbClr val="00B0F0"/>
              </a:solidFill>
            </a:endParaRPr>
          </a:p>
        </p:txBody>
      </p:sp>
      <p:sp>
        <p:nvSpPr>
          <p:cNvPr id="3" name="Content Placeholder 2">
            <a:extLst>
              <a:ext uri="{FF2B5EF4-FFF2-40B4-BE49-F238E27FC236}">
                <a16:creationId xmlns:a16="http://schemas.microsoft.com/office/drawing/2014/main" id="{2AEAF991-5830-459F-9662-3F545FE93DF3}"/>
              </a:ext>
            </a:extLst>
          </p:cNvPr>
          <p:cNvSpPr>
            <a:spLocks noGrp="1"/>
          </p:cNvSpPr>
          <p:nvPr>
            <p:ph idx="1"/>
          </p:nvPr>
        </p:nvSpPr>
        <p:spPr>
          <a:xfrm>
            <a:off x="838200" y="914400"/>
            <a:ext cx="10515600" cy="5262563"/>
          </a:xfrm>
        </p:spPr>
        <p:txBody>
          <a:bodyPr/>
          <a:lstStyle/>
          <a:p>
            <a:pPr>
              <a:lnSpc>
                <a:spcPct val="115000"/>
              </a:lnSpc>
              <a:spcAft>
                <a:spcPts val="1000"/>
              </a:spcAft>
            </a:pP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Galatians  5:17 </a:t>
            </a:r>
            <a:r>
              <a:rPr lang="en-AU" sz="2400" b="1" dirty="0">
                <a:effectLst/>
                <a:latin typeface="Calibri" panose="020F0502020204030204" pitchFamily="34" charset="0"/>
                <a:ea typeface="Calibri" panose="020F0502020204030204" pitchFamily="34" charset="0"/>
                <a:cs typeface="Calibri" panose="020F0502020204030204" pitchFamily="34" charset="0"/>
              </a:rPr>
              <a:t>- </a:t>
            </a:r>
            <a:r>
              <a:rPr lang="en-AU" sz="2400" dirty="0" err="1">
                <a:effectLst/>
                <a:latin typeface="Calibri" panose="020F0502020204030204" pitchFamily="34" charset="0"/>
                <a:ea typeface="Calibri" panose="020F0502020204030204" pitchFamily="34" charset="0"/>
                <a:cs typeface="Calibri" panose="020F0502020204030204" pitchFamily="34" charset="0"/>
              </a:rPr>
              <a:t>Sha'ul</a:t>
            </a:r>
            <a:r>
              <a:rPr lang="en-AU" sz="2400" dirty="0">
                <a:effectLst/>
                <a:latin typeface="Calibri" panose="020F0502020204030204" pitchFamily="34" charset="0"/>
                <a:ea typeface="Calibri" panose="020F0502020204030204" pitchFamily="34" charset="0"/>
                <a:cs typeface="Calibri" panose="020F0502020204030204" pitchFamily="34" charset="0"/>
              </a:rPr>
              <a:t> goes on to write - that the flesh fights against the Spirit, and the Spirit against the flesh. Talk about a house full of challenges and differences.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Paul has some strong words to say about these types of lusts:</a:t>
            </a:r>
            <a:r>
              <a:rPr lang="en-AU" sz="2400" dirty="0">
                <a:latin typeface="Calibri" panose="020F0502020204030204" pitchFamily="34" charset="0"/>
                <a:ea typeface="Calibri" panose="020F0502020204030204" pitchFamily="34" charset="0"/>
                <a:cs typeface="Times New Roman" panose="02020603050405020304" pitchFamily="18" charset="0"/>
              </a:rPr>
              <a:t> </a:t>
            </a:r>
            <a:r>
              <a:rPr lang="en-AU"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Romans 1:22-32</a:t>
            </a:r>
            <a:endParaRPr lang="en-A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By walking a different path other than Biblical Torah we too can quickly find ourselves in similar situations.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Let us spend a little time examining the list in Romans… those things of the flesh and see if find any in the religious world that claim faith in the Bible.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Let us go through the list and tick them off.</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74232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1C7CC-2750-4CAF-AF70-70A252D5D57D}"/>
              </a:ext>
            </a:extLst>
          </p:cNvPr>
          <p:cNvSpPr>
            <a:spLocks noGrp="1"/>
          </p:cNvSpPr>
          <p:nvPr>
            <p:ph type="title"/>
          </p:nvPr>
        </p:nvSpPr>
        <p:spPr/>
        <p:txBody>
          <a:bodyPr/>
          <a:lstStyle/>
          <a:p>
            <a:r>
              <a:rPr lang="en-AU" dirty="0"/>
              <a:t>GALATIANS CHAPTER 2:1-5</a:t>
            </a:r>
          </a:p>
        </p:txBody>
      </p:sp>
      <p:sp>
        <p:nvSpPr>
          <p:cNvPr id="3" name="Content Placeholder 2">
            <a:extLst>
              <a:ext uri="{FF2B5EF4-FFF2-40B4-BE49-F238E27FC236}">
                <a16:creationId xmlns:a16="http://schemas.microsoft.com/office/drawing/2014/main" id="{AE104A55-FE0B-48DD-B61B-F762AD20EEE5}"/>
              </a:ext>
            </a:extLst>
          </p:cNvPr>
          <p:cNvSpPr>
            <a:spLocks noGrp="1"/>
          </p:cNvSpPr>
          <p:nvPr>
            <p:ph idx="1"/>
          </p:nvPr>
        </p:nvSpPr>
        <p:spPr/>
        <p:txBody>
          <a:bodyPr/>
          <a:lstStyle/>
          <a:p>
            <a:r>
              <a:rPr lang="en-AU" dirty="0"/>
              <a:t>Deuteronomy 5:6-7.</a:t>
            </a:r>
          </a:p>
          <a:p>
            <a:endParaRPr lang="en-AU" dirty="0"/>
          </a:p>
          <a:p>
            <a:r>
              <a:rPr lang="en-AU" dirty="0"/>
              <a:t>Ok - ?</a:t>
            </a:r>
          </a:p>
          <a:p>
            <a:r>
              <a:rPr lang="en-AU" dirty="0"/>
              <a:t>Did our Father take His children out of one set of slavery rules to put them under another form of slavery that was equal to or worse?</a:t>
            </a:r>
          </a:p>
          <a:p>
            <a:r>
              <a:rPr lang="en-AU" dirty="0"/>
              <a:t>In answering this question perhaps we should ask another!</a:t>
            </a:r>
          </a:p>
          <a:p>
            <a:r>
              <a:rPr lang="en-AU" dirty="0"/>
              <a:t>Is YHVH the God of Freedom or Slavery?</a:t>
            </a:r>
          </a:p>
          <a:p>
            <a:r>
              <a:rPr lang="en-AU" dirty="0"/>
              <a:t>The answer will depend on the audience!</a:t>
            </a:r>
          </a:p>
        </p:txBody>
      </p:sp>
    </p:spTree>
    <p:extLst>
      <p:ext uri="{BB962C8B-B14F-4D97-AF65-F5344CB8AC3E}">
        <p14:creationId xmlns:p14="http://schemas.microsoft.com/office/powerpoint/2010/main" val="381956757"/>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6D939-8718-495E-A453-C1E8F90C6E0C}"/>
              </a:ext>
            </a:extLst>
          </p:cNvPr>
          <p:cNvSpPr>
            <a:spLocks noGrp="1"/>
          </p:cNvSpPr>
          <p:nvPr>
            <p:ph type="title"/>
          </p:nvPr>
        </p:nvSpPr>
        <p:spPr>
          <a:xfrm>
            <a:off x="838200" y="365125"/>
            <a:ext cx="10515600" cy="398355"/>
          </a:xfrm>
        </p:spPr>
        <p:txBody>
          <a:bodyPr>
            <a:normAutofit fontScale="90000"/>
          </a:bodyPr>
          <a:lstStyle/>
          <a:p>
            <a:r>
              <a:rPr lang="en-US" dirty="0">
                <a:solidFill>
                  <a:srgbClr val="00B0F0"/>
                </a:solidFill>
              </a:rPr>
              <a:t>Galatians – 5:18</a:t>
            </a:r>
            <a:endParaRPr lang="en-AU" dirty="0">
              <a:solidFill>
                <a:srgbClr val="00B0F0"/>
              </a:solidFill>
            </a:endParaRPr>
          </a:p>
        </p:txBody>
      </p:sp>
      <p:sp>
        <p:nvSpPr>
          <p:cNvPr id="3" name="Content Placeholder 2">
            <a:extLst>
              <a:ext uri="{FF2B5EF4-FFF2-40B4-BE49-F238E27FC236}">
                <a16:creationId xmlns:a16="http://schemas.microsoft.com/office/drawing/2014/main" id="{AA64A8DA-9F90-4655-9940-DE5DCDCCCF3C}"/>
              </a:ext>
            </a:extLst>
          </p:cNvPr>
          <p:cNvSpPr>
            <a:spLocks noGrp="1"/>
          </p:cNvSpPr>
          <p:nvPr>
            <p:ph idx="1"/>
          </p:nvPr>
        </p:nvSpPr>
        <p:spPr>
          <a:xfrm>
            <a:off x="838200" y="985421"/>
            <a:ext cx="10515600" cy="5191542"/>
          </a:xfrm>
        </p:spPr>
        <p:txBody>
          <a:bodyPr/>
          <a:lstStyle/>
          <a:p>
            <a:pPr>
              <a:lnSpc>
                <a:spcPct val="115000"/>
              </a:lnSpc>
              <a:spcAft>
                <a:spcPts val="1000"/>
              </a:spcAft>
            </a:pPr>
            <a:r>
              <a:rPr lang="en-AU" sz="1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Galatians 5:18 </a:t>
            </a:r>
            <a:r>
              <a:rPr lang="en-AU" sz="1800" b="1" dirty="0">
                <a:effectLst/>
                <a:latin typeface="Calibri" panose="020F0502020204030204" pitchFamily="34" charset="0"/>
                <a:ea typeface="Calibri" panose="020F0502020204030204" pitchFamily="34" charset="0"/>
                <a:cs typeface="Calibri" panose="020F0502020204030204" pitchFamily="34" charset="0"/>
              </a:rPr>
              <a:t>-</a:t>
            </a:r>
            <a:r>
              <a:rPr lang="en-AU" sz="1800" dirty="0">
                <a:effectLst/>
                <a:latin typeface="Calibri" panose="020F0502020204030204" pitchFamily="34" charset="0"/>
                <a:ea typeface="Calibri" panose="020F0502020204030204" pitchFamily="34" charset="0"/>
                <a:cs typeface="Calibri" panose="020F0502020204030204" pitchFamily="34" charset="0"/>
              </a:rPr>
              <a:t> The fact that Paul states that if one is under the Spirit then one is not under law is used as another proof text against following Torah by the Christian church.</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As we now know this is not nor could it be the case. What is </a:t>
            </a:r>
            <a:r>
              <a:rPr lang="en-AU" sz="1800" dirty="0" err="1">
                <a:effectLst/>
                <a:latin typeface="Calibri" panose="020F0502020204030204" pitchFamily="34" charset="0"/>
                <a:ea typeface="Calibri" panose="020F0502020204030204" pitchFamily="34" charset="0"/>
                <a:cs typeface="Calibri" panose="020F0502020204030204" pitchFamily="34" charset="0"/>
              </a:rPr>
              <a:t>Sha'ul</a:t>
            </a:r>
            <a:r>
              <a:rPr lang="en-AU" sz="1800" dirty="0">
                <a:effectLst/>
                <a:latin typeface="Calibri" panose="020F0502020204030204" pitchFamily="34" charset="0"/>
                <a:ea typeface="Calibri" panose="020F0502020204030204" pitchFamily="34" charset="0"/>
                <a:cs typeface="Calibri" panose="020F0502020204030204" pitchFamily="34" charset="0"/>
              </a:rPr>
              <a:t> actually saying here?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It is interesting that in the Companion Bible [KJV] published by Kregel, in the notes section, it says that the </a:t>
            </a:r>
            <a:r>
              <a:rPr lang="en-AU" sz="1800" dirty="0" err="1">
                <a:effectLst/>
                <a:latin typeface="Calibri" panose="020F0502020204030204" pitchFamily="34" charset="0"/>
                <a:ea typeface="Calibri" panose="020F0502020204030204" pitchFamily="34" charset="0"/>
                <a:cs typeface="Calibri" panose="020F0502020204030204" pitchFamily="34" charset="0"/>
              </a:rPr>
              <a:t>THE</a:t>
            </a:r>
            <a:r>
              <a:rPr lang="en-AU" sz="1800" dirty="0">
                <a:effectLst/>
                <a:latin typeface="Calibri" panose="020F0502020204030204" pitchFamily="34" charset="0"/>
                <a:ea typeface="Calibri" panose="020F0502020204030204" pitchFamily="34" charset="0"/>
                <a:cs typeface="Calibri" panose="020F0502020204030204" pitchFamily="34" charset="0"/>
              </a:rPr>
              <a:t> before LAW should be omitted.</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We would then have the following - </a:t>
            </a:r>
            <a:r>
              <a:rPr lang="en-AU" sz="18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"But if ye be led of/by the Spirit ye are not </a:t>
            </a:r>
            <a:r>
              <a:rPr lang="en-AU" sz="1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under</a:t>
            </a:r>
            <a:r>
              <a:rPr lang="en-AU" sz="18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law."</a:t>
            </a:r>
            <a:endParaRPr lang="en-AU"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In searching what Paul means we need to also look at the word translated as </a:t>
            </a:r>
            <a:r>
              <a:rPr lang="en-AU" sz="1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under:</a:t>
            </a:r>
            <a:endParaRPr lang="en-AU"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b="1" dirty="0" err="1">
                <a:solidFill>
                  <a:srgbClr val="FFFF00"/>
                </a:solidFill>
                <a:effectLst/>
                <a:latin typeface="Calibri" panose="020F0502020204030204" pitchFamily="34" charset="0"/>
                <a:ea typeface="Calibri" panose="020F0502020204030204" pitchFamily="34" charset="0"/>
                <a:cs typeface="Calibri" panose="020F0502020204030204" pitchFamily="34" charset="0"/>
              </a:rPr>
              <a:t>Hupo</a:t>
            </a:r>
            <a:r>
              <a:rPr lang="en-AU" sz="1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t>
            </a:r>
            <a:r>
              <a:rPr lang="en-AU" sz="1800" b="1" dirty="0">
                <a:effectLst/>
                <a:latin typeface="Calibri" panose="020F0502020204030204" pitchFamily="34" charset="0"/>
                <a:ea typeface="Calibri" panose="020F0502020204030204" pitchFamily="34" charset="0"/>
                <a:cs typeface="Calibri" panose="020F0502020204030204" pitchFamily="34" charset="0"/>
              </a:rPr>
              <a:t>- </a:t>
            </a:r>
            <a:r>
              <a:rPr lang="en-AU" sz="1800" dirty="0">
                <a:effectLst/>
                <a:latin typeface="Calibri" panose="020F0502020204030204" pitchFamily="34" charset="0"/>
                <a:ea typeface="Calibri" panose="020F0502020204030204" pitchFamily="34" charset="0"/>
                <a:cs typeface="Calibri" panose="020F0502020204030204" pitchFamily="34" charset="0"/>
              </a:rPr>
              <a:t>Here the word implies moral or legal subjection.</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With what we have thus far learnt, it is almost certain Paul is referring too the </a:t>
            </a:r>
            <a:r>
              <a:rPr lang="en-AU" sz="1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"Oral law”, </a:t>
            </a:r>
            <a:r>
              <a:rPr lang="en-AU" sz="1800" dirty="0">
                <a:effectLst/>
                <a:latin typeface="Calibri" panose="020F0502020204030204" pitchFamily="34" charset="0"/>
                <a:ea typeface="Calibri" panose="020F0502020204030204" pitchFamily="34" charset="0"/>
                <a:cs typeface="Calibri" panose="020F0502020204030204" pitchFamily="34" charset="0"/>
              </a:rPr>
              <a:t>especially as he doesn't put </a:t>
            </a:r>
            <a:r>
              <a:rPr lang="en-AU" sz="18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THE</a:t>
            </a:r>
            <a:r>
              <a:rPr lang="en-AU" sz="1800" dirty="0">
                <a:effectLst/>
                <a:latin typeface="Calibri" panose="020F0502020204030204" pitchFamily="34" charset="0"/>
                <a:ea typeface="Calibri" panose="020F0502020204030204" pitchFamily="34" charset="0"/>
                <a:cs typeface="Calibri" panose="020F0502020204030204" pitchFamily="34" charset="0"/>
              </a:rPr>
              <a:t> before law.</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391520654"/>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6648E-CFCE-490A-9E44-660E8FF9FEBA}"/>
              </a:ext>
            </a:extLst>
          </p:cNvPr>
          <p:cNvSpPr>
            <a:spLocks noGrp="1"/>
          </p:cNvSpPr>
          <p:nvPr>
            <p:ph type="title"/>
          </p:nvPr>
        </p:nvSpPr>
        <p:spPr>
          <a:xfrm>
            <a:off x="838200" y="365125"/>
            <a:ext cx="10515600" cy="380599"/>
          </a:xfrm>
        </p:spPr>
        <p:txBody>
          <a:bodyPr>
            <a:normAutofit fontScale="90000"/>
          </a:bodyPr>
          <a:lstStyle/>
          <a:p>
            <a:r>
              <a:rPr lang="en-US" dirty="0">
                <a:solidFill>
                  <a:srgbClr val="00B0F0"/>
                </a:solidFill>
              </a:rPr>
              <a:t>Galatians – 5:18</a:t>
            </a:r>
            <a:endParaRPr lang="en-AU" dirty="0">
              <a:solidFill>
                <a:srgbClr val="00B0F0"/>
              </a:solidFill>
            </a:endParaRPr>
          </a:p>
        </p:txBody>
      </p:sp>
      <p:sp>
        <p:nvSpPr>
          <p:cNvPr id="3" name="Content Placeholder 2">
            <a:extLst>
              <a:ext uri="{FF2B5EF4-FFF2-40B4-BE49-F238E27FC236}">
                <a16:creationId xmlns:a16="http://schemas.microsoft.com/office/drawing/2014/main" id="{7B2790D2-5C94-4DFB-9D63-E67FEA01F2D5}"/>
              </a:ext>
            </a:extLst>
          </p:cNvPr>
          <p:cNvSpPr>
            <a:spLocks noGrp="1"/>
          </p:cNvSpPr>
          <p:nvPr>
            <p:ph idx="1"/>
          </p:nvPr>
        </p:nvSpPr>
        <p:spPr>
          <a:xfrm>
            <a:off x="838200" y="905522"/>
            <a:ext cx="10515600" cy="5271441"/>
          </a:xfrm>
        </p:spPr>
        <p:txBody>
          <a:bodyPr>
            <a:normAutofit fontScale="92500"/>
          </a:bodyPr>
          <a:lstStyle/>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Pa</a:t>
            </a:r>
            <a:r>
              <a:rPr lang="en-AU" sz="2400" dirty="0">
                <a:effectLst/>
                <a:latin typeface="Calibri" panose="020F0502020204030204" pitchFamily="34" charset="0"/>
                <a:ea typeface="Calibri" panose="020F0502020204030204" pitchFamily="34" charset="0"/>
                <a:cs typeface="Calibri" panose="020F0502020204030204" pitchFamily="34" charset="0"/>
              </a:rPr>
              <a:t>ul is now lead by the Spirit… before he was in subjection to the legality of the Oral law as taught by the religious establishment of the day. Thus he knows the difference and can say with clarity, if one is truly in the Spirit, then one will </a:t>
            </a:r>
            <a:r>
              <a:rPr lang="en-AU"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adhere to true Biblical Torah</a:t>
            </a:r>
            <a:r>
              <a:rPr lang="en-AU" sz="2400" dirty="0">
                <a:effectLst/>
                <a:latin typeface="Calibri" panose="020F0502020204030204" pitchFamily="34" charset="0"/>
                <a:ea typeface="Calibri" panose="020F0502020204030204" pitchFamily="34" charset="0"/>
                <a:cs typeface="Calibri" panose="020F0502020204030204" pitchFamily="34" charset="0"/>
              </a:rPr>
              <a: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What we have in the majority of todays so called Spirit filled Christian believers, is nothing more than the flesh being fed with every kind of worthless unclean food. Building up pride and position of man over and above the Torah of YHVH.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 sad truth of the matter is that those who say they are no longer under the law, are in fact under a law, the laws of the institution that left it's true biblical path many centuries ago.</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Please understand if we are truly lead by the Spirit of YHVH, then we will not dismiss His instructions - </a:t>
            </a:r>
            <a:r>
              <a:rPr lang="en-AU"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THE TORAH </a:t>
            </a:r>
            <a:r>
              <a:rPr lang="en-AU" sz="2400" dirty="0">
                <a:effectLst/>
                <a:latin typeface="Calibri" panose="020F0502020204030204" pitchFamily="34" charset="0"/>
                <a:ea typeface="Calibri" panose="020F0502020204030204" pitchFamily="34" charset="0"/>
                <a:cs typeface="Calibri" panose="020F0502020204030204" pitchFamily="34" charset="0"/>
              </a:rPr>
              <a:t>as worthless.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542896085"/>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567A8-2471-46BE-85AA-4D68A293E2CD}"/>
              </a:ext>
            </a:extLst>
          </p:cNvPr>
          <p:cNvSpPr>
            <a:spLocks noGrp="1"/>
          </p:cNvSpPr>
          <p:nvPr>
            <p:ph type="title"/>
          </p:nvPr>
        </p:nvSpPr>
        <p:spPr>
          <a:xfrm>
            <a:off x="838200" y="338493"/>
            <a:ext cx="10515600" cy="416110"/>
          </a:xfrm>
        </p:spPr>
        <p:txBody>
          <a:bodyPr>
            <a:normAutofit fontScale="90000"/>
          </a:bodyPr>
          <a:lstStyle/>
          <a:p>
            <a:r>
              <a:rPr lang="en-US" dirty="0">
                <a:solidFill>
                  <a:srgbClr val="00B0F0"/>
                </a:solidFill>
              </a:rPr>
              <a:t>Galatians – 5:19-21</a:t>
            </a:r>
            <a:endParaRPr lang="en-AU" dirty="0">
              <a:solidFill>
                <a:srgbClr val="00B0F0"/>
              </a:solidFill>
            </a:endParaRPr>
          </a:p>
        </p:txBody>
      </p:sp>
      <p:sp>
        <p:nvSpPr>
          <p:cNvPr id="3" name="Content Placeholder 2">
            <a:extLst>
              <a:ext uri="{FF2B5EF4-FFF2-40B4-BE49-F238E27FC236}">
                <a16:creationId xmlns:a16="http://schemas.microsoft.com/office/drawing/2014/main" id="{4A6AED99-80C9-4222-9055-4D48682D59B2}"/>
              </a:ext>
            </a:extLst>
          </p:cNvPr>
          <p:cNvSpPr>
            <a:spLocks noGrp="1"/>
          </p:cNvSpPr>
          <p:nvPr>
            <p:ph idx="1"/>
          </p:nvPr>
        </p:nvSpPr>
        <p:spPr>
          <a:xfrm>
            <a:off x="838200" y="914400"/>
            <a:ext cx="10515600" cy="5262563"/>
          </a:xfrm>
        </p:spPr>
        <p:txBody>
          <a:bodyPr>
            <a:normAutofit lnSpcReduction="10000"/>
          </a:bodyPr>
          <a:lstStyle/>
          <a:p>
            <a:pPr>
              <a:lnSpc>
                <a:spcPct val="115000"/>
              </a:lnSpc>
              <a:spcAft>
                <a:spcPts val="1000"/>
              </a:spcAft>
            </a:pPr>
            <a:r>
              <a:rPr lang="en-AU" sz="2400" b="1" dirty="0">
                <a:effectLst/>
                <a:latin typeface="Calibri" panose="020F0502020204030204" pitchFamily="34" charset="0"/>
                <a:ea typeface="Calibri" panose="020F0502020204030204" pitchFamily="34" charset="0"/>
                <a:cs typeface="Calibri" panose="020F0502020204030204" pitchFamily="34" charset="0"/>
              </a:rPr>
              <a:t> </a:t>
            </a:r>
            <a:r>
              <a:rPr lang="en-AU" sz="2400" b="1" dirty="0">
                <a:latin typeface="Calibri" panose="020F0502020204030204" pitchFamily="34" charset="0"/>
                <a:ea typeface="Calibri" panose="020F0502020204030204" pitchFamily="34" charset="0"/>
                <a:cs typeface="Calibri" panose="020F0502020204030204" pitchFamily="34" charset="0"/>
              </a:rPr>
              <a:t>Pa</a:t>
            </a:r>
            <a:r>
              <a:rPr lang="en-AU" sz="2400" dirty="0">
                <a:effectLst/>
                <a:latin typeface="Calibri" panose="020F0502020204030204" pitchFamily="34" charset="0"/>
                <a:ea typeface="Calibri" panose="020F0502020204030204" pitchFamily="34" charset="0"/>
                <a:cs typeface="Calibri" panose="020F0502020204030204" pitchFamily="34" charset="0"/>
              </a:rPr>
              <a:t>ul lists a number of sins that violate Torah!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We need to know what the Torah has to say about these sins, and why they are listed, some are worthy of stoning. </a:t>
            </a:r>
            <a:r>
              <a:rPr lang="en-AU" sz="2400" dirty="0">
                <a:latin typeface="Calibri" panose="020F0502020204030204" pitchFamily="34" charset="0"/>
                <a:ea typeface="Calibri" panose="020F0502020204030204" pitchFamily="34" charset="0"/>
                <a:cs typeface="Calibri" panose="020F0502020204030204" pitchFamily="34" charset="0"/>
              </a:rPr>
              <a:t>Pa</a:t>
            </a:r>
            <a:r>
              <a:rPr lang="en-AU" sz="2400" dirty="0">
                <a:effectLst/>
                <a:latin typeface="Calibri" panose="020F0502020204030204" pitchFamily="34" charset="0"/>
                <a:ea typeface="Calibri" panose="020F0502020204030204" pitchFamily="34" charset="0"/>
                <a:cs typeface="Calibri" panose="020F0502020204030204" pitchFamily="34" charset="0"/>
              </a:rPr>
              <a:t>ul takes them so seriously, that he says those who practice such will not inherit the kingdom of Elohim.</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Revelation 21:8 &amp; 22:15</a:t>
            </a:r>
            <a:endPar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Do not these scriptures support Paul?</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Are not these scriptures similar to the list mentioned in Romans that we read?</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With this list of sins, and the consequences, we witness </a:t>
            </a:r>
            <a:r>
              <a:rPr lang="en-AU" sz="2400" dirty="0">
                <a:latin typeface="Calibri" panose="020F0502020204030204" pitchFamily="34" charset="0"/>
                <a:ea typeface="Calibri" panose="020F0502020204030204" pitchFamily="34" charset="0"/>
                <a:cs typeface="Calibri" panose="020F0502020204030204" pitchFamily="34" charset="0"/>
              </a:rPr>
              <a:t>Pa</a:t>
            </a:r>
            <a:r>
              <a:rPr lang="en-AU" sz="2400" dirty="0">
                <a:effectLst/>
                <a:latin typeface="Calibri" panose="020F0502020204030204" pitchFamily="34" charset="0"/>
                <a:ea typeface="Calibri" panose="020F0502020204030204" pitchFamily="34" charset="0"/>
                <a:cs typeface="Calibri" panose="020F0502020204030204" pitchFamily="34" charset="0"/>
              </a:rPr>
              <a:t>uls support of Torah, not anything against it.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129536587"/>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932B1-92BE-4BD3-BF83-7B96CDAADB9A}"/>
              </a:ext>
            </a:extLst>
          </p:cNvPr>
          <p:cNvSpPr>
            <a:spLocks noGrp="1"/>
          </p:cNvSpPr>
          <p:nvPr>
            <p:ph type="title"/>
          </p:nvPr>
        </p:nvSpPr>
        <p:spPr>
          <a:xfrm>
            <a:off x="838200" y="365125"/>
            <a:ext cx="10515600" cy="380599"/>
          </a:xfrm>
        </p:spPr>
        <p:txBody>
          <a:bodyPr>
            <a:normAutofit fontScale="90000"/>
          </a:bodyPr>
          <a:lstStyle/>
          <a:p>
            <a:r>
              <a:rPr lang="en-US" dirty="0">
                <a:solidFill>
                  <a:srgbClr val="00B0F0"/>
                </a:solidFill>
              </a:rPr>
              <a:t>Galatians – 5:22-23</a:t>
            </a:r>
            <a:endParaRPr lang="en-AU" dirty="0">
              <a:solidFill>
                <a:srgbClr val="00B0F0"/>
              </a:solidFill>
            </a:endParaRPr>
          </a:p>
        </p:txBody>
      </p:sp>
      <p:sp>
        <p:nvSpPr>
          <p:cNvPr id="3" name="Content Placeholder 2">
            <a:extLst>
              <a:ext uri="{FF2B5EF4-FFF2-40B4-BE49-F238E27FC236}">
                <a16:creationId xmlns:a16="http://schemas.microsoft.com/office/drawing/2014/main" id="{2C8A734C-2117-4C84-9800-68ABC9D280A1}"/>
              </a:ext>
            </a:extLst>
          </p:cNvPr>
          <p:cNvSpPr>
            <a:spLocks noGrp="1"/>
          </p:cNvSpPr>
          <p:nvPr>
            <p:ph idx="1"/>
          </p:nvPr>
        </p:nvSpPr>
        <p:spPr>
          <a:xfrm>
            <a:off x="838200" y="923278"/>
            <a:ext cx="10515600" cy="5253685"/>
          </a:xfrm>
        </p:spPr>
        <p:txBody>
          <a:bodyPr>
            <a:normAutofit lnSpcReduction="10000"/>
          </a:bodyPr>
          <a:lstStyle/>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Pa</a:t>
            </a:r>
            <a:r>
              <a:rPr lang="en-AU" sz="2400" dirty="0">
                <a:effectLst/>
                <a:latin typeface="Calibri" panose="020F0502020204030204" pitchFamily="34" charset="0"/>
                <a:ea typeface="Calibri" panose="020F0502020204030204" pitchFamily="34" charset="0"/>
                <a:cs typeface="Calibri" panose="020F0502020204030204" pitchFamily="34" charset="0"/>
              </a:rPr>
              <a:t>ul goes on to list those areas that are evident by those who are lead by the Spirit instead of the flesh.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These are the fruits born from the Holy One of Israel. These are fruits we should strive to show… fruits that replace those of the flesh.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We must not become </a:t>
            </a:r>
            <a:r>
              <a:rPr lang="en-AU"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"robots" </a:t>
            </a:r>
            <a:r>
              <a:rPr lang="en-AU" sz="2400" dirty="0">
                <a:effectLst/>
                <a:latin typeface="Calibri" panose="020F0502020204030204" pitchFamily="34" charset="0"/>
                <a:ea typeface="Calibri" panose="020F0502020204030204" pitchFamily="34" charset="0"/>
                <a:cs typeface="Calibri" panose="020F0502020204030204" pitchFamily="34" charset="0"/>
              </a:rPr>
              <a:t>that legally follow the rules and regulations of the Torah, without show casing the fruits that obedience through our love of Messiah should exhibit.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As Paul himself said when writing another letter to the Corinthians: "though I do all these things, if I do them without love, they are in fact worthless."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Why does he submit this message to us?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55890874"/>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8199F-6219-466C-AB08-CCF9F9E21094}"/>
              </a:ext>
            </a:extLst>
          </p:cNvPr>
          <p:cNvSpPr>
            <a:spLocks noGrp="1"/>
          </p:cNvSpPr>
          <p:nvPr>
            <p:ph type="title"/>
          </p:nvPr>
        </p:nvSpPr>
        <p:spPr>
          <a:xfrm>
            <a:off x="838200" y="365126"/>
            <a:ext cx="10515600" cy="315912"/>
          </a:xfrm>
        </p:spPr>
        <p:txBody>
          <a:bodyPr>
            <a:normAutofit fontScale="90000"/>
          </a:bodyPr>
          <a:lstStyle/>
          <a:p>
            <a:r>
              <a:rPr lang="en-US" dirty="0">
                <a:solidFill>
                  <a:srgbClr val="00B0F0"/>
                </a:solidFill>
              </a:rPr>
              <a:t>Galatians – 5:24-25</a:t>
            </a:r>
            <a:endParaRPr lang="en-AU" dirty="0">
              <a:solidFill>
                <a:srgbClr val="00B0F0"/>
              </a:solidFill>
            </a:endParaRPr>
          </a:p>
        </p:txBody>
      </p:sp>
      <p:sp>
        <p:nvSpPr>
          <p:cNvPr id="3" name="Content Placeholder 2">
            <a:extLst>
              <a:ext uri="{FF2B5EF4-FFF2-40B4-BE49-F238E27FC236}">
                <a16:creationId xmlns:a16="http://schemas.microsoft.com/office/drawing/2014/main" id="{FE05ABE4-C914-4C78-94ED-C264A36ABF69}"/>
              </a:ext>
            </a:extLst>
          </p:cNvPr>
          <p:cNvSpPr>
            <a:spLocks noGrp="1"/>
          </p:cNvSpPr>
          <p:nvPr>
            <p:ph idx="1"/>
          </p:nvPr>
        </p:nvSpPr>
        <p:spPr>
          <a:xfrm>
            <a:off x="838200" y="896645"/>
            <a:ext cx="10515600" cy="5280318"/>
          </a:xfrm>
        </p:spPr>
        <p:txBody>
          <a:bodyPr/>
          <a:lstStyle/>
          <a:p>
            <a:pPr>
              <a:lnSpc>
                <a:spcPct val="115000"/>
              </a:lnSpc>
              <a:spcAft>
                <a:spcPts val="1000"/>
              </a:spcAft>
            </a:pPr>
            <a:r>
              <a:rPr lang="en-AU" sz="2000" b="1" dirty="0">
                <a:effectLst/>
                <a:latin typeface="Calibri" panose="020F0502020204030204" pitchFamily="34" charset="0"/>
                <a:ea typeface="Calibri" panose="020F0502020204030204" pitchFamily="34" charset="0"/>
                <a:cs typeface="Calibri" panose="020F0502020204030204" pitchFamily="34" charset="0"/>
              </a:rPr>
              <a:t> </a:t>
            </a:r>
            <a:r>
              <a:rPr lang="en-AU" sz="2000" dirty="0">
                <a:effectLst/>
                <a:latin typeface="Calibri" panose="020F0502020204030204" pitchFamily="34" charset="0"/>
                <a:ea typeface="Calibri" panose="020F0502020204030204" pitchFamily="34" charset="0"/>
                <a:cs typeface="Calibri" panose="020F0502020204030204" pitchFamily="34" charset="0"/>
              </a:rPr>
              <a:t>It is because of LOVE. </a:t>
            </a:r>
            <a:r>
              <a:rPr lang="en-AU" sz="2000" dirty="0">
                <a:latin typeface="Calibri" panose="020F0502020204030204" pitchFamily="34" charset="0"/>
                <a:ea typeface="Calibri" panose="020F0502020204030204" pitchFamily="34" charset="0"/>
                <a:cs typeface="Times New Roman" panose="02020603050405020304" pitchFamily="18" charset="0"/>
              </a:rPr>
              <a:t> - </a:t>
            </a:r>
            <a:r>
              <a:rPr lang="en-AU" sz="2000" dirty="0">
                <a:effectLst/>
                <a:latin typeface="Calibri" panose="020F0502020204030204" pitchFamily="34" charset="0"/>
                <a:ea typeface="Calibri" panose="020F0502020204030204" pitchFamily="34" charset="0"/>
                <a:cs typeface="Calibri" panose="020F0502020204030204" pitchFamily="34" charset="0"/>
              </a:rPr>
              <a:t>1John 4:16-21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God being love, and having loved us before we could love Him, then if we are truly of the Spirit or being lead by the Spirit, then we will exhibit His love.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Love does not mean we role over and compromise His Torah for the sake of some distorted love or friendship. As the Master Himself was meek not weak.</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We need to submit to the Torah, not because we think we are better than anyone else, but to bring blessing into our nation and to be a light unto the world.</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Walking by the Ruach </a:t>
            </a:r>
            <a:r>
              <a:rPr lang="en-AU" sz="2000" dirty="0" err="1">
                <a:effectLst/>
                <a:latin typeface="Calibri" panose="020F0502020204030204" pitchFamily="34" charset="0"/>
                <a:ea typeface="Calibri" panose="020F0502020204030204" pitchFamily="34" charset="0"/>
                <a:cs typeface="Calibri" panose="020F0502020204030204" pitchFamily="34" charset="0"/>
              </a:rPr>
              <a:t>HaKodesh</a:t>
            </a:r>
            <a:r>
              <a:rPr lang="en-AU" sz="2000" dirty="0">
                <a:effectLst/>
                <a:latin typeface="Calibri" panose="020F0502020204030204" pitchFamily="34" charset="0"/>
                <a:ea typeface="Calibri" panose="020F0502020204030204" pitchFamily="34" charset="0"/>
                <a:cs typeface="Calibri" panose="020F0502020204030204" pitchFamily="34" charset="0"/>
              </a:rPr>
              <a:t> is a real challenge for us today, just as it was for the Galatians. Just as they had become in danger of being deceived into thinking that their so called good works and prestigious reputations could earn them salvation and enough credits before YHVH, we too can fall for such foolish thinking.</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99770176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5247F-2DB0-4108-A144-BA6EB760D7AF}"/>
              </a:ext>
            </a:extLst>
          </p:cNvPr>
          <p:cNvSpPr>
            <a:spLocks noGrp="1"/>
          </p:cNvSpPr>
          <p:nvPr>
            <p:ph type="title"/>
          </p:nvPr>
        </p:nvSpPr>
        <p:spPr>
          <a:xfrm>
            <a:off x="838200" y="365125"/>
            <a:ext cx="10515600" cy="398355"/>
          </a:xfrm>
        </p:spPr>
        <p:txBody>
          <a:bodyPr>
            <a:normAutofit fontScale="90000"/>
          </a:bodyPr>
          <a:lstStyle/>
          <a:p>
            <a:r>
              <a:rPr lang="en-US" dirty="0">
                <a:solidFill>
                  <a:srgbClr val="00B0F0"/>
                </a:solidFill>
              </a:rPr>
              <a:t>Galatians – 5:24-25</a:t>
            </a:r>
            <a:endParaRPr lang="en-AU" dirty="0">
              <a:solidFill>
                <a:srgbClr val="00B0F0"/>
              </a:solidFill>
            </a:endParaRPr>
          </a:p>
        </p:txBody>
      </p:sp>
      <p:sp>
        <p:nvSpPr>
          <p:cNvPr id="3" name="Content Placeholder 2">
            <a:extLst>
              <a:ext uri="{FF2B5EF4-FFF2-40B4-BE49-F238E27FC236}">
                <a16:creationId xmlns:a16="http://schemas.microsoft.com/office/drawing/2014/main" id="{8B581823-9055-41DB-A631-53C0B4A07EBB}"/>
              </a:ext>
            </a:extLst>
          </p:cNvPr>
          <p:cNvSpPr>
            <a:spLocks noGrp="1"/>
          </p:cNvSpPr>
          <p:nvPr>
            <p:ph idx="1"/>
          </p:nvPr>
        </p:nvSpPr>
        <p:spPr>
          <a:xfrm>
            <a:off x="838200" y="949911"/>
            <a:ext cx="10515600" cy="5227052"/>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Our Torah obligations should be fulfilled because of our </a:t>
            </a:r>
            <a:r>
              <a:rPr lang="en-AU"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LOVE</a:t>
            </a:r>
            <a:r>
              <a:rPr lang="en-AU" sz="2400" dirty="0">
                <a:effectLst/>
                <a:latin typeface="Calibri" panose="020F0502020204030204" pitchFamily="34" charset="0"/>
                <a:ea typeface="Calibri" panose="020F0502020204030204" pitchFamily="34" charset="0"/>
                <a:cs typeface="Calibri" panose="020F0502020204030204" pitchFamily="34" charset="0"/>
              </a:rPr>
              <a:t> for our Saviour, High Priest, King and our Heavenly Father, wanting to represent YHVH in the best</a:t>
            </a:r>
            <a:r>
              <a:rPr lang="en-AU"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LIGHT </a:t>
            </a:r>
            <a:r>
              <a:rPr lang="en-AU" sz="2400" dirty="0">
                <a:effectLst/>
                <a:latin typeface="Calibri" panose="020F0502020204030204" pitchFamily="34" charset="0"/>
                <a:ea typeface="Calibri" panose="020F0502020204030204" pitchFamily="34" charset="0"/>
                <a:cs typeface="Calibri" panose="020F0502020204030204" pitchFamily="34" charset="0"/>
              </a:rPr>
              <a:t>that we can.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We are His children, His servants, His subjects not the other way around. The behaviour of much of Christendom has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as a servant of theirs. He has to jump when told. They put words in His mouth, and promise He will do such and such, when many of these promises are completely outside of His Torah and pattern.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We have such a long way to go as a people as a nation, but He who began good work in us will complete it, that we can count on, if we allow Him.</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508061225"/>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1CCEC-517E-4E26-B41C-CEEB423D72B9}"/>
              </a:ext>
            </a:extLst>
          </p:cNvPr>
          <p:cNvSpPr>
            <a:spLocks noGrp="1"/>
          </p:cNvSpPr>
          <p:nvPr>
            <p:ph type="title"/>
          </p:nvPr>
        </p:nvSpPr>
        <p:spPr>
          <a:xfrm>
            <a:off x="838200" y="365126"/>
            <a:ext cx="10515600" cy="407232"/>
          </a:xfrm>
        </p:spPr>
        <p:txBody>
          <a:bodyPr>
            <a:normAutofit fontScale="90000"/>
          </a:bodyPr>
          <a:lstStyle/>
          <a:p>
            <a:r>
              <a:rPr lang="en-US" dirty="0">
                <a:solidFill>
                  <a:srgbClr val="00B0F0"/>
                </a:solidFill>
              </a:rPr>
              <a:t>Galatians – 5:26</a:t>
            </a:r>
            <a:endParaRPr lang="en-AU" dirty="0">
              <a:solidFill>
                <a:srgbClr val="00B0F0"/>
              </a:solidFill>
            </a:endParaRPr>
          </a:p>
        </p:txBody>
      </p:sp>
      <p:sp>
        <p:nvSpPr>
          <p:cNvPr id="3" name="Content Placeholder 2">
            <a:extLst>
              <a:ext uri="{FF2B5EF4-FFF2-40B4-BE49-F238E27FC236}">
                <a16:creationId xmlns:a16="http://schemas.microsoft.com/office/drawing/2014/main" id="{582D983A-572D-4F30-B88E-F896363E43AF}"/>
              </a:ext>
            </a:extLst>
          </p:cNvPr>
          <p:cNvSpPr>
            <a:spLocks noGrp="1"/>
          </p:cNvSpPr>
          <p:nvPr>
            <p:ph idx="1"/>
          </p:nvPr>
        </p:nvSpPr>
        <p:spPr>
          <a:xfrm>
            <a:off x="838200" y="1056443"/>
            <a:ext cx="10515600" cy="5120520"/>
          </a:xfrm>
        </p:spPr>
        <p:txBody>
          <a:bodyPr/>
          <a:lstStyle/>
          <a:p>
            <a:r>
              <a:rPr lang="en-US" b="1" dirty="0">
                <a:solidFill>
                  <a:srgbClr val="FF0000"/>
                </a:solidFill>
              </a:rPr>
              <a:t>“LET US NOT BECOME BOASTFUL, CHALLENGING ONE ANOTHER, ENVYING ONE ANOTHER”.</a:t>
            </a:r>
          </a:p>
          <a:p>
            <a:endParaRPr lang="en-US" b="1" dirty="0">
              <a:solidFill>
                <a:srgbClr val="FF0000"/>
              </a:solidFill>
            </a:endParaRPr>
          </a:p>
          <a:p>
            <a:r>
              <a:rPr lang="en-US" b="1" dirty="0"/>
              <a:t>What damage could these things cause within our context?</a:t>
            </a:r>
            <a:endParaRPr lang="en-AU" b="1" dirty="0"/>
          </a:p>
        </p:txBody>
      </p:sp>
    </p:spTree>
    <p:extLst>
      <p:ext uri="{BB962C8B-B14F-4D97-AF65-F5344CB8AC3E}">
        <p14:creationId xmlns:p14="http://schemas.microsoft.com/office/powerpoint/2010/main" val="299817404"/>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08540-73FF-4F2C-A7F4-40DBF3B71A52}"/>
              </a:ext>
            </a:extLst>
          </p:cNvPr>
          <p:cNvSpPr>
            <a:spLocks noGrp="1"/>
          </p:cNvSpPr>
          <p:nvPr>
            <p:ph type="title"/>
          </p:nvPr>
        </p:nvSpPr>
        <p:spPr>
          <a:xfrm>
            <a:off x="838200" y="365125"/>
            <a:ext cx="10515600" cy="398355"/>
          </a:xfrm>
        </p:spPr>
        <p:txBody>
          <a:bodyPr>
            <a:normAutofit fontScale="90000"/>
          </a:bodyPr>
          <a:lstStyle/>
          <a:p>
            <a:r>
              <a:rPr lang="en-US" dirty="0">
                <a:solidFill>
                  <a:srgbClr val="FFFF00"/>
                </a:solidFill>
              </a:rPr>
              <a:t>Galatians – 6:1-2</a:t>
            </a:r>
            <a:endParaRPr lang="en-AU" dirty="0">
              <a:solidFill>
                <a:srgbClr val="FFFF00"/>
              </a:solidFill>
            </a:endParaRPr>
          </a:p>
        </p:txBody>
      </p:sp>
      <p:sp>
        <p:nvSpPr>
          <p:cNvPr id="3" name="Content Placeholder 2">
            <a:extLst>
              <a:ext uri="{FF2B5EF4-FFF2-40B4-BE49-F238E27FC236}">
                <a16:creationId xmlns:a16="http://schemas.microsoft.com/office/drawing/2014/main" id="{04AF9341-5C51-4619-A774-98D39EF43505}"/>
              </a:ext>
            </a:extLst>
          </p:cNvPr>
          <p:cNvSpPr>
            <a:spLocks noGrp="1"/>
          </p:cNvSpPr>
          <p:nvPr>
            <p:ph idx="1"/>
          </p:nvPr>
        </p:nvSpPr>
        <p:spPr>
          <a:xfrm>
            <a:off x="838200" y="994299"/>
            <a:ext cx="10515600" cy="5182664"/>
          </a:xfrm>
        </p:spPr>
        <p:txBody>
          <a:bodyPr>
            <a:normAutofit lnSpcReduction="10000"/>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As we grow "older" in our faith, we have a responsibility to new members of the nation/community/family/faith to pass on our knowledge and in doing so train and teach those who are willing to become citizens of Israel.</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A component of this responsibility is restoration of those who have transgressed in some way.</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Question - Who are the ones to carry this responsibility out?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Those who are spiritual!!!!</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effectLst/>
                <a:latin typeface="Calibri" panose="020F0502020204030204" pitchFamily="34" charset="0"/>
                <a:ea typeface="Calibri" panose="020F0502020204030204" pitchFamily="34" charset="0"/>
                <a:cs typeface="Calibri" panose="020F0502020204030204" pitchFamily="34" charset="0"/>
              </a:rPr>
              <a:t>Spiritual/</a:t>
            </a:r>
            <a:r>
              <a:rPr lang="en-AU" sz="2400" b="1" dirty="0" err="1">
                <a:effectLst/>
                <a:latin typeface="Calibri" panose="020F0502020204030204" pitchFamily="34" charset="0"/>
                <a:ea typeface="Calibri" panose="020F0502020204030204" pitchFamily="34" charset="0"/>
                <a:cs typeface="Calibri" panose="020F0502020204030204" pitchFamily="34" charset="0"/>
              </a:rPr>
              <a:t>pneumatikos</a:t>
            </a:r>
            <a:r>
              <a:rPr lang="en-AU" sz="2400" b="1" dirty="0">
                <a:effectLst/>
                <a:latin typeface="Calibri" panose="020F0502020204030204" pitchFamily="34" charset="0"/>
                <a:ea typeface="Calibri" panose="020F0502020204030204" pitchFamily="34" charset="0"/>
                <a:cs typeface="Calibri" panose="020F0502020204030204" pitchFamily="34" charset="0"/>
              </a:rPr>
              <a:t> </a:t>
            </a:r>
            <a:r>
              <a:rPr lang="en-AU" sz="2400" dirty="0">
                <a:effectLst/>
                <a:latin typeface="Calibri" panose="020F0502020204030204" pitchFamily="34" charset="0"/>
                <a:ea typeface="Calibri" panose="020F0502020204030204" pitchFamily="34" charset="0"/>
                <a:cs typeface="Calibri" panose="020F0502020204030204" pitchFamily="34" charset="0"/>
              </a:rPr>
              <a:t>- Vine has this to say </a:t>
            </a:r>
            <a:r>
              <a:rPr lang="en-AU" sz="24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"Things that have their origin in God, and which, therefore are in harmony with His character, as His law is, are spiritual."</a:t>
            </a:r>
            <a:endParaRPr lang="en-AU" sz="24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423061752"/>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6BD91-A395-486F-816A-FD82BD4E1EB5}"/>
              </a:ext>
            </a:extLst>
          </p:cNvPr>
          <p:cNvSpPr>
            <a:spLocks noGrp="1"/>
          </p:cNvSpPr>
          <p:nvPr>
            <p:ph type="title"/>
          </p:nvPr>
        </p:nvSpPr>
        <p:spPr>
          <a:xfrm>
            <a:off x="838200" y="365125"/>
            <a:ext cx="10515600" cy="389477"/>
          </a:xfrm>
        </p:spPr>
        <p:txBody>
          <a:bodyPr>
            <a:normAutofit fontScale="90000"/>
          </a:bodyPr>
          <a:lstStyle/>
          <a:p>
            <a:r>
              <a:rPr lang="en-US" dirty="0">
                <a:solidFill>
                  <a:srgbClr val="FFFF00"/>
                </a:solidFill>
              </a:rPr>
              <a:t>Galatians – 6:1-2</a:t>
            </a:r>
            <a:endParaRPr lang="en-AU" dirty="0">
              <a:solidFill>
                <a:srgbClr val="FFFF00"/>
              </a:solidFill>
            </a:endParaRPr>
          </a:p>
        </p:txBody>
      </p:sp>
      <p:sp>
        <p:nvSpPr>
          <p:cNvPr id="3" name="Content Placeholder 2">
            <a:extLst>
              <a:ext uri="{FF2B5EF4-FFF2-40B4-BE49-F238E27FC236}">
                <a16:creationId xmlns:a16="http://schemas.microsoft.com/office/drawing/2014/main" id="{20D76A86-38A7-49D5-981A-58EECF56AC1C}"/>
              </a:ext>
            </a:extLst>
          </p:cNvPr>
          <p:cNvSpPr>
            <a:spLocks noGrp="1"/>
          </p:cNvSpPr>
          <p:nvPr>
            <p:ph idx="1"/>
          </p:nvPr>
        </p:nvSpPr>
        <p:spPr>
          <a:xfrm>
            <a:off x="838200" y="985421"/>
            <a:ext cx="10515600" cy="5191542"/>
          </a:xfrm>
        </p:spPr>
        <p:txBody>
          <a:bodyPr>
            <a:normAutofit lnSpcReduction="10000"/>
          </a:bodyPr>
          <a:lstStyle/>
          <a:p>
            <a:pPr marL="0" indent="0">
              <a:lnSpc>
                <a:spcPct val="115000"/>
              </a:lnSpc>
              <a:spcAft>
                <a:spcPts val="1000"/>
              </a:spcAft>
              <a:buNone/>
            </a:pPr>
            <a:r>
              <a:rPr lang="en-AU" sz="2400" b="1" dirty="0">
                <a:effectLst/>
                <a:latin typeface="Calibri" panose="020F0502020204030204" pitchFamily="34" charset="0"/>
                <a:ea typeface="Calibri" panose="020F0502020204030204" pitchFamily="34" charset="0"/>
                <a:cs typeface="Calibri" panose="020F0502020204030204" pitchFamily="34" charset="0"/>
              </a:rPr>
              <a:t> </a:t>
            </a:r>
            <a:r>
              <a:rPr lang="en-AU"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Romans 7:14 </a:t>
            </a:r>
            <a:endParaRPr lang="en-A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So who are those who are spiritual? – </a:t>
            </a:r>
            <a:r>
              <a:rPr lang="en-AU" sz="24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a:t>
            </a:r>
            <a:r>
              <a:rPr lang="en-AU" sz="2400"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Pneumatikos</a:t>
            </a:r>
            <a:r>
              <a:rPr lang="en-AU" sz="24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 Pneuma = Ruach in Hebrew]</a:t>
            </a:r>
            <a:endParaRPr lang="en-AU" sz="24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Many make the claim, but perhaps few are they who qualify.</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In the Biblical context of the letter to the Galatians, do you think those who are spiritual, are those who conduct their lives according to mystic words and dreams or those whose lives are conducted from teachings that stem from </a:t>
            </a:r>
            <a:r>
              <a:rPr lang="en-AU" sz="2400" dirty="0">
                <a:latin typeface="Calibri" panose="020F0502020204030204" pitchFamily="34" charset="0"/>
                <a:ea typeface="Calibri" panose="020F0502020204030204" pitchFamily="34" charset="0"/>
                <a:cs typeface="Calibri" panose="020F0502020204030204" pitchFamily="34" charset="0"/>
              </a:rPr>
              <a:t>YHVH’</a:t>
            </a:r>
            <a:r>
              <a:rPr lang="en-AU" sz="2400" dirty="0">
                <a:effectLst/>
                <a:latin typeface="Calibri" panose="020F0502020204030204" pitchFamily="34" charset="0"/>
                <a:ea typeface="Calibri" panose="020F0502020204030204" pitchFamily="34" charset="0"/>
                <a:cs typeface="Calibri" panose="020F0502020204030204" pitchFamily="34" charset="0"/>
              </a:rPr>
              <a:t>s Holy Torah?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Because the restoration comes from the Holy Torah, this then leads to it being done in gentleness instead of the attitude that comes from an elitist mind set.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815478468"/>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D5D82-999B-4D46-B2EA-301446D14E46}"/>
              </a:ext>
            </a:extLst>
          </p:cNvPr>
          <p:cNvSpPr>
            <a:spLocks noGrp="1"/>
          </p:cNvSpPr>
          <p:nvPr>
            <p:ph type="title"/>
          </p:nvPr>
        </p:nvSpPr>
        <p:spPr>
          <a:xfrm>
            <a:off x="838200" y="338493"/>
            <a:ext cx="10515600" cy="416110"/>
          </a:xfrm>
        </p:spPr>
        <p:txBody>
          <a:bodyPr>
            <a:normAutofit fontScale="90000"/>
          </a:bodyPr>
          <a:lstStyle/>
          <a:p>
            <a:r>
              <a:rPr lang="en-US" dirty="0">
                <a:solidFill>
                  <a:srgbClr val="FFFF00"/>
                </a:solidFill>
              </a:rPr>
              <a:t>Galatians – 6:1-2</a:t>
            </a:r>
            <a:endParaRPr lang="en-AU" dirty="0">
              <a:solidFill>
                <a:srgbClr val="FFFF00"/>
              </a:solidFill>
            </a:endParaRPr>
          </a:p>
        </p:txBody>
      </p:sp>
      <p:sp>
        <p:nvSpPr>
          <p:cNvPr id="3" name="Content Placeholder 2">
            <a:extLst>
              <a:ext uri="{FF2B5EF4-FFF2-40B4-BE49-F238E27FC236}">
                <a16:creationId xmlns:a16="http://schemas.microsoft.com/office/drawing/2014/main" id="{FDF47A4F-86A8-4605-8509-68CD22BA8B55}"/>
              </a:ext>
            </a:extLst>
          </p:cNvPr>
          <p:cNvSpPr>
            <a:spLocks noGrp="1"/>
          </p:cNvSpPr>
          <p:nvPr>
            <p:ph idx="1"/>
          </p:nvPr>
        </p:nvSpPr>
        <p:spPr>
          <a:xfrm>
            <a:off x="838200" y="958788"/>
            <a:ext cx="10515600" cy="5218175"/>
          </a:xfrm>
        </p:spPr>
        <p:txBody>
          <a:bodyPr>
            <a:normAutofit fontScale="92500"/>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Those who claim to receive, words of instruction, knowledge, prophecy, dreams, and so on, very often have an elitist mind set, and are far from having a gentle and meek manner.</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 encouragement found in verse 2 has lead many to conclude that the "Law of Christ" is different to the Torah or the Law of </a:t>
            </a:r>
            <a:r>
              <a:rPr lang="en-AU" sz="2400" dirty="0" err="1">
                <a:effectLst/>
                <a:latin typeface="Calibri" panose="020F0502020204030204" pitchFamily="34" charset="0"/>
                <a:ea typeface="Calibri" panose="020F0502020204030204" pitchFamily="34" charset="0"/>
                <a:cs typeface="Calibri" panose="020F0502020204030204" pitchFamily="34" charset="0"/>
              </a:rPr>
              <a:t>Mosheh</a:t>
            </a:r>
            <a:r>
              <a:rPr lang="en-AU" sz="2400" dirty="0">
                <a:effectLst/>
                <a:latin typeface="Calibri" panose="020F0502020204030204" pitchFamily="34" charset="0"/>
                <a:ea typeface="Calibri" panose="020F0502020204030204" pitchFamily="34" charset="0"/>
                <a:cs typeface="Calibri" panose="020F0502020204030204" pitchFamily="34" charset="0"/>
              </a:rPr>
              <a:t>. Thereby the only law the Christian church teaches is </a:t>
            </a:r>
            <a:r>
              <a:rPr lang="en-AU" sz="2400" dirty="0">
                <a:latin typeface="Calibri" panose="020F0502020204030204" pitchFamily="34" charset="0"/>
                <a:ea typeface="Calibri" panose="020F0502020204030204" pitchFamily="34" charset="0"/>
                <a:cs typeface="Calibri" panose="020F0502020204030204" pitchFamily="34" charset="0"/>
              </a:rPr>
              <a:t>a poor</a:t>
            </a:r>
            <a:r>
              <a:rPr lang="en-AU" sz="2400" dirty="0">
                <a:effectLst/>
                <a:latin typeface="Calibri" panose="020F0502020204030204" pitchFamily="34" charset="0"/>
                <a:ea typeface="Calibri" panose="020F0502020204030204" pitchFamily="34" charset="0"/>
                <a:cs typeface="Calibri" panose="020F0502020204030204" pitchFamily="34" charset="0"/>
              </a:rPr>
              <a:t> understanding of love.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They draw this from thinking "new" as in Christ/Messiah.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spoke the following:</a:t>
            </a:r>
            <a:r>
              <a:rPr lang="en-AU" sz="2400" dirty="0">
                <a:latin typeface="Calibri" panose="020F0502020204030204" pitchFamily="34" charset="0"/>
                <a:ea typeface="Calibri" panose="020F0502020204030204" pitchFamily="34" charset="0"/>
                <a:cs typeface="Times New Roman" panose="02020603050405020304" pitchFamily="18" charset="0"/>
              </a:rPr>
              <a:t> </a:t>
            </a: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John 13:34</a:t>
            </a:r>
            <a:endPar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 word </a:t>
            </a:r>
            <a:r>
              <a:rPr lang="en-AU" sz="24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new/</a:t>
            </a:r>
            <a:r>
              <a:rPr lang="en-AU" sz="2400" b="1"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Kainos</a:t>
            </a:r>
            <a:r>
              <a:rPr lang="en-AU" sz="24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a:t>
            </a:r>
            <a:r>
              <a:rPr lang="en-AU" sz="2400" b="1" dirty="0">
                <a:effectLst/>
                <a:latin typeface="Calibri" panose="020F0502020204030204" pitchFamily="34" charset="0"/>
                <a:ea typeface="Calibri" panose="020F0502020204030204" pitchFamily="34" charset="0"/>
                <a:cs typeface="Calibri" panose="020F0502020204030204" pitchFamily="34" charset="0"/>
              </a:rPr>
              <a:t>- </a:t>
            </a:r>
            <a:r>
              <a:rPr lang="en-AU" sz="2400" dirty="0">
                <a:effectLst/>
                <a:latin typeface="Calibri" panose="020F0502020204030204" pitchFamily="34" charset="0"/>
                <a:ea typeface="Calibri" panose="020F0502020204030204" pitchFamily="34" charset="0"/>
                <a:cs typeface="Calibri" panose="020F0502020204030204" pitchFamily="34" charset="0"/>
              </a:rPr>
              <a:t>This doesn't mean new as in something never having been before - but is related to renew. It can also mean something new to an individuals ears.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4229840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DB144-A675-41E4-B687-9064EF6E90BD}"/>
              </a:ext>
            </a:extLst>
          </p:cNvPr>
          <p:cNvSpPr>
            <a:spLocks noGrp="1"/>
          </p:cNvSpPr>
          <p:nvPr>
            <p:ph type="title"/>
          </p:nvPr>
        </p:nvSpPr>
        <p:spPr/>
        <p:txBody>
          <a:bodyPr/>
          <a:lstStyle/>
          <a:p>
            <a:r>
              <a:rPr lang="en-AU" dirty="0"/>
              <a:t>GALATIANS CHAPTER 2:1-5</a:t>
            </a:r>
          </a:p>
        </p:txBody>
      </p:sp>
      <p:sp>
        <p:nvSpPr>
          <p:cNvPr id="3" name="Content Placeholder 2">
            <a:extLst>
              <a:ext uri="{FF2B5EF4-FFF2-40B4-BE49-F238E27FC236}">
                <a16:creationId xmlns:a16="http://schemas.microsoft.com/office/drawing/2014/main" id="{E1936073-5D46-4CAD-9F59-52AB0BEB31BD}"/>
              </a:ext>
            </a:extLst>
          </p:cNvPr>
          <p:cNvSpPr>
            <a:spLocks noGrp="1"/>
          </p:cNvSpPr>
          <p:nvPr>
            <p:ph idx="1"/>
          </p:nvPr>
        </p:nvSpPr>
        <p:spPr/>
        <p:txBody>
          <a:bodyPr/>
          <a:lstStyle/>
          <a:p>
            <a:r>
              <a:rPr lang="en-AU" dirty="0"/>
              <a:t>Psalm 119:44 – 45.</a:t>
            </a:r>
          </a:p>
          <a:p>
            <a:r>
              <a:rPr lang="en-AU" dirty="0"/>
              <a:t>“So I may always keep Your Torah, forever and forever, and walk about in freedom. For I have sought Your precepts.” [TLV]</a:t>
            </a:r>
          </a:p>
          <a:p>
            <a:r>
              <a:rPr lang="en-AU" dirty="0"/>
              <a:t>“Then I will constantly keep your Law unto eternity. And I will walk at ease, for I sought Your mandates.” The Hirsch </a:t>
            </a:r>
            <a:r>
              <a:rPr lang="en-AU" dirty="0" err="1"/>
              <a:t>Tehillim</a:t>
            </a:r>
            <a:r>
              <a:rPr lang="en-AU" dirty="0"/>
              <a:t>.</a:t>
            </a:r>
          </a:p>
          <a:p>
            <a:r>
              <a:rPr lang="en-AU" dirty="0"/>
              <a:t> “That I might keep thy law continually, to times age abiding and beyond. That I might walk to and </a:t>
            </a:r>
            <a:r>
              <a:rPr lang="en-AU" dirty="0" err="1"/>
              <a:t>fro</a:t>
            </a:r>
            <a:r>
              <a:rPr lang="en-AU" dirty="0"/>
              <a:t> in a large place, because thy precepts have I sought.” Rotherham’s Emphasized Bible.</a:t>
            </a:r>
          </a:p>
          <a:p>
            <a:endParaRPr lang="en-AU" dirty="0"/>
          </a:p>
        </p:txBody>
      </p:sp>
    </p:spTree>
    <p:extLst>
      <p:ext uri="{BB962C8B-B14F-4D97-AF65-F5344CB8AC3E}">
        <p14:creationId xmlns:p14="http://schemas.microsoft.com/office/powerpoint/2010/main" val="85118529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F664C-C3F0-4405-AB7B-FB3D40727BAB}"/>
              </a:ext>
            </a:extLst>
          </p:cNvPr>
          <p:cNvSpPr>
            <a:spLocks noGrp="1"/>
          </p:cNvSpPr>
          <p:nvPr>
            <p:ph type="title"/>
          </p:nvPr>
        </p:nvSpPr>
        <p:spPr>
          <a:xfrm>
            <a:off x="838200" y="365125"/>
            <a:ext cx="10515600" cy="398355"/>
          </a:xfrm>
        </p:spPr>
        <p:txBody>
          <a:bodyPr>
            <a:normAutofit fontScale="90000"/>
          </a:bodyPr>
          <a:lstStyle/>
          <a:p>
            <a:r>
              <a:rPr lang="en-US" dirty="0">
                <a:solidFill>
                  <a:srgbClr val="FFFF00"/>
                </a:solidFill>
              </a:rPr>
              <a:t>Galatians - 6:1-2</a:t>
            </a:r>
            <a:endParaRPr lang="en-AU" dirty="0">
              <a:solidFill>
                <a:srgbClr val="FFFF00"/>
              </a:solidFill>
            </a:endParaRPr>
          </a:p>
        </p:txBody>
      </p:sp>
      <p:sp>
        <p:nvSpPr>
          <p:cNvPr id="3" name="Content Placeholder 2">
            <a:extLst>
              <a:ext uri="{FF2B5EF4-FFF2-40B4-BE49-F238E27FC236}">
                <a16:creationId xmlns:a16="http://schemas.microsoft.com/office/drawing/2014/main" id="{79FF4A12-B6A2-4F2F-9926-87A6B08F497A}"/>
              </a:ext>
            </a:extLst>
          </p:cNvPr>
          <p:cNvSpPr>
            <a:spLocks noGrp="1"/>
          </p:cNvSpPr>
          <p:nvPr>
            <p:ph idx="1"/>
          </p:nvPr>
        </p:nvSpPr>
        <p:spPr>
          <a:xfrm>
            <a:off x="838200" y="932155"/>
            <a:ext cx="10515600" cy="5244808"/>
          </a:xfrm>
        </p:spPr>
        <p:txBody>
          <a:bodyPr>
            <a:normAutofit fontScale="92500"/>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Think about the reason behind the letter to the Galatians -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saying</a:t>
            </a:r>
            <a:r>
              <a:rPr lang="en-AU"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"I didn't come to abolish/destroy the Torah.... but to fulfill."</a:t>
            </a:r>
            <a:endParaRPr lang="en-A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He came to show us how to live it, because the establishment had lost their way, and in doing so had lost the meaning behind the Holy Torah’s commandment:</a:t>
            </a:r>
            <a:r>
              <a:rPr lang="en-AU" sz="2400" b="1" dirty="0">
                <a:effectLst/>
                <a:latin typeface="Calibri" panose="020F0502020204030204" pitchFamily="34" charset="0"/>
                <a:ea typeface="Calibri" panose="020F0502020204030204" pitchFamily="34" charset="0"/>
                <a:cs typeface="Calibri" panose="020F0502020204030204" pitchFamily="34" charset="0"/>
              </a:rPr>
              <a:t> </a:t>
            </a: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Leviticus 19:18</a:t>
            </a:r>
            <a:endParaRPr lang="en-A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There was nothing </a:t>
            </a:r>
            <a:r>
              <a:rPr lang="en-AU" sz="24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"new" </a:t>
            </a:r>
            <a:r>
              <a:rPr lang="en-AU" sz="2400" dirty="0">
                <a:effectLst/>
                <a:latin typeface="Calibri" panose="020F0502020204030204" pitchFamily="34" charset="0"/>
                <a:ea typeface="Calibri" panose="020F0502020204030204" pitchFamily="34" charset="0"/>
                <a:cs typeface="Calibri" panose="020F0502020204030204" pitchFamily="34" charset="0"/>
              </a:rPr>
              <a:t>in this commandment, but it was "new" to many ears of the day, as they were following the ways of man and not YHVH, who is love.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So perhaps </a:t>
            </a: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John 13:34 </a:t>
            </a:r>
            <a:r>
              <a:rPr lang="en-AU" sz="2400" dirty="0">
                <a:effectLst/>
                <a:latin typeface="Calibri" panose="020F0502020204030204" pitchFamily="34" charset="0"/>
                <a:ea typeface="Calibri" panose="020F0502020204030204" pitchFamily="34" charset="0"/>
                <a:cs typeface="Calibri" panose="020F0502020204030204" pitchFamily="34" charset="0"/>
              </a:rPr>
              <a:t>could be written as: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 am re-establishing a commandment no longer taught, heard or understood..."</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In fact "The Scriptures bible" puts it this way:</a:t>
            </a:r>
            <a:r>
              <a:rPr lang="en-AU"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 renewed command I give...</a:t>
            </a:r>
            <a:endParaRPr lang="en-A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14464398"/>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17C72-D0F6-4B41-82B8-9C1506B9A36E}"/>
              </a:ext>
            </a:extLst>
          </p:cNvPr>
          <p:cNvSpPr>
            <a:spLocks noGrp="1"/>
          </p:cNvSpPr>
          <p:nvPr>
            <p:ph type="title"/>
          </p:nvPr>
        </p:nvSpPr>
        <p:spPr>
          <a:xfrm>
            <a:off x="838200" y="338492"/>
            <a:ext cx="10515600" cy="433865"/>
          </a:xfrm>
        </p:spPr>
        <p:txBody>
          <a:bodyPr>
            <a:normAutofit fontScale="90000"/>
          </a:bodyPr>
          <a:lstStyle/>
          <a:p>
            <a:r>
              <a:rPr lang="en-US" dirty="0">
                <a:solidFill>
                  <a:srgbClr val="FFFF00"/>
                </a:solidFill>
              </a:rPr>
              <a:t>Galatians – 6:1-2</a:t>
            </a:r>
            <a:endParaRPr lang="en-AU" dirty="0">
              <a:solidFill>
                <a:srgbClr val="FFFF00"/>
              </a:solidFill>
            </a:endParaRPr>
          </a:p>
        </p:txBody>
      </p:sp>
      <p:sp>
        <p:nvSpPr>
          <p:cNvPr id="3" name="Content Placeholder 2">
            <a:extLst>
              <a:ext uri="{FF2B5EF4-FFF2-40B4-BE49-F238E27FC236}">
                <a16:creationId xmlns:a16="http://schemas.microsoft.com/office/drawing/2014/main" id="{BC3418F7-478A-4DAD-A50D-18FB36384259}"/>
              </a:ext>
            </a:extLst>
          </p:cNvPr>
          <p:cNvSpPr>
            <a:spLocks noGrp="1"/>
          </p:cNvSpPr>
          <p:nvPr>
            <p:ph idx="1"/>
          </p:nvPr>
        </p:nvSpPr>
        <p:spPr>
          <a:xfrm>
            <a:off x="838200" y="932155"/>
            <a:ext cx="10515600" cy="5244808"/>
          </a:xfrm>
        </p:spPr>
        <p:txBody>
          <a:bodyPr>
            <a:normAutofit fontScale="92500"/>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Please understand that the Holy Torah is YHVH’s instructions on how to love Him and our fellow citizens. The Holy Torah is not </a:t>
            </a:r>
            <a:r>
              <a:rPr lang="en-AU" sz="2400" dirty="0">
                <a:latin typeface="Calibri" panose="020F0502020204030204" pitchFamily="34" charset="0"/>
                <a:ea typeface="Calibri" panose="020F0502020204030204" pitchFamily="34" charset="0"/>
                <a:cs typeface="Calibri" panose="020F0502020204030204" pitchFamily="34" charset="0"/>
              </a:rPr>
              <a:t>a </a:t>
            </a:r>
            <a:r>
              <a:rPr lang="en-AU" sz="2400" dirty="0">
                <a:effectLst/>
                <a:latin typeface="Calibri" panose="020F0502020204030204" pitchFamily="34" charset="0"/>
                <a:ea typeface="Calibri" panose="020F0502020204030204" pitchFamily="34" charset="0"/>
                <a:cs typeface="Calibri" panose="020F0502020204030204" pitchFamily="34" charset="0"/>
              </a:rPr>
              <a:t>set of old fashioned rules full of hate and wrath, from a God, who once was in a foul mood walking around with a big stick to belt all.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 Holy Torah teaches us how to bare one another’s burdens. The Holy Torah is what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asks us to take upon ourselves in:</a:t>
            </a:r>
            <a:r>
              <a:rPr lang="en-AU" sz="2400" dirty="0">
                <a:latin typeface="Calibri" panose="020F0502020204030204" pitchFamily="34" charset="0"/>
                <a:ea typeface="Calibri" panose="020F0502020204030204" pitchFamily="34" charset="0"/>
                <a:cs typeface="Times New Roman" panose="02020603050405020304" pitchFamily="18" charset="0"/>
              </a:rPr>
              <a:t> </a:t>
            </a: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Matthew 11:28-30</a:t>
            </a:r>
            <a:endParaRPr lang="en-A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Yoke/</a:t>
            </a:r>
            <a:r>
              <a:rPr lang="en-AU" sz="2400" b="1"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Zugos</a:t>
            </a:r>
            <a:r>
              <a:rPr lang="en-AU" sz="24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 </a:t>
            </a:r>
            <a:r>
              <a:rPr lang="en-AU" sz="2400" dirty="0">
                <a:effectLst/>
                <a:latin typeface="Calibri" panose="020F0502020204030204" pitchFamily="34" charset="0"/>
                <a:ea typeface="Calibri" panose="020F0502020204030204" pitchFamily="34" charset="0"/>
                <a:cs typeface="Calibri" panose="020F0502020204030204" pitchFamily="34" charset="0"/>
              </a:rPr>
              <a:t>Vine explains it as </a:t>
            </a:r>
            <a:r>
              <a:rPr lang="en-AU" sz="24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"of submission to authority"</a:t>
            </a:r>
            <a:endParaRPr lang="en-AU" sz="24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Easy/</a:t>
            </a:r>
            <a:r>
              <a:rPr lang="en-AU" sz="2400" b="1"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Chrestos</a:t>
            </a:r>
            <a:r>
              <a:rPr lang="en-AU" sz="24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a:t>
            </a:r>
            <a:r>
              <a:rPr lang="en-AU" sz="24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a:t>
            </a:r>
            <a:r>
              <a:rPr lang="en-AU" sz="2400" dirty="0">
                <a:effectLst/>
                <a:latin typeface="Calibri" panose="020F0502020204030204" pitchFamily="34" charset="0"/>
                <a:ea typeface="Calibri" panose="020F0502020204030204" pitchFamily="34" charset="0"/>
                <a:cs typeface="Calibri" panose="020F0502020204030204" pitchFamily="34" charset="0"/>
              </a:rPr>
              <a:t>Means </a:t>
            </a:r>
            <a:r>
              <a:rPr lang="en-AU" sz="24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"Fit for use, profitable, needed."</a:t>
            </a:r>
            <a:endParaRPr lang="en-AU" sz="24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Only by obeying the instructions as found in the Holy Torah, can we be spiritual, and restore a wayward believer back to a strong and healthy relationship with our Father.</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023250454"/>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6C53E-6D4C-4FE5-9EBE-CD3602636BC3}"/>
              </a:ext>
            </a:extLst>
          </p:cNvPr>
          <p:cNvSpPr>
            <a:spLocks noGrp="1"/>
          </p:cNvSpPr>
          <p:nvPr>
            <p:ph type="title"/>
          </p:nvPr>
        </p:nvSpPr>
        <p:spPr>
          <a:xfrm>
            <a:off x="838200" y="365125"/>
            <a:ext cx="10515600" cy="389477"/>
          </a:xfrm>
        </p:spPr>
        <p:txBody>
          <a:bodyPr>
            <a:normAutofit fontScale="90000"/>
          </a:bodyPr>
          <a:lstStyle/>
          <a:p>
            <a:r>
              <a:rPr lang="en-US" dirty="0">
                <a:solidFill>
                  <a:srgbClr val="FFFF00"/>
                </a:solidFill>
              </a:rPr>
              <a:t>Galatians – 6:3-5</a:t>
            </a:r>
            <a:endParaRPr lang="en-AU" dirty="0">
              <a:solidFill>
                <a:srgbClr val="FFFF00"/>
              </a:solidFill>
            </a:endParaRPr>
          </a:p>
        </p:txBody>
      </p:sp>
      <p:sp>
        <p:nvSpPr>
          <p:cNvPr id="3" name="Content Placeholder 2">
            <a:extLst>
              <a:ext uri="{FF2B5EF4-FFF2-40B4-BE49-F238E27FC236}">
                <a16:creationId xmlns:a16="http://schemas.microsoft.com/office/drawing/2014/main" id="{206B2B01-E2C6-441F-AC75-19D80BD5E08A}"/>
              </a:ext>
            </a:extLst>
          </p:cNvPr>
          <p:cNvSpPr>
            <a:spLocks noGrp="1"/>
          </p:cNvSpPr>
          <p:nvPr>
            <p:ph idx="1"/>
          </p:nvPr>
        </p:nvSpPr>
        <p:spPr>
          <a:xfrm>
            <a:off x="838200" y="914400"/>
            <a:ext cx="10515600" cy="5262563"/>
          </a:xfrm>
        </p:spPr>
        <p:txBody>
          <a:bodyPr>
            <a:normAutofit fontScale="92500"/>
          </a:bodyPr>
          <a:lstStyle/>
          <a:p>
            <a:pPr>
              <a:lnSpc>
                <a:spcPct val="115000"/>
              </a:lnSpc>
              <a:spcAft>
                <a:spcPts val="1000"/>
              </a:spcAft>
            </a:pPr>
            <a:r>
              <a:rPr lang="en-AU" sz="2400" b="1" dirty="0">
                <a:solidFill>
                  <a:srgbClr val="FF0000"/>
                </a:solidFill>
                <a:latin typeface="Calibri" panose="020F0502020204030204" pitchFamily="34" charset="0"/>
                <a:ea typeface="Calibri" panose="020F0502020204030204" pitchFamily="34" charset="0"/>
                <a:cs typeface="Calibri" panose="020F0502020204030204" pitchFamily="34" charset="0"/>
              </a:rPr>
              <a:t>“For if anyone thinks he is something when he is nothing, he deceives himself.”</a:t>
            </a: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AU" sz="2400" b="1" dirty="0">
                <a:latin typeface="Calibri" panose="020F0502020204030204" pitchFamily="34" charset="0"/>
                <a:ea typeface="Calibri" panose="020F0502020204030204" pitchFamily="34" charset="0"/>
                <a:cs typeface="Calibri" panose="020F0502020204030204" pitchFamily="34" charset="0"/>
              </a:rPr>
              <a:t>R</a:t>
            </a:r>
            <a:r>
              <a:rPr lang="en-AU" sz="2400" dirty="0">
                <a:effectLst/>
                <a:latin typeface="Calibri" panose="020F0502020204030204" pitchFamily="34" charset="0"/>
                <a:ea typeface="Calibri" panose="020F0502020204030204" pitchFamily="34" charset="0"/>
                <a:cs typeface="Calibri" panose="020F0502020204030204" pitchFamily="34" charset="0"/>
              </a:rPr>
              <a:t>ather strong hard hitting statement!!!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Nothing/Meden </a:t>
            </a:r>
            <a:r>
              <a:rPr lang="en-AU" sz="2400" b="1" dirty="0">
                <a:effectLst/>
                <a:latin typeface="Calibri" panose="020F0502020204030204" pitchFamily="34" charset="0"/>
                <a:ea typeface="Calibri" panose="020F0502020204030204" pitchFamily="34" charset="0"/>
                <a:cs typeface="Calibri" panose="020F0502020204030204" pitchFamily="34" charset="0"/>
              </a:rPr>
              <a:t>-</a:t>
            </a:r>
            <a:r>
              <a:rPr lang="en-AU" sz="2400" dirty="0">
                <a:effectLst/>
                <a:latin typeface="Calibri" panose="020F0502020204030204" pitchFamily="34" charset="0"/>
                <a:ea typeface="Calibri" panose="020F0502020204030204" pitchFamily="34" charset="0"/>
                <a:cs typeface="Calibri" panose="020F0502020204030204" pitchFamily="34" charset="0"/>
              </a:rPr>
              <a:t> Comes from two words and means </a:t>
            </a:r>
            <a:r>
              <a:rPr lang="en-AU" sz="24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“one not qualified."</a:t>
            </a:r>
            <a:endParaRPr lang="en-AU" sz="24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Deceive/</a:t>
            </a:r>
            <a:r>
              <a:rPr lang="en-AU" sz="2400" b="1"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Phrenapatao</a:t>
            </a:r>
            <a:r>
              <a:rPr lang="en-AU" sz="24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 </a:t>
            </a:r>
            <a:r>
              <a:rPr lang="en-AU" sz="2400" dirty="0">
                <a:effectLst/>
                <a:latin typeface="Calibri" panose="020F0502020204030204" pitchFamily="34" charset="0"/>
                <a:ea typeface="Calibri" panose="020F0502020204030204" pitchFamily="34" charset="0"/>
                <a:cs typeface="Calibri" panose="020F0502020204030204" pitchFamily="34" charset="0"/>
              </a:rPr>
              <a:t>Lightfoot says of this </a:t>
            </a:r>
            <a:r>
              <a:rPr lang="en-AU" sz="24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"To deceive by fancies."</a:t>
            </a:r>
            <a:endParaRPr lang="en-AU" sz="24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How true this is in both the Christian world and what we may term the Messianic world. There are those who insist they have heard from God, and He has told them such and such, yet at the same time none of the claims align with one another or the Holy Torah.</a:t>
            </a:r>
            <a:r>
              <a:rPr lang="en-AU" sz="2400" dirty="0">
                <a:latin typeface="Calibri" panose="020F0502020204030204" pitchFamily="34" charset="0"/>
                <a:ea typeface="Calibri" panose="020F0502020204030204" pitchFamily="34" charset="0"/>
                <a:cs typeface="Times New Roman" panose="02020603050405020304" pitchFamily="18" charset="0"/>
              </a:rPr>
              <a:t> </a:t>
            </a:r>
            <a:r>
              <a:rPr lang="en-AU" sz="2400" dirty="0">
                <a:effectLst/>
                <a:latin typeface="Calibri" panose="020F0502020204030204" pitchFamily="34" charset="0"/>
                <a:ea typeface="Calibri" panose="020F0502020204030204" pitchFamily="34" charset="0"/>
                <a:cs typeface="Calibri" panose="020F0502020204030204" pitchFamily="34" charset="0"/>
              </a:rPr>
              <a:t>This is deceit by "fancies".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Therefore these people, whilst they think of themselves as something are in actual fact nothing, because they are not qualified to represent the Holy One of Israel.</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803328723"/>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3F751-607C-4D7A-AEA2-47270B8E8FAC}"/>
              </a:ext>
            </a:extLst>
          </p:cNvPr>
          <p:cNvSpPr>
            <a:spLocks noGrp="1"/>
          </p:cNvSpPr>
          <p:nvPr>
            <p:ph type="title"/>
          </p:nvPr>
        </p:nvSpPr>
        <p:spPr>
          <a:xfrm>
            <a:off x="838200" y="365125"/>
            <a:ext cx="10515600" cy="380599"/>
          </a:xfrm>
        </p:spPr>
        <p:txBody>
          <a:bodyPr>
            <a:normAutofit fontScale="90000"/>
          </a:bodyPr>
          <a:lstStyle/>
          <a:p>
            <a:r>
              <a:rPr lang="en-US" dirty="0">
                <a:solidFill>
                  <a:srgbClr val="FFFF00"/>
                </a:solidFill>
              </a:rPr>
              <a:t>Galatians – 6:3-5</a:t>
            </a:r>
            <a:endParaRPr lang="en-AU" dirty="0">
              <a:solidFill>
                <a:srgbClr val="FFFF00"/>
              </a:solidFill>
            </a:endParaRPr>
          </a:p>
        </p:txBody>
      </p:sp>
      <p:sp>
        <p:nvSpPr>
          <p:cNvPr id="3" name="Content Placeholder 2">
            <a:extLst>
              <a:ext uri="{FF2B5EF4-FFF2-40B4-BE49-F238E27FC236}">
                <a16:creationId xmlns:a16="http://schemas.microsoft.com/office/drawing/2014/main" id="{C7529FC4-9E3C-442B-B2CF-A9B702C91BAC}"/>
              </a:ext>
            </a:extLst>
          </p:cNvPr>
          <p:cNvSpPr>
            <a:spLocks noGrp="1"/>
          </p:cNvSpPr>
          <p:nvPr>
            <p:ph idx="1"/>
          </p:nvPr>
        </p:nvSpPr>
        <p:spPr>
          <a:xfrm>
            <a:off x="838200" y="949911"/>
            <a:ext cx="10515600" cy="5227052"/>
          </a:xfrm>
        </p:spPr>
        <p:txBody>
          <a:bodyPr>
            <a:normAutofit lnSpcReduction="10000"/>
          </a:bodyPr>
          <a:lstStyle/>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P</a:t>
            </a:r>
            <a:r>
              <a:rPr lang="en-AU" sz="2400" dirty="0">
                <a:effectLst/>
                <a:latin typeface="Calibri" panose="020F0502020204030204" pitchFamily="34" charset="0"/>
                <a:ea typeface="Calibri" panose="020F0502020204030204" pitchFamily="34" charset="0"/>
                <a:cs typeface="Calibri" panose="020F0502020204030204" pitchFamily="34" charset="0"/>
              </a:rPr>
              <a:t>aul goes on to say, that the ultimate responsibility rests with the individual.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Have a really close look in the mirror. </a:t>
            </a:r>
            <a:r>
              <a:rPr lang="en-AU" sz="2400" dirty="0">
                <a:latin typeface="Calibri" panose="020F0502020204030204" pitchFamily="34" charset="0"/>
                <a:ea typeface="Calibri" panose="020F0502020204030204" pitchFamily="34" charset="0"/>
                <a:cs typeface="Calibri" panose="020F0502020204030204" pitchFamily="34" charset="0"/>
              </a:rPr>
              <a:t>Are </a:t>
            </a:r>
            <a:r>
              <a:rPr lang="en-AU" sz="2400" dirty="0">
                <a:effectLst/>
                <a:latin typeface="Calibri" panose="020F0502020204030204" pitchFamily="34" charset="0"/>
                <a:ea typeface="Calibri" panose="020F0502020204030204" pitchFamily="34" charset="0"/>
                <a:cs typeface="Calibri" panose="020F0502020204030204" pitchFamily="34" charset="0"/>
              </a:rPr>
              <a:t>our lives Messiah centred?</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Who do we really dedicate our lives too?</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Once we have heard the message, we alone are responsible for rejecting or accepting the word of YHVH.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It is no good boasting upon another’s work, such as those who came in to the assemblies to distort the work of the true Gospel. Riding on the coat tails of false prophets will not be of any merit.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In the end we will have to wear the result of our own decisions.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639863305"/>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1C29D-2CB9-4565-A7B2-8EE7CBF01795}"/>
              </a:ext>
            </a:extLst>
          </p:cNvPr>
          <p:cNvSpPr>
            <a:spLocks noGrp="1"/>
          </p:cNvSpPr>
          <p:nvPr>
            <p:ph type="title"/>
          </p:nvPr>
        </p:nvSpPr>
        <p:spPr>
          <a:xfrm>
            <a:off x="838200" y="365125"/>
            <a:ext cx="10515600" cy="451621"/>
          </a:xfrm>
        </p:spPr>
        <p:txBody>
          <a:bodyPr>
            <a:normAutofit fontScale="90000"/>
          </a:bodyPr>
          <a:lstStyle/>
          <a:p>
            <a:r>
              <a:rPr lang="en-US" dirty="0">
                <a:solidFill>
                  <a:srgbClr val="FFFF00"/>
                </a:solidFill>
              </a:rPr>
              <a:t>Galatians – 6:6</a:t>
            </a:r>
            <a:endParaRPr lang="en-AU" dirty="0">
              <a:solidFill>
                <a:srgbClr val="FFFF00"/>
              </a:solidFill>
            </a:endParaRPr>
          </a:p>
        </p:txBody>
      </p:sp>
      <p:sp>
        <p:nvSpPr>
          <p:cNvPr id="3" name="Content Placeholder 2">
            <a:extLst>
              <a:ext uri="{FF2B5EF4-FFF2-40B4-BE49-F238E27FC236}">
                <a16:creationId xmlns:a16="http://schemas.microsoft.com/office/drawing/2014/main" id="{5D31969B-8210-4D5F-8911-C0DC84EDCB02}"/>
              </a:ext>
            </a:extLst>
          </p:cNvPr>
          <p:cNvSpPr>
            <a:spLocks noGrp="1"/>
          </p:cNvSpPr>
          <p:nvPr>
            <p:ph idx="1"/>
          </p:nvPr>
        </p:nvSpPr>
        <p:spPr>
          <a:xfrm>
            <a:off x="838200" y="941033"/>
            <a:ext cx="10515600" cy="5235930"/>
          </a:xfrm>
        </p:spPr>
        <p:txBody>
          <a:bodyPr>
            <a:normAutofit fontScale="92500"/>
          </a:bodyPr>
          <a:lstStyle/>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What could this passage of scripture mean in the context of this letter?</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We know from the letter that any who would be trying to teach the Holy Torah in such an atmosphere would be under attack.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Godly teachers of the Holy Torah have and will always be under attack until </a:t>
            </a:r>
            <a:r>
              <a:rPr lang="en-AU" sz="2000" dirty="0" err="1">
                <a:effectLst/>
                <a:latin typeface="Calibri" panose="020F0502020204030204" pitchFamily="34" charset="0"/>
                <a:ea typeface="Calibri" panose="020F0502020204030204" pitchFamily="34" charset="0"/>
                <a:cs typeface="Calibri" panose="020F0502020204030204" pitchFamily="34" charset="0"/>
              </a:rPr>
              <a:t>Yeshua</a:t>
            </a:r>
            <a:r>
              <a:rPr lang="en-AU" sz="2000" dirty="0">
                <a:effectLst/>
                <a:latin typeface="Calibri" panose="020F0502020204030204" pitchFamily="34" charset="0"/>
                <a:ea typeface="Calibri" panose="020F0502020204030204" pitchFamily="34" charset="0"/>
                <a:cs typeface="Calibri" panose="020F0502020204030204" pitchFamily="34" charset="0"/>
              </a:rPr>
              <a:t> </a:t>
            </a:r>
            <a:r>
              <a:rPr lang="en-AU" sz="2000" dirty="0" err="1">
                <a:effectLst/>
                <a:latin typeface="Calibri" panose="020F0502020204030204" pitchFamily="34" charset="0"/>
                <a:ea typeface="Calibri" panose="020F0502020204030204" pitchFamily="34" charset="0"/>
                <a:cs typeface="Calibri" panose="020F0502020204030204" pitchFamily="34" charset="0"/>
              </a:rPr>
              <a:t>HaMoshiach</a:t>
            </a:r>
            <a:r>
              <a:rPr lang="en-AU" sz="2000" dirty="0">
                <a:effectLst/>
                <a:latin typeface="Calibri" panose="020F0502020204030204" pitchFamily="34" charset="0"/>
                <a:ea typeface="Calibri" panose="020F0502020204030204" pitchFamily="34" charset="0"/>
                <a:cs typeface="Calibri" panose="020F0502020204030204" pitchFamily="34" charset="0"/>
              </a:rPr>
              <a:t> returns.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Such people [teachers] are in need of encouragement. A way to be encouraged is to have those who have been taught the word share the positive and good things that have resulted from such teaching.</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Not all people, even those who may know the word very well are called to be teachers, but we are all called to give encouragement and support to one another, in such trying and testing times.</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Sharing the </a:t>
            </a:r>
            <a:r>
              <a:rPr lang="en-AU" sz="20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"good things” </a:t>
            </a:r>
            <a:r>
              <a:rPr lang="en-AU" sz="2000" dirty="0">
                <a:effectLst/>
                <a:latin typeface="Calibri" panose="020F0502020204030204" pitchFamily="34" charset="0"/>
                <a:ea typeface="Calibri" panose="020F0502020204030204" pitchFamily="34" charset="0"/>
                <a:cs typeface="Calibri" panose="020F0502020204030204" pitchFamily="34" charset="0"/>
              </a:rPr>
              <a:t>also results in keeping the teachers grounded, and focused on the job at hand.</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606922755"/>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18E23-BA16-407C-840F-09ED58C9F9A2}"/>
              </a:ext>
            </a:extLst>
          </p:cNvPr>
          <p:cNvSpPr>
            <a:spLocks noGrp="1"/>
          </p:cNvSpPr>
          <p:nvPr>
            <p:ph type="title"/>
          </p:nvPr>
        </p:nvSpPr>
        <p:spPr>
          <a:xfrm>
            <a:off x="838200" y="365125"/>
            <a:ext cx="10515600" cy="398355"/>
          </a:xfrm>
        </p:spPr>
        <p:txBody>
          <a:bodyPr>
            <a:normAutofit fontScale="90000"/>
          </a:bodyPr>
          <a:lstStyle/>
          <a:p>
            <a:r>
              <a:rPr lang="en-US" dirty="0">
                <a:solidFill>
                  <a:srgbClr val="00B050"/>
                </a:solidFill>
              </a:rPr>
              <a:t>Galatians – 6:7-8</a:t>
            </a:r>
            <a:endParaRPr lang="en-AU" dirty="0">
              <a:solidFill>
                <a:srgbClr val="00B050"/>
              </a:solidFill>
            </a:endParaRPr>
          </a:p>
        </p:txBody>
      </p:sp>
      <p:sp>
        <p:nvSpPr>
          <p:cNvPr id="3" name="Content Placeholder 2">
            <a:extLst>
              <a:ext uri="{FF2B5EF4-FFF2-40B4-BE49-F238E27FC236}">
                <a16:creationId xmlns:a16="http://schemas.microsoft.com/office/drawing/2014/main" id="{11B4779C-8E98-4B19-A169-432089EEDC73}"/>
              </a:ext>
            </a:extLst>
          </p:cNvPr>
          <p:cNvSpPr>
            <a:spLocks noGrp="1"/>
          </p:cNvSpPr>
          <p:nvPr>
            <p:ph idx="1"/>
          </p:nvPr>
        </p:nvSpPr>
        <p:spPr>
          <a:xfrm>
            <a:off x="838200" y="958788"/>
            <a:ext cx="10515600" cy="5218175"/>
          </a:xfrm>
        </p:spPr>
        <p:txBody>
          <a:bodyPr>
            <a:normAutofit/>
          </a:bodyPr>
          <a:lstStyle/>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It is very important to absorb the fact that YHVH is not mocked.</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Mocked/</a:t>
            </a:r>
            <a:r>
              <a:rPr lang="en-AU" sz="1800" b="1" dirty="0" err="1">
                <a:solidFill>
                  <a:srgbClr val="FFFF00"/>
                </a:solidFill>
                <a:effectLst/>
                <a:latin typeface="Calibri" panose="020F0502020204030204" pitchFamily="34" charset="0"/>
                <a:ea typeface="Calibri" panose="020F0502020204030204" pitchFamily="34" charset="0"/>
                <a:cs typeface="Calibri" panose="020F0502020204030204" pitchFamily="34" charset="0"/>
              </a:rPr>
              <a:t>mukterizo</a:t>
            </a:r>
            <a:r>
              <a:rPr lang="en-AU" sz="1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t>
            </a:r>
            <a:r>
              <a:rPr lang="en-AU" sz="1800" b="1" dirty="0">
                <a:effectLst/>
                <a:latin typeface="Calibri" panose="020F0502020204030204" pitchFamily="34" charset="0"/>
                <a:ea typeface="Calibri" panose="020F0502020204030204" pitchFamily="34" charset="0"/>
                <a:cs typeface="Calibri" panose="020F0502020204030204" pitchFamily="34" charset="0"/>
              </a:rPr>
              <a:t>- </a:t>
            </a:r>
            <a:r>
              <a:rPr lang="en-AU" sz="1800" dirty="0">
                <a:effectLst/>
                <a:latin typeface="Calibri" panose="020F0502020204030204" pitchFamily="34" charset="0"/>
                <a:ea typeface="Calibri" panose="020F0502020204030204" pitchFamily="34" charset="0"/>
                <a:cs typeface="Calibri" panose="020F0502020204030204" pitchFamily="34" charset="0"/>
              </a:rPr>
              <a:t>To turn up the nose, sneer, deride, insult, treat with contempt.</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This statement is attached to the words </a:t>
            </a:r>
            <a:r>
              <a:rPr lang="en-AU" sz="1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"For whatever a man sows, this he will also reap."</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In other words if one is guilty of </a:t>
            </a:r>
            <a:r>
              <a:rPr lang="en-AU" sz="18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"mocking" </a:t>
            </a:r>
            <a:r>
              <a:rPr lang="en-AU" sz="1800" dirty="0">
                <a:effectLst/>
                <a:latin typeface="Calibri" panose="020F0502020204030204" pitchFamily="34" charset="0"/>
                <a:ea typeface="Calibri" panose="020F0502020204030204" pitchFamily="34" charset="0"/>
                <a:cs typeface="Calibri" panose="020F0502020204030204" pitchFamily="34" charset="0"/>
              </a:rPr>
              <a:t>YHVH then that one will end up reaping the consequences of such mocking.</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How does one </a:t>
            </a:r>
            <a:r>
              <a:rPr lang="en-AU" sz="18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"mock" </a:t>
            </a:r>
            <a:r>
              <a:rPr lang="en-AU" sz="1800" dirty="0">
                <a:effectLst/>
                <a:latin typeface="Calibri" panose="020F0502020204030204" pitchFamily="34" charset="0"/>
                <a:ea typeface="Calibri" panose="020F0502020204030204" pitchFamily="34" charset="0"/>
                <a:cs typeface="Calibri" panose="020F0502020204030204" pitchFamily="34" charset="0"/>
              </a:rPr>
              <a:t>YHVH? I would suggest it is sowing to the flesh!!!</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When you sow something, you plant a seed, do you not?</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It is reasonable to expect carrots to result if one sows carrot seeds. It is reasonable to expect wheat to grow if one sows wheat seeds.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Yet it is also reasonable to expect a noxious weed to grow if one plants noxious weed seeds.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8586319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7826C-710A-4233-9176-A30DCE575EDA}"/>
              </a:ext>
            </a:extLst>
          </p:cNvPr>
          <p:cNvSpPr>
            <a:spLocks noGrp="1"/>
          </p:cNvSpPr>
          <p:nvPr>
            <p:ph type="title"/>
          </p:nvPr>
        </p:nvSpPr>
        <p:spPr>
          <a:xfrm>
            <a:off x="838200" y="365125"/>
            <a:ext cx="10515600" cy="389477"/>
          </a:xfrm>
        </p:spPr>
        <p:txBody>
          <a:bodyPr>
            <a:normAutofit fontScale="90000"/>
          </a:bodyPr>
          <a:lstStyle/>
          <a:p>
            <a:r>
              <a:rPr lang="en-US" dirty="0">
                <a:solidFill>
                  <a:srgbClr val="00B050"/>
                </a:solidFill>
              </a:rPr>
              <a:t>Galatians – 6:7-8</a:t>
            </a:r>
            <a:endParaRPr lang="en-AU" dirty="0">
              <a:solidFill>
                <a:srgbClr val="00B050"/>
              </a:solidFill>
            </a:endParaRPr>
          </a:p>
        </p:txBody>
      </p:sp>
      <p:sp>
        <p:nvSpPr>
          <p:cNvPr id="3" name="Content Placeholder 2">
            <a:extLst>
              <a:ext uri="{FF2B5EF4-FFF2-40B4-BE49-F238E27FC236}">
                <a16:creationId xmlns:a16="http://schemas.microsoft.com/office/drawing/2014/main" id="{F7386505-7FB1-4373-9939-60E73DDC9DED}"/>
              </a:ext>
            </a:extLst>
          </p:cNvPr>
          <p:cNvSpPr>
            <a:spLocks noGrp="1"/>
          </p:cNvSpPr>
          <p:nvPr>
            <p:ph idx="1"/>
          </p:nvPr>
        </p:nvSpPr>
        <p:spPr>
          <a:xfrm>
            <a:off x="838200" y="896645"/>
            <a:ext cx="10515600" cy="5280318"/>
          </a:xfrm>
        </p:spPr>
        <p:txBody>
          <a:bodyPr>
            <a:normAutofit/>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This is the same principle as: </a:t>
            </a: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Luke 6:44 &amp; James 3:11-13</a:t>
            </a:r>
            <a:endParaRPr lang="en-A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Sowing in the flesh results in what?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Corruption/</a:t>
            </a:r>
            <a:r>
              <a:rPr lang="en-AU" sz="2400" b="1" dirty="0" err="1">
                <a:solidFill>
                  <a:srgbClr val="FFFF00"/>
                </a:solidFill>
                <a:effectLst/>
                <a:latin typeface="Calibri" panose="020F0502020204030204" pitchFamily="34" charset="0"/>
                <a:ea typeface="Calibri" panose="020F0502020204030204" pitchFamily="34" charset="0"/>
                <a:cs typeface="Calibri" panose="020F0502020204030204" pitchFamily="34" charset="0"/>
              </a:rPr>
              <a:t>phthora</a:t>
            </a:r>
            <a:r>
              <a:rPr lang="en-AU"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 Hebrew = </a:t>
            </a:r>
            <a:r>
              <a:rPr lang="en-AU" sz="2400" b="1" dirty="0" err="1">
                <a:solidFill>
                  <a:srgbClr val="FFFF00"/>
                </a:solidFill>
                <a:effectLst/>
                <a:latin typeface="Calibri" panose="020F0502020204030204" pitchFamily="34" charset="0"/>
                <a:ea typeface="Calibri" panose="020F0502020204030204" pitchFamily="34" charset="0"/>
                <a:cs typeface="Calibri" panose="020F0502020204030204" pitchFamily="34" charset="0"/>
              </a:rPr>
              <a:t>shachath</a:t>
            </a:r>
            <a:r>
              <a:rPr lang="en-AU"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 </a:t>
            </a:r>
            <a:r>
              <a:rPr lang="en-AU" sz="2400" dirty="0">
                <a:effectLst/>
                <a:latin typeface="Calibri" panose="020F0502020204030204" pitchFamily="34" charset="0"/>
                <a:ea typeface="Calibri" panose="020F0502020204030204" pitchFamily="34" charset="0"/>
                <a:cs typeface="Calibri" panose="020F0502020204030204" pitchFamily="34" charset="0"/>
              </a:rPr>
              <a:t>degenerate irreversibly, ruin, destroy.</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What is an example of sowing to the flesh? Following the rules of man instead of the instructions of </a:t>
            </a:r>
            <a:r>
              <a:rPr lang="en-AU" sz="2400" dirty="0" err="1">
                <a:effectLst/>
                <a:latin typeface="Calibri" panose="020F0502020204030204" pitchFamily="34" charset="0"/>
                <a:ea typeface="Calibri" panose="020F0502020204030204" pitchFamily="34" charset="0"/>
                <a:cs typeface="Calibri" panose="020F0502020204030204" pitchFamily="34" charset="0"/>
              </a:rPr>
              <a:t>HaShem</a:t>
            </a:r>
            <a:r>
              <a:rPr lang="en-AU" sz="2400" dirty="0">
                <a:effectLst/>
                <a:latin typeface="Calibri" panose="020F0502020204030204" pitchFamily="34" charset="0"/>
                <a:ea typeface="Calibri" panose="020F0502020204030204" pitchFamily="34" charset="0"/>
                <a:cs typeface="Calibri" panose="020F0502020204030204" pitchFamily="34" charset="0"/>
              </a:rPr>
              <a: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Hence the teaching in the Holy Torah about clean and unclean!!!!!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What reaps eternal life? Sowing to the Spirit - What is sowing TO the Spirit?????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Planting seeds provided by the Spirit!!!</a:t>
            </a:r>
            <a:r>
              <a:rPr lang="en-AU" sz="2400" dirty="0">
                <a:latin typeface="Calibri" panose="020F0502020204030204" pitchFamily="34" charset="0"/>
                <a:ea typeface="Calibri" panose="020F0502020204030204" pitchFamily="34" charset="0"/>
                <a:cs typeface="Times New Roman" panose="02020603050405020304" pitchFamily="18" charset="0"/>
              </a:rPr>
              <a:t>     </a:t>
            </a: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Proverbs 3:1-18</a:t>
            </a:r>
            <a:endParaRPr lang="en-A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946728909"/>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366D2-9D42-4F8A-B6D4-FBBD4FB50C00}"/>
              </a:ext>
            </a:extLst>
          </p:cNvPr>
          <p:cNvSpPr>
            <a:spLocks noGrp="1"/>
          </p:cNvSpPr>
          <p:nvPr>
            <p:ph type="title"/>
          </p:nvPr>
        </p:nvSpPr>
        <p:spPr>
          <a:xfrm>
            <a:off x="838200" y="365126"/>
            <a:ext cx="10515600" cy="407232"/>
          </a:xfrm>
        </p:spPr>
        <p:txBody>
          <a:bodyPr>
            <a:normAutofit fontScale="90000"/>
          </a:bodyPr>
          <a:lstStyle/>
          <a:p>
            <a:r>
              <a:rPr lang="en-US" dirty="0">
                <a:solidFill>
                  <a:srgbClr val="00B050"/>
                </a:solidFill>
              </a:rPr>
              <a:t>Galatians – 6:9-10</a:t>
            </a:r>
            <a:endParaRPr lang="en-AU" dirty="0">
              <a:solidFill>
                <a:srgbClr val="00B050"/>
              </a:solidFill>
            </a:endParaRPr>
          </a:p>
        </p:txBody>
      </p:sp>
      <p:sp>
        <p:nvSpPr>
          <p:cNvPr id="3" name="Content Placeholder 2">
            <a:extLst>
              <a:ext uri="{FF2B5EF4-FFF2-40B4-BE49-F238E27FC236}">
                <a16:creationId xmlns:a16="http://schemas.microsoft.com/office/drawing/2014/main" id="{6A8E611D-DC8E-46B2-BDB1-D257E282F766}"/>
              </a:ext>
            </a:extLst>
          </p:cNvPr>
          <p:cNvSpPr>
            <a:spLocks noGrp="1"/>
          </p:cNvSpPr>
          <p:nvPr>
            <p:ph idx="1"/>
          </p:nvPr>
        </p:nvSpPr>
        <p:spPr>
          <a:xfrm>
            <a:off x="838200" y="949911"/>
            <a:ext cx="10515600" cy="5227052"/>
          </a:xfrm>
        </p:spPr>
        <p:txBody>
          <a:bodyPr>
            <a:normAutofit lnSpcReduction="10000"/>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 walk of biblical faith can be a difficult walk.</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When we view </a:t>
            </a:r>
            <a:r>
              <a:rPr lang="en-AU"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verse 9</a:t>
            </a:r>
            <a:r>
              <a:rPr lang="en-AU" sz="2400" dirty="0">
                <a:effectLst/>
                <a:latin typeface="Calibri" panose="020F0502020204030204" pitchFamily="34" charset="0"/>
                <a:ea typeface="Calibri" panose="020F0502020204030204" pitchFamily="34" charset="0"/>
                <a:cs typeface="Calibri" panose="020F0502020204030204" pitchFamily="34" charset="0"/>
              </a:rPr>
              <a:t>, what can happen to believers who not only talk the talk but walk the walk?</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They can become </a:t>
            </a:r>
            <a:r>
              <a:rPr lang="en-AU"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weary: </a:t>
            </a:r>
            <a:r>
              <a:rPr lang="en-AU" sz="2400" b="1" dirty="0">
                <a:effectLst/>
                <a:latin typeface="Calibri" panose="020F0502020204030204" pitchFamily="34" charset="0"/>
                <a:ea typeface="Calibri" panose="020F0502020204030204" pitchFamily="34" charset="0"/>
                <a:cs typeface="Calibri" panose="020F0502020204030204" pitchFamily="34" charset="0"/>
              </a:rPr>
              <a:t>where life meets reality!</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err="1">
                <a:solidFill>
                  <a:srgbClr val="FFFF00"/>
                </a:solidFill>
                <a:effectLst/>
                <a:latin typeface="Calibri" panose="020F0502020204030204" pitchFamily="34" charset="0"/>
                <a:ea typeface="Calibri" panose="020F0502020204030204" pitchFamily="34" charset="0"/>
                <a:cs typeface="Calibri" panose="020F0502020204030204" pitchFamily="34" charset="0"/>
              </a:rPr>
              <a:t>Ekluo</a:t>
            </a:r>
            <a:r>
              <a:rPr lang="en-AU"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 Vine says this: </a:t>
            </a:r>
            <a:r>
              <a:rPr lang="en-AU" sz="2400" dirty="0">
                <a:effectLst/>
                <a:latin typeface="Calibri" panose="020F0502020204030204" pitchFamily="34" charset="0"/>
                <a:ea typeface="Calibri" panose="020F0502020204030204" pitchFamily="34" charset="0"/>
                <a:cs typeface="Calibri" panose="020F0502020204030204" pitchFamily="34" charset="0"/>
              </a:rPr>
              <a:t>“In discharging responsibilities in obedience to the Lord.”</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Constant battles with others, criticism from others, both from without the family of faith and from within the family of faith can cause a person and persons to become </a:t>
            </a:r>
            <a:r>
              <a:rPr lang="en-AU" sz="2400" dirty="0" err="1">
                <a:solidFill>
                  <a:srgbClr val="FFFF00"/>
                </a:solidFill>
                <a:effectLst/>
                <a:latin typeface="Calibri" panose="020F0502020204030204" pitchFamily="34" charset="0"/>
                <a:ea typeface="Calibri" panose="020F0502020204030204" pitchFamily="34" charset="0"/>
                <a:cs typeface="Calibri" panose="020F0502020204030204" pitchFamily="34" charset="0"/>
              </a:rPr>
              <a:t>Ekluo</a:t>
            </a:r>
            <a:r>
              <a:rPr lang="en-AU"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/weary – and lose heart.</a:t>
            </a:r>
            <a:endParaRPr lang="en-AU"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It can result in compromise, thus we are guilty of discharging our responsibilities.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997017086"/>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48A72-BBBB-4EF5-AB7D-1B7D632AADC5}"/>
              </a:ext>
            </a:extLst>
          </p:cNvPr>
          <p:cNvSpPr>
            <a:spLocks noGrp="1"/>
          </p:cNvSpPr>
          <p:nvPr>
            <p:ph type="title"/>
          </p:nvPr>
        </p:nvSpPr>
        <p:spPr>
          <a:xfrm>
            <a:off x="838200" y="365125"/>
            <a:ext cx="10515600" cy="380599"/>
          </a:xfrm>
        </p:spPr>
        <p:txBody>
          <a:bodyPr>
            <a:normAutofit fontScale="90000"/>
          </a:bodyPr>
          <a:lstStyle/>
          <a:p>
            <a:r>
              <a:rPr lang="en-US" dirty="0">
                <a:solidFill>
                  <a:srgbClr val="00B050"/>
                </a:solidFill>
              </a:rPr>
              <a:t>Galatians – 6:9-10</a:t>
            </a:r>
            <a:endParaRPr lang="en-AU" dirty="0">
              <a:solidFill>
                <a:srgbClr val="00B050"/>
              </a:solidFill>
            </a:endParaRPr>
          </a:p>
        </p:txBody>
      </p:sp>
      <p:sp>
        <p:nvSpPr>
          <p:cNvPr id="3" name="Content Placeholder 2">
            <a:extLst>
              <a:ext uri="{FF2B5EF4-FFF2-40B4-BE49-F238E27FC236}">
                <a16:creationId xmlns:a16="http://schemas.microsoft.com/office/drawing/2014/main" id="{DB7B6A3E-2B6B-4C6E-A013-42339CD31FB3}"/>
              </a:ext>
            </a:extLst>
          </p:cNvPr>
          <p:cNvSpPr>
            <a:spLocks noGrp="1"/>
          </p:cNvSpPr>
          <p:nvPr>
            <p:ph idx="1"/>
          </p:nvPr>
        </p:nvSpPr>
        <p:spPr>
          <a:xfrm>
            <a:off x="838200" y="887767"/>
            <a:ext cx="10515600" cy="5289196"/>
          </a:xfrm>
        </p:spPr>
        <p:txBody>
          <a:bodyPr>
            <a:normAutofit/>
          </a:bodyPr>
          <a:lstStyle/>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What do we need to do to reap our rewards? I suggest it is to endure:</a:t>
            </a:r>
            <a:r>
              <a:rPr lang="en-AU" sz="20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Hebrews 12:1-3</a:t>
            </a:r>
            <a:endParaRPr lang="en-AU"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Doing “good” work according to the Holy Torah, will cause changes in our lives.</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What are some of the changes in our lives that could result in us becoming weary?</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When one is exposed to YHVH’s Holy Torah then opportunities arise. Opportunities to do good, especially to the house of faith.</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These believers [many new to the faith] were becoming confused, perhaps weary and were in need of correction and guidance.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It would seem they were in danger, if not already guilty of not doing those things that built up the house hold of faith. They were more inclined to do those things that divided and destroyed the house hold of faith.</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73065644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0F4EF-47B8-448E-ABC4-07EF3172BD53}"/>
              </a:ext>
            </a:extLst>
          </p:cNvPr>
          <p:cNvSpPr>
            <a:spLocks noGrp="1"/>
          </p:cNvSpPr>
          <p:nvPr>
            <p:ph type="title"/>
          </p:nvPr>
        </p:nvSpPr>
        <p:spPr>
          <a:xfrm>
            <a:off x="838200" y="365125"/>
            <a:ext cx="10515600" cy="389477"/>
          </a:xfrm>
        </p:spPr>
        <p:txBody>
          <a:bodyPr>
            <a:normAutofit fontScale="90000"/>
          </a:bodyPr>
          <a:lstStyle/>
          <a:p>
            <a:r>
              <a:rPr lang="en-US" dirty="0">
                <a:solidFill>
                  <a:srgbClr val="00B050"/>
                </a:solidFill>
              </a:rPr>
              <a:t>Galatians – 6:11-13</a:t>
            </a:r>
            <a:endParaRPr lang="en-AU" dirty="0">
              <a:solidFill>
                <a:srgbClr val="00B050"/>
              </a:solidFill>
            </a:endParaRPr>
          </a:p>
        </p:txBody>
      </p:sp>
      <p:sp>
        <p:nvSpPr>
          <p:cNvPr id="3" name="Content Placeholder 2">
            <a:extLst>
              <a:ext uri="{FF2B5EF4-FFF2-40B4-BE49-F238E27FC236}">
                <a16:creationId xmlns:a16="http://schemas.microsoft.com/office/drawing/2014/main" id="{FDE37CB4-62D8-4B1C-A204-B95B44811B39}"/>
              </a:ext>
            </a:extLst>
          </p:cNvPr>
          <p:cNvSpPr>
            <a:spLocks noGrp="1"/>
          </p:cNvSpPr>
          <p:nvPr>
            <p:ph idx="1"/>
          </p:nvPr>
        </p:nvSpPr>
        <p:spPr>
          <a:xfrm>
            <a:off x="838200" y="914400"/>
            <a:ext cx="10515600" cy="5262563"/>
          </a:xfrm>
        </p:spPr>
        <p:txBody>
          <a:bodyPr>
            <a:normAutofit fontScale="92500"/>
          </a:bodyPr>
          <a:lstStyle/>
          <a:p>
            <a:pPr>
              <a:lnSpc>
                <a:spcPct val="115000"/>
              </a:lnSpc>
              <a:spcAft>
                <a:spcPts val="1000"/>
              </a:spcAft>
            </a:pPr>
            <a:r>
              <a:rPr lang="en-AU" sz="2000" b="1" dirty="0">
                <a:latin typeface="Calibri" panose="020F0502020204030204" pitchFamily="34" charset="0"/>
                <a:ea typeface="Calibri" panose="020F0502020204030204" pitchFamily="34" charset="0"/>
                <a:cs typeface="Calibri" panose="020F0502020204030204" pitchFamily="34" charset="0"/>
              </a:rPr>
              <a:t>Pa</a:t>
            </a:r>
            <a:r>
              <a:rPr lang="en-AU" sz="2000" b="1" dirty="0">
                <a:effectLst/>
                <a:latin typeface="Calibri" panose="020F0502020204030204" pitchFamily="34" charset="0"/>
                <a:ea typeface="Calibri" panose="020F0502020204030204" pitchFamily="34" charset="0"/>
                <a:cs typeface="Calibri" panose="020F0502020204030204" pitchFamily="34" charset="0"/>
              </a:rPr>
              <a:t>ul </a:t>
            </a:r>
            <a:r>
              <a:rPr lang="en-AU" sz="2000" dirty="0">
                <a:effectLst/>
                <a:latin typeface="Calibri" panose="020F0502020204030204" pitchFamily="34" charset="0"/>
                <a:ea typeface="Calibri" panose="020F0502020204030204" pitchFamily="34" charset="0"/>
                <a:cs typeface="Calibri" panose="020F0502020204030204" pitchFamily="34" charset="0"/>
              </a:rPr>
              <a:t>reminds his audience that he has taken the time to write this letter, in his own hand writing.  Personal touch – so important.</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The position the Galatians had found themselves in was a dangerous one.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We are reminded of this danger once again - It is all about “politics” gaining the vote.</a:t>
            </a: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There were those in positions of power, trying to enforce circumcision upon the Galatians before they understood the reasons Biblically, so that certain ones could boast in the flesh.</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The same happens today.</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We have those who claim to follow the Torah making people follow their questionable teachings, but these same people do not in fact follow the Holy Torah.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They are involved with all kinds of extra biblical acts, teaching them as the commandments of YHVH.</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682452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0AB16-E514-4CE0-8154-91E443CF7BC4}"/>
              </a:ext>
            </a:extLst>
          </p:cNvPr>
          <p:cNvSpPr>
            <a:spLocks noGrp="1"/>
          </p:cNvSpPr>
          <p:nvPr>
            <p:ph type="title"/>
          </p:nvPr>
        </p:nvSpPr>
        <p:spPr/>
        <p:txBody>
          <a:bodyPr/>
          <a:lstStyle/>
          <a:p>
            <a:r>
              <a:rPr lang="en-AU" dirty="0"/>
              <a:t>DIFFERENT GOSPEL</a:t>
            </a:r>
          </a:p>
        </p:txBody>
      </p:sp>
      <p:sp>
        <p:nvSpPr>
          <p:cNvPr id="3" name="Content Placeholder 2">
            <a:extLst>
              <a:ext uri="{FF2B5EF4-FFF2-40B4-BE49-F238E27FC236}">
                <a16:creationId xmlns:a16="http://schemas.microsoft.com/office/drawing/2014/main" id="{FB6D5761-6A8A-4D61-9BB2-5E0A453AA54D}"/>
              </a:ext>
            </a:extLst>
          </p:cNvPr>
          <p:cNvSpPr>
            <a:spLocks noGrp="1"/>
          </p:cNvSpPr>
          <p:nvPr>
            <p:ph idx="1"/>
          </p:nvPr>
        </p:nvSpPr>
        <p:spPr/>
        <p:txBody>
          <a:bodyPr/>
          <a:lstStyle/>
          <a:p>
            <a:r>
              <a:rPr lang="en-AU" dirty="0"/>
              <a:t>What was this other Gospel Paul is talking about?</a:t>
            </a:r>
          </a:p>
          <a:p>
            <a:r>
              <a:rPr lang="en-AU" dirty="0"/>
              <a:t>Perhaps Matthew 15:7 gives an answer.</a:t>
            </a:r>
          </a:p>
          <a:p>
            <a:r>
              <a:rPr lang="en-US" baseline="30000" dirty="0">
                <a:solidFill>
                  <a:srgbClr val="FF0000"/>
                </a:solidFill>
              </a:rPr>
              <a:t>7 </a:t>
            </a:r>
            <a:r>
              <a:rPr lang="en-US" dirty="0">
                <a:solidFill>
                  <a:srgbClr val="FF0000"/>
                </a:solidFill>
              </a:rPr>
              <a:t>You hypocrites! </a:t>
            </a:r>
            <a:r>
              <a:rPr lang="en-US" dirty="0" err="1">
                <a:solidFill>
                  <a:srgbClr val="FF0000"/>
                </a:solidFill>
              </a:rPr>
              <a:t>Yesha‘yahu</a:t>
            </a:r>
            <a:r>
              <a:rPr lang="en-US" dirty="0">
                <a:solidFill>
                  <a:srgbClr val="FF0000"/>
                </a:solidFill>
              </a:rPr>
              <a:t> was right when he prophesied about you,</a:t>
            </a:r>
          </a:p>
          <a:p>
            <a:r>
              <a:rPr lang="en-US" baseline="30000" dirty="0">
                <a:solidFill>
                  <a:srgbClr val="FF0000"/>
                </a:solidFill>
              </a:rPr>
              <a:t>8 </a:t>
            </a:r>
            <a:r>
              <a:rPr lang="en-US" b="1" dirty="0">
                <a:solidFill>
                  <a:srgbClr val="FF0000"/>
                </a:solidFill>
              </a:rPr>
              <a:t>‘These people honor me with their lips,</a:t>
            </a:r>
            <a:br>
              <a:rPr lang="en-US" dirty="0">
                <a:solidFill>
                  <a:srgbClr val="FF0000"/>
                </a:solidFill>
              </a:rPr>
            </a:br>
            <a:r>
              <a:rPr lang="en-US" b="1" dirty="0">
                <a:solidFill>
                  <a:srgbClr val="FF0000"/>
                </a:solidFill>
              </a:rPr>
              <a:t>but their hearts are far away from me.</a:t>
            </a:r>
            <a:br>
              <a:rPr lang="en-US" dirty="0">
                <a:solidFill>
                  <a:srgbClr val="FF0000"/>
                </a:solidFill>
              </a:rPr>
            </a:br>
            <a:r>
              <a:rPr lang="en-US" baseline="30000" dirty="0">
                <a:solidFill>
                  <a:srgbClr val="FF0000"/>
                </a:solidFill>
              </a:rPr>
              <a:t>9 </a:t>
            </a:r>
            <a:r>
              <a:rPr lang="en-US" b="1" dirty="0">
                <a:solidFill>
                  <a:srgbClr val="FF0000"/>
                </a:solidFill>
              </a:rPr>
              <a:t>Their worship of me is useless,</a:t>
            </a:r>
            <a:br>
              <a:rPr lang="en-US" dirty="0">
                <a:solidFill>
                  <a:srgbClr val="FF0000"/>
                </a:solidFill>
              </a:rPr>
            </a:br>
            <a:r>
              <a:rPr lang="en-US" b="1" dirty="0">
                <a:solidFill>
                  <a:srgbClr val="FF0000"/>
                </a:solidFill>
              </a:rPr>
              <a:t>because they teach man-made rules as if they were doctrines.’”</a:t>
            </a:r>
            <a:endParaRPr lang="en-US" dirty="0">
              <a:solidFill>
                <a:srgbClr val="FF0000"/>
              </a:solidFill>
            </a:endParaRPr>
          </a:p>
          <a:p>
            <a:endParaRPr lang="en-AU" dirty="0"/>
          </a:p>
          <a:p>
            <a:pPr marL="0" indent="0">
              <a:buNone/>
            </a:pPr>
            <a:endParaRPr lang="en-AU" dirty="0"/>
          </a:p>
        </p:txBody>
      </p:sp>
    </p:spTree>
    <p:extLst>
      <p:ext uri="{BB962C8B-B14F-4D97-AF65-F5344CB8AC3E}">
        <p14:creationId xmlns:p14="http://schemas.microsoft.com/office/powerpoint/2010/main" val="1866216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3E1A7-2DF5-4F2A-A8FD-F78BB89DFFEE}"/>
              </a:ext>
            </a:extLst>
          </p:cNvPr>
          <p:cNvSpPr>
            <a:spLocks noGrp="1"/>
          </p:cNvSpPr>
          <p:nvPr>
            <p:ph type="title"/>
          </p:nvPr>
        </p:nvSpPr>
        <p:spPr/>
        <p:txBody>
          <a:bodyPr/>
          <a:lstStyle/>
          <a:p>
            <a:r>
              <a:rPr lang="en-AU" dirty="0"/>
              <a:t>GALATIANS CHAPTER 2:1-5</a:t>
            </a:r>
          </a:p>
        </p:txBody>
      </p:sp>
      <p:sp>
        <p:nvSpPr>
          <p:cNvPr id="3" name="Content Placeholder 2">
            <a:extLst>
              <a:ext uri="{FF2B5EF4-FFF2-40B4-BE49-F238E27FC236}">
                <a16:creationId xmlns:a16="http://schemas.microsoft.com/office/drawing/2014/main" id="{8F7C8DD4-802B-4DB6-9F1B-BE91A31097F3}"/>
              </a:ext>
            </a:extLst>
          </p:cNvPr>
          <p:cNvSpPr>
            <a:spLocks noGrp="1"/>
          </p:cNvSpPr>
          <p:nvPr>
            <p:ph idx="1"/>
          </p:nvPr>
        </p:nvSpPr>
        <p:spPr/>
        <p:txBody>
          <a:bodyPr>
            <a:normAutofit fontScale="92500" lnSpcReduction="20000"/>
          </a:bodyPr>
          <a:lstStyle/>
          <a:p>
            <a:r>
              <a:rPr lang="en-AU" dirty="0"/>
              <a:t>“I, Yahweh have called thee in righteousness, and will firmly grasp thy hand, and will keep thee, as the covenant of a people. As a light of nations. To open eyes that are blind, to bring forth out of the dungeon, the captive. Out of the prison, the dwellers in darkness.” </a:t>
            </a:r>
            <a:r>
              <a:rPr lang="en-AU" b="1" dirty="0"/>
              <a:t>Isaiah 42:6-7 Rotherham’s Emphasized Bible.</a:t>
            </a:r>
          </a:p>
          <a:p>
            <a:endParaRPr lang="en-AU" dirty="0"/>
          </a:p>
          <a:p>
            <a:r>
              <a:rPr lang="en-US" baseline="30000" dirty="0"/>
              <a:t>18 </a:t>
            </a:r>
            <a:r>
              <a:rPr lang="en-US" dirty="0"/>
              <a:t>“The </a:t>
            </a:r>
            <a:r>
              <a:rPr lang="en-US" i="1" dirty="0" err="1"/>
              <a:t>Ruach</a:t>
            </a:r>
            <a:r>
              <a:rPr lang="en-US" i="1" dirty="0"/>
              <a:t> </a:t>
            </a:r>
            <a:r>
              <a:rPr lang="en-US" i="1" cap="small" dirty="0">
                <a:effectLst/>
              </a:rPr>
              <a:t>Adonai</a:t>
            </a:r>
            <a:r>
              <a:rPr lang="en-US" dirty="0"/>
              <a:t> is on me,</a:t>
            </a:r>
            <a:br>
              <a:rPr lang="en-US" dirty="0"/>
            </a:br>
            <a:r>
              <a:rPr lang="en-US" dirty="0"/>
              <a:t>because He has anointed me</a:t>
            </a:r>
            <a:br>
              <a:rPr lang="en-US" dirty="0"/>
            </a:br>
            <a:r>
              <a:rPr lang="en-US" dirty="0"/>
              <a:t>    to proclaim Good News to the poor.</a:t>
            </a:r>
            <a:br>
              <a:rPr lang="en-US" dirty="0"/>
            </a:br>
            <a:r>
              <a:rPr lang="en-US" dirty="0"/>
              <a:t>He has sent me</a:t>
            </a:r>
            <a:r>
              <a:rPr lang="en-US" baseline="30000" dirty="0"/>
              <a:t>[</a:t>
            </a:r>
            <a:r>
              <a:rPr lang="en-US" baseline="30000" dirty="0">
                <a:hlinkClick r:id="rId2" tooltip="See footnote a"/>
              </a:rPr>
              <a:t>a</a:t>
            </a:r>
            <a:r>
              <a:rPr lang="en-US" baseline="30000" dirty="0"/>
              <a:t>]</a:t>
            </a:r>
            <a:r>
              <a:rPr lang="en-US" dirty="0"/>
              <a:t> to proclaim release to the captives</a:t>
            </a:r>
            <a:br>
              <a:rPr lang="en-US" dirty="0"/>
            </a:br>
            <a:r>
              <a:rPr lang="en-US" dirty="0"/>
              <a:t>and recovery of sight to the blind,</a:t>
            </a:r>
            <a:br>
              <a:rPr lang="en-US" dirty="0"/>
            </a:br>
            <a:r>
              <a:rPr lang="en-US" dirty="0"/>
              <a:t>to set free the oppressed,</a:t>
            </a:r>
            <a:br>
              <a:rPr lang="en-US" dirty="0"/>
            </a:br>
            <a:r>
              <a:rPr lang="en-US" baseline="30000" dirty="0"/>
              <a:t>19 </a:t>
            </a:r>
            <a:r>
              <a:rPr lang="en-US" dirty="0"/>
              <a:t>and to proclaim the year of </a:t>
            </a:r>
            <a:r>
              <a:rPr lang="en-US" i="1" cap="small" dirty="0">
                <a:effectLst/>
              </a:rPr>
              <a:t>Adonai</a:t>
            </a:r>
            <a:r>
              <a:rPr lang="en-US" i="1" dirty="0"/>
              <a:t>’s</a:t>
            </a:r>
            <a:r>
              <a:rPr lang="en-US" dirty="0"/>
              <a:t> favor.” </a:t>
            </a:r>
            <a:r>
              <a:rPr lang="en-US" b="1" dirty="0"/>
              <a:t>Luke 4:18-19 [TLV]</a:t>
            </a:r>
            <a:endParaRPr lang="en-AU" b="1" dirty="0"/>
          </a:p>
          <a:p>
            <a:endParaRPr lang="en-AU" dirty="0"/>
          </a:p>
          <a:p>
            <a:endParaRPr lang="en-AU" dirty="0"/>
          </a:p>
          <a:p>
            <a:endParaRPr lang="en-AU" dirty="0"/>
          </a:p>
          <a:p>
            <a:endParaRPr lang="en-AU" dirty="0"/>
          </a:p>
          <a:p>
            <a:endParaRPr lang="en-AU" dirty="0"/>
          </a:p>
        </p:txBody>
      </p:sp>
    </p:spTree>
    <p:extLst>
      <p:ext uri="{BB962C8B-B14F-4D97-AF65-F5344CB8AC3E}">
        <p14:creationId xmlns:p14="http://schemas.microsoft.com/office/powerpoint/2010/main" val="2752185497"/>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21CE5-3E88-4F88-BDB6-6AEAFA9278EE}"/>
              </a:ext>
            </a:extLst>
          </p:cNvPr>
          <p:cNvSpPr>
            <a:spLocks noGrp="1"/>
          </p:cNvSpPr>
          <p:nvPr>
            <p:ph type="title"/>
          </p:nvPr>
        </p:nvSpPr>
        <p:spPr>
          <a:xfrm>
            <a:off x="838200" y="365126"/>
            <a:ext cx="10515600" cy="424988"/>
          </a:xfrm>
        </p:spPr>
        <p:txBody>
          <a:bodyPr>
            <a:normAutofit fontScale="90000"/>
          </a:bodyPr>
          <a:lstStyle/>
          <a:p>
            <a:r>
              <a:rPr lang="en-US" dirty="0">
                <a:solidFill>
                  <a:srgbClr val="00B050"/>
                </a:solidFill>
              </a:rPr>
              <a:t>Galatians – 6:14-18</a:t>
            </a:r>
            <a:endParaRPr lang="en-AU" dirty="0">
              <a:solidFill>
                <a:srgbClr val="00B050"/>
              </a:solidFill>
            </a:endParaRPr>
          </a:p>
        </p:txBody>
      </p:sp>
      <p:sp>
        <p:nvSpPr>
          <p:cNvPr id="3" name="Content Placeholder 2">
            <a:extLst>
              <a:ext uri="{FF2B5EF4-FFF2-40B4-BE49-F238E27FC236}">
                <a16:creationId xmlns:a16="http://schemas.microsoft.com/office/drawing/2014/main" id="{0034E3E8-DF8C-488F-9614-0D67F0FB9C1E}"/>
              </a:ext>
            </a:extLst>
          </p:cNvPr>
          <p:cNvSpPr>
            <a:spLocks noGrp="1"/>
          </p:cNvSpPr>
          <p:nvPr>
            <p:ph idx="1"/>
          </p:nvPr>
        </p:nvSpPr>
        <p:spPr>
          <a:xfrm>
            <a:off x="838200" y="923278"/>
            <a:ext cx="10515600" cy="5253685"/>
          </a:xfrm>
        </p:spPr>
        <p:txBody>
          <a:bodyPr>
            <a:normAutofit/>
          </a:bodyPr>
          <a:lstStyle/>
          <a:p>
            <a:pPr>
              <a:lnSpc>
                <a:spcPct val="115000"/>
              </a:lnSpc>
              <a:spcAft>
                <a:spcPts val="1000"/>
              </a:spcAft>
            </a:pPr>
            <a:r>
              <a:rPr lang="en-AU" sz="1800" b="1" dirty="0">
                <a:latin typeface="Calibri" panose="020F0502020204030204" pitchFamily="34" charset="0"/>
                <a:ea typeface="Calibri" panose="020F0502020204030204" pitchFamily="34" charset="0"/>
                <a:cs typeface="Calibri" panose="020F0502020204030204" pitchFamily="34" charset="0"/>
              </a:rPr>
              <a:t>Paul</a:t>
            </a:r>
            <a:r>
              <a:rPr lang="en-AU" sz="1800" dirty="0">
                <a:effectLst/>
                <a:latin typeface="Calibri" panose="020F0502020204030204" pitchFamily="34" charset="0"/>
                <a:ea typeface="Calibri" panose="020F0502020204030204" pitchFamily="34" charset="0"/>
                <a:cs typeface="Calibri" panose="020F0502020204030204" pitchFamily="34" charset="0"/>
              </a:rPr>
              <a:t> brings everything back to the One who deserves all the praise and glory – </a:t>
            </a:r>
            <a:r>
              <a:rPr lang="en-AU" sz="1800"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Yeshua</a:t>
            </a:r>
            <a:r>
              <a:rPr lang="en-AU" sz="18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a:t>
            </a:r>
            <a:r>
              <a:rPr lang="en-AU" sz="1800"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HaMoshiach</a:t>
            </a:r>
            <a:r>
              <a:rPr lang="en-AU" sz="18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a:t>
            </a:r>
            <a:endParaRPr lang="en-A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After all was it not</a:t>
            </a:r>
            <a:r>
              <a:rPr lang="en-AU" sz="18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a:t>
            </a:r>
            <a:r>
              <a:rPr lang="en-AU" sz="1800"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Yeshua</a:t>
            </a:r>
            <a:r>
              <a:rPr lang="en-AU" sz="18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a:t>
            </a:r>
            <a:r>
              <a:rPr lang="en-AU" sz="1800" dirty="0">
                <a:effectLst/>
                <a:latin typeface="Calibri" panose="020F0502020204030204" pitchFamily="34" charset="0"/>
                <a:ea typeface="Calibri" panose="020F0502020204030204" pitchFamily="34" charset="0"/>
                <a:cs typeface="Calibri" panose="020F0502020204030204" pitchFamily="34" charset="0"/>
              </a:rPr>
              <a:t>who put Paul on the right path.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The challenge for us today… not to be found boasting in good deeds we have done. </a:t>
            </a:r>
            <a:r>
              <a:rPr lang="en-AU" sz="1800" dirty="0">
                <a:latin typeface="Calibri" panose="020F0502020204030204" pitchFamily="34" charset="0"/>
                <a:ea typeface="Calibri" panose="020F0502020204030204" pitchFamily="34" charset="0"/>
                <a:cs typeface="Calibri" panose="020F0502020204030204" pitchFamily="34" charset="0"/>
              </a:rPr>
              <a:t>We must </a:t>
            </a:r>
            <a:r>
              <a:rPr lang="en-AU" sz="1800" dirty="0">
                <a:effectLst/>
                <a:latin typeface="Calibri" panose="020F0502020204030204" pitchFamily="34" charset="0"/>
                <a:ea typeface="Calibri" panose="020F0502020204030204" pitchFamily="34" charset="0"/>
                <a:cs typeface="Calibri" panose="020F0502020204030204" pitchFamily="34" charset="0"/>
              </a:rPr>
              <a:t>allow the Father to change our lives in His time frame, according to the Holy Torah, </a:t>
            </a:r>
            <a:r>
              <a:rPr lang="en-AU" sz="1800" dirty="0">
                <a:latin typeface="Calibri" panose="020F0502020204030204" pitchFamily="34" charset="0"/>
                <a:ea typeface="Calibri" panose="020F0502020204030204" pitchFamily="34" charset="0"/>
                <a:cs typeface="Calibri" panose="020F0502020204030204" pitchFamily="34" charset="0"/>
              </a:rPr>
              <a:t>as</a:t>
            </a:r>
            <a:r>
              <a:rPr lang="en-AU" sz="1800" dirty="0">
                <a:effectLst/>
                <a:latin typeface="Calibri" panose="020F0502020204030204" pitchFamily="34" charset="0"/>
                <a:ea typeface="Calibri" panose="020F0502020204030204" pitchFamily="34" charset="0"/>
                <a:cs typeface="Calibri" panose="020F0502020204030204" pitchFamily="34" charset="0"/>
              </a:rPr>
              <a:t> summed up by two bookends:      </a:t>
            </a:r>
            <a:r>
              <a:rPr lang="en-AU" sz="1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Matt 22:36-39</a:t>
            </a:r>
            <a:endParaRPr lang="en-AU"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Unfortunately when many Christians read these passages of scripture, they fail to fully understand the depth of the words, spoken by the Master.</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Upon hearing or reading these precious words, they then carry out the instructions according to Christian church teaching, and manmade thoughts and opinions, instead of following the Holy Torah and the instructions that are to be found and understood between the two book ends.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033979851"/>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BD244-E0FA-4CE2-AF1D-D95E08C1666D}"/>
              </a:ext>
            </a:extLst>
          </p:cNvPr>
          <p:cNvSpPr>
            <a:spLocks noGrp="1"/>
          </p:cNvSpPr>
          <p:nvPr>
            <p:ph type="title"/>
          </p:nvPr>
        </p:nvSpPr>
        <p:spPr>
          <a:xfrm>
            <a:off x="838200" y="365125"/>
            <a:ext cx="10515600" cy="380599"/>
          </a:xfrm>
        </p:spPr>
        <p:txBody>
          <a:bodyPr>
            <a:normAutofit fontScale="90000"/>
          </a:bodyPr>
          <a:lstStyle/>
          <a:p>
            <a:r>
              <a:rPr lang="en-US" dirty="0">
                <a:solidFill>
                  <a:srgbClr val="00B050"/>
                </a:solidFill>
              </a:rPr>
              <a:t>Galatians – 6:14-18</a:t>
            </a:r>
            <a:endParaRPr lang="en-AU" dirty="0">
              <a:solidFill>
                <a:srgbClr val="00B050"/>
              </a:solidFill>
            </a:endParaRPr>
          </a:p>
        </p:txBody>
      </p:sp>
      <p:sp>
        <p:nvSpPr>
          <p:cNvPr id="3" name="Content Placeholder 2">
            <a:extLst>
              <a:ext uri="{FF2B5EF4-FFF2-40B4-BE49-F238E27FC236}">
                <a16:creationId xmlns:a16="http://schemas.microsoft.com/office/drawing/2014/main" id="{F01C2A66-C49F-4D0D-81D9-1B12E2CAB41D}"/>
              </a:ext>
            </a:extLst>
          </p:cNvPr>
          <p:cNvSpPr>
            <a:spLocks noGrp="1"/>
          </p:cNvSpPr>
          <p:nvPr>
            <p:ph idx="1"/>
          </p:nvPr>
        </p:nvSpPr>
        <p:spPr>
          <a:xfrm>
            <a:off x="838200" y="923278"/>
            <a:ext cx="10515600" cy="5253685"/>
          </a:xfrm>
        </p:spPr>
        <p:txBody>
          <a:bodyPr>
            <a:normAutofit lnSpcReduction="10000"/>
          </a:bodyPr>
          <a:lstStyle/>
          <a:p>
            <a:pPr>
              <a:lnSpc>
                <a:spcPct val="115000"/>
              </a:lnSpc>
              <a:spcAft>
                <a:spcPts val="1000"/>
              </a:spcAft>
            </a:pPr>
            <a:r>
              <a:rPr lang="en-AU" sz="2000" dirty="0">
                <a:latin typeface="Calibri" panose="020F0502020204030204" pitchFamily="34" charset="0"/>
                <a:ea typeface="Calibri" panose="020F0502020204030204" pitchFamily="34" charset="0"/>
                <a:cs typeface="Calibri" panose="020F0502020204030204" pitchFamily="34" charset="0"/>
              </a:rPr>
              <a:t>P</a:t>
            </a:r>
            <a:r>
              <a:rPr lang="en-AU" sz="2000" dirty="0">
                <a:effectLst/>
                <a:latin typeface="Calibri" panose="020F0502020204030204" pitchFamily="34" charset="0"/>
                <a:ea typeface="Calibri" panose="020F0502020204030204" pitchFamily="34" charset="0"/>
                <a:cs typeface="Calibri" panose="020F0502020204030204" pitchFamily="34" charset="0"/>
              </a:rPr>
              <a:t>aul goes on to make his point by using the very topic that has caused much trouble – circumcision.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Circumcision was being used as a means of boasting – Hence Paul is saying as regards boasting the fact that one has or has been circumcised as per the </a:t>
            </a:r>
            <a:r>
              <a:rPr lang="en-AU" sz="20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“trouble makers” </a:t>
            </a:r>
            <a:r>
              <a:rPr lang="en-AU" sz="2000" dirty="0">
                <a:effectLst/>
                <a:latin typeface="Calibri" panose="020F0502020204030204" pitchFamily="34" charset="0"/>
                <a:ea typeface="Calibri" panose="020F0502020204030204" pitchFamily="34" charset="0"/>
                <a:cs typeface="Calibri" panose="020F0502020204030204" pitchFamily="34" charset="0"/>
              </a:rPr>
              <a:t>means nothing – It is whether or not you have undergone a transformation of becoming a new creation – that is a new creation through </a:t>
            </a:r>
            <a:r>
              <a:rPr lang="en-AU" sz="2000" dirty="0" err="1">
                <a:effectLst/>
                <a:latin typeface="Calibri" panose="020F0502020204030204" pitchFamily="34" charset="0"/>
                <a:ea typeface="Calibri" panose="020F0502020204030204" pitchFamily="34" charset="0"/>
                <a:cs typeface="Calibri" panose="020F0502020204030204" pitchFamily="34" charset="0"/>
              </a:rPr>
              <a:t>HaMoshiach</a:t>
            </a:r>
            <a:r>
              <a:rPr lang="en-AU" sz="2000" dirty="0">
                <a:effectLst/>
                <a:latin typeface="Calibri" panose="020F0502020204030204" pitchFamily="34" charset="0"/>
                <a:ea typeface="Calibri" panose="020F0502020204030204" pitchFamily="34" charset="0"/>
                <a:cs typeface="Calibri" panose="020F0502020204030204" pitchFamily="34" charset="0"/>
              </a:rPr>
              <a:t> </a:t>
            </a:r>
            <a:r>
              <a:rPr lang="en-AU" sz="2000" dirty="0" err="1">
                <a:effectLst/>
                <a:latin typeface="Calibri" panose="020F0502020204030204" pitchFamily="34" charset="0"/>
                <a:ea typeface="Calibri" panose="020F0502020204030204" pitchFamily="34" charset="0"/>
                <a:cs typeface="Calibri" panose="020F0502020204030204" pitchFamily="34" charset="0"/>
              </a:rPr>
              <a:t>Yeshua</a:t>
            </a:r>
            <a:r>
              <a:rPr lang="en-AU" sz="2000" dirty="0">
                <a:effectLst/>
                <a:latin typeface="Calibri" panose="020F0502020204030204" pitchFamily="34" charset="0"/>
                <a:ea typeface="Calibri" panose="020F0502020204030204" pitchFamily="34" charset="0"/>
                <a:cs typeface="Calibri" panose="020F0502020204030204" pitchFamily="34" charset="0"/>
              </a:rPr>
              <a:t> – Now that is the question and that takes care of both circumcision and boasting.</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This is not an argument if you should or should not be circumcised, it is all about the authority you follow, and why.</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latin typeface="Calibri" panose="020F0502020204030204" pitchFamily="34" charset="0"/>
                <a:ea typeface="Calibri" panose="020F0502020204030204" pitchFamily="34" charset="0"/>
                <a:cs typeface="Calibri" panose="020F0502020204030204" pitchFamily="34" charset="0"/>
              </a:rPr>
              <a:t>Pa</a:t>
            </a:r>
            <a:r>
              <a:rPr lang="en-AU" sz="2000" dirty="0">
                <a:effectLst/>
                <a:latin typeface="Calibri" panose="020F0502020204030204" pitchFamily="34" charset="0"/>
                <a:ea typeface="Calibri" panose="020F0502020204030204" pitchFamily="34" charset="0"/>
                <a:cs typeface="Calibri" panose="020F0502020204030204" pitchFamily="34" charset="0"/>
              </a:rPr>
              <a:t>ul then goes on to encourage the Galatians to follow this road of obedience to YHVH over institutions set up by men.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Through obedience to such, one then becomes part of Israel – that is the true Israel of GOD.</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953135814"/>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7E7F6-825E-4167-8B94-C7C0D815398F}"/>
              </a:ext>
            </a:extLst>
          </p:cNvPr>
          <p:cNvSpPr>
            <a:spLocks noGrp="1"/>
          </p:cNvSpPr>
          <p:nvPr>
            <p:ph type="title"/>
          </p:nvPr>
        </p:nvSpPr>
        <p:spPr>
          <a:xfrm>
            <a:off x="838200" y="365125"/>
            <a:ext cx="10515600" cy="389477"/>
          </a:xfrm>
        </p:spPr>
        <p:txBody>
          <a:bodyPr>
            <a:normAutofit fontScale="90000"/>
          </a:bodyPr>
          <a:lstStyle/>
          <a:p>
            <a:r>
              <a:rPr lang="en-US" dirty="0">
                <a:solidFill>
                  <a:srgbClr val="00B050"/>
                </a:solidFill>
              </a:rPr>
              <a:t>Galatians – 6:14-18</a:t>
            </a:r>
            <a:endParaRPr lang="en-AU" dirty="0">
              <a:solidFill>
                <a:srgbClr val="00B050"/>
              </a:solidFill>
            </a:endParaRPr>
          </a:p>
        </p:txBody>
      </p:sp>
      <p:sp>
        <p:nvSpPr>
          <p:cNvPr id="3" name="Content Placeholder 2">
            <a:extLst>
              <a:ext uri="{FF2B5EF4-FFF2-40B4-BE49-F238E27FC236}">
                <a16:creationId xmlns:a16="http://schemas.microsoft.com/office/drawing/2014/main" id="{4B27B0F9-1580-4C45-8B27-C992ACEB4110}"/>
              </a:ext>
            </a:extLst>
          </p:cNvPr>
          <p:cNvSpPr>
            <a:spLocks noGrp="1"/>
          </p:cNvSpPr>
          <p:nvPr>
            <p:ph idx="1"/>
          </p:nvPr>
        </p:nvSpPr>
        <p:spPr>
          <a:xfrm>
            <a:off x="838200" y="976544"/>
            <a:ext cx="10515600" cy="5200419"/>
          </a:xfrm>
        </p:spPr>
        <p:txBody>
          <a:bodyPr>
            <a:normAutofit/>
          </a:bodyPr>
          <a:lstStyle/>
          <a:p>
            <a:pPr>
              <a:lnSpc>
                <a:spcPct val="115000"/>
              </a:lnSpc>
              <a:spcAft>
                <a:spcPts val="1000"/>
              </a:spcAft>
            </a:pPr>
            <a:r>
              <a:rPr lang="en-AU" sz="1800" dirty="0">
                <a:latin typeface="Calibri" panose="020F0502020204030204" pitchFamily="34" charset="0"/>
                <a:ea typeface="Calibri" panose="020F0502020204030204" pitchFamily="34" charset="0"/>
                <a:cs typeface="Calibri" panose="020F0502020204030204" pitchFamily="34" charset="0"/>
              </a:rPr>
              <a:t>Pa</a:t>
            </a:r>
            <a:r>
              <a:rPr lang="en-AU" sz="1800" dirty="0">
                <a:effectLst/>
                <a:latin typeface="Calibri" panose="020F0502020204030204" pitchFamily="34" charset="0"/>
                <a:ea typeface="Calibri" panose="020F0502020204030204" pitchFamily="34" charset="0"/>
                <a:cs typeface="Calibri" panose="020F0502020204030204" pitchFamily="34" charset="0"/>
              </a:rPr>
              <a:t>ul continues on to share with them the challenges and the persecution he has endured in his walk of faith, especially after excepting </a:t>
            </a:r>
            <a:r>
              <a:rPr lang="en-AU" sz="1800" dirty="0" err="1">
                <a:effectLst/>
                <a:latin typeface="Calibri" panose="020F0502020204030204" pitchFamily="34" charset="0"/>
                <a:ea typeface="Calibri" panose="020F0502020204030204" pitchFamily="34" charset="0"/>
                <a:cs typeface="Calibri" panose="020F0502020204030204" pitchFamily="34" charset="0"/>
              </a:rPr>
              <a:t>Yeshua</a:t>
            </a:r>
            <a:r>
              <a:rPr lang="en-AU" sz="1800" dirty="0">
                <a:effectLst/>
                <a:latin typeface="Calibri" panose="020F0502020204030204" pitchFamily="34" charset="0"/>
                <a:ea typeface="Calibri" panose="020F0502020204030204" pitchFamily="34" charset="0"/>
                <a:cs typeface="Calibri" panose="020F0502020204030204" pitchFamily="34" charset="0"/>
              </a:rPr>
              <a:t> as </a:t>
            </a:r>
            <a:r>
              <a:rPr lang="en-AU" sz="1800" dirty="0" err="1">
                <a:effectLst/>
                <a:latin typeface="Calibri" panose="020F0502020204030204" pitchFamily="34" charset="0"/>
                <a:ea typeface="Calibri" panose="020F0502020204030204" pitchFamily="34" charset="0"/>
                <a:cs typeface="Calibri" panose="020F0502020204030204" pitchFamily="34" charset="0"/>
              </a:rPr>
              <a:t>HaMoshiach</a:t>
            </a:r>
            <a:r>
              <a:rPr lang="en-AU" sz="1800" dirty="0">
                <a:effectLst/>
                <a:latin typeface="Calibri" panose="020F0502020204030204" pitchFamily="34" charset="0"/>
                <a:ea typeface="Calibri" panose="020F0502020204030204" pitchFamily="34" charset="0"/>
                <a:cs typeface="Calibri" panose="020F0502020204030204" pitchFamily="34" charset="0"/>
              </a:rPr>
              <a:t>. He calls his scars the brand mark of </a:t>
            </a:r>
            <a:r>
              <a:rPr lang="en-AU" sz="1800" dirty="0" err="1">
                <a:effectLst/>
                <a:latin typeface="Calibri" panose="020F0502020204030204" pitchFamily="34" charset="0"/>
                <a:ea typeface="Calibri" panose="020F0502020204030204" pitchFamily="34" charset="0"/>
                <a:cs typeface="Calibri" panose="020F0502020204030204" pitchFamily="34" charset="0"/>
              </a:rPr>
              <a:t>Yeshua</a:t>
            </a:r>
            <a:r>
              <a:rPr lang="en-AU" sz="1800" dirty="0">
                <a:effectLst/>
                <a:latin typeface="Calibri" panose="020F0502020204030204" pitchFamily="34" charset="0"/>
                <a:ea typeface="Calibri" panose="020F0502020204030204" pitchFamily="34" charset="0"/>
                <a:cs typeface="Calibri" panose="020F0502020204030204" pitchFamily="34" charset="0"/>
              </a:rPr>
              <a:t>.</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Did not </a:t>
            </a:r>
            <a:r>
              <a:rPr lang="en-AU" sz="1800" dirty="0" err="1">
                <a:effectLst/>
                <a:latin typeface="Calibri" panose="020F0502020204030204" pitchFamily="34" charset="0"/>
                <a:ea typeface="Calibri" panose="020F0502020204030204" pitchFamily="34" charset="0"/>
                <a:cs typeface="Calibri" panose="020F0502020204030204" pitchFamily="34" charset="0"/>
              </a:rPr>
              <a:t>Yeshua</a:t>
            </a:r>
            <a:r>
              <a:rPr lang="en-AU" sz="1800" dirty="0">
                <a:effectLst/>
                <a:latin typeface="Calibri" panose="020F0502020204030204" pitchFamily="34" charset="0"/>
                <a:ea typeface="Calibri" panose="020F0502020204030204" pitchFamily="34" charset="0"/>
                <a:cs typeface="Calibri" panose="020F0502020204030204" pitchFamily="34" charset="0"/>
              </a:rPr>
              <a:t> Himself say: </a:t>
            </a:r>
            <a:r>
              <a:rPr lang="en-AU" sz="1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Matthew 24:9-13</a:t>
            </a:r>
            <a:endParaRPr lang="en-AU"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This word of </a:t>
            </a:r>
            <a:r>
              <a:rPr lang="en-AU" sz="1800" dirty="0" err="1">
                <a:effectLst/>
                <a:latin typeface="Calibri" panose="020F0502020204030204" pitchFamily="34" charset="0"/>
                <a:ea typeface="Calibri" panose="020F0502020204030204" pitchFamily="34" charset="0"/>
                <a:cs typeface="Calibri" panose="020F0502020204030204" pitchFamily="34" charset="0"/>
              </a:rPr>
              <a:t>Yeshua’s</a:t>
            </a:r>
            <a:r>
              <a:rPr lang="en-AU" sz="1800" dirty="0">
                <a:effectLst/>
                <a:latin typeface="Calibri" panose="020F0502020204030204" pitchFamily="34" charset="0"/>
                <a:ea typeface="Calibri" panose="020F0502020204030204" pitchFamily="34" charset="0"/>
                <a:cs typeface="Calibri" panose="020F0502020204030204" pitchFamily="34" charset="0"/>
              </a:rPr>
              <a:t> fit the context of </a:t>
            </a:r>
            <a:r>
              <a:rPr lang="en-AU" sz="1800" dirty="0">
                <a:latin typeface="Calibri" panose="020F0502020204030204" pitchFamily="34" charset="0"/>
                <a:ea typeface="Calibri" panose="020F0502020204030204" pitchFamily="34" charset="0"/>
                <a:cs typeface="Calibri" panose="020F0502020204030204" pitchFamily="34" charset="0"/>
              </a:rPr>
              <a:t>Pa</a:t>
            </a:r>
            <a:r>
              <a:rPr lang="en-AU" sz="1800" dirty="0">
                <a:effectLst/>
                <a:latin typeface="Calibri" panose="020F0502020204030204" pitchFamily="34" charset="0"/>
                <a:ea typeface="Calibri" panose="020F0502020204030204" pitchFamily="34" charset="0"/>
                <a:cs typeface="Calibri" panose="020F0502020204030204" pitchFamily="34" charset="0"/>
              </a:rPr>
              <a:t>uls letter to the Galatians.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By this I mean; they were beginning to fall away; led astray by the pressure applied by the </a:t>
            </a:r>
            <a:r>
              <a:rPr lang="en-AU" sz="1800" dirty="0">
                <a:solidFill>
                  <a:srgbClr val="FFFF00"/>
                </a:solidFill>
                <a:latin typeface="Calibri" panose="020F0502020204030204" pitchFamily="34" charset="0"/>
                <a:ea typeface="Calibri" panose="020F0502020204030204" pitchFamily="34" charset="0"/>
                <a:cs typeface="Calibri" panose="020F0502020204030204" pitchFamily="34" charset="0"/>
              </a:rPr>
              <a:t>“trouble makers” </a:t>
            </a:r>
            <a:r>
              <a:rPr lang="en-AU" sz="1800" dirty="0">
                <a:latin typeface="Calibri" panose="020F0502020204030204" pitchFamily="34" charset="0"/>
                <a:ea typeface="Calibri" panose="020F0502020204030204" pitchFamily="34" charset="0"/>
                <a:cs typeface="Calibri" panose="020F0502020204030204" pitchFamily="34" charset="0"/>
              </a:rPr>
              <a:t>those </a:t>
            </a:r>
            <a:r>
              <a:rPr lang="en-AU" sz="1800" dirty="0">
                <a:effectLst/>
                <a:latin typeface="Calibri" panose="020F0502020204030204" pitchFamily="34" charset="0"/>
                <a:ea typeface="Calibri" panose="020F0502020204030204" pitchFamily="34" charset="0"/>
                <a:cs typeface="Calibri" panose="020F0502020204030204" pitchFamily="34" charset="0"/>
              </a:rPr>
              <a:t>who held up oral tradition over the written Torah of YHVH.</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latin typeface="Calibri" panose="020F0502020204030204" pitchFamily="34" charset="0"/>
                <a:ea typeface="Calibri" panose="020F0502020204030204" pitchFamily="34" charset="0"/>
                <a:cs typeface="Calibri" panose="020F0502020204030204" pitchFamily="34" charset="0"/>
              </a:rPr>
              <a:t>Pa</a:t>
            </a:r>
            <a:r>
              <a:rPr lang="en-AU" sz="1800" dirty="0">
                <a:effectLst/>
                <a:latin typeface="Calibri" panose="020F0502020204030204" pitchFamily="34" charset="0"/>
                <a:ea typeface="Calibri" panose="020F0502020204030204" pitchFamily="34" charset="0"/>
                <a:cs typeface="Calibri" panose="020F0502020204030204" pitchFamily="34" charset="0"/>
              </a:rPr>
              <a:t>ul has made his case, correcting the Galatians… putting them back on the right path – following in the footsteps of </a:t>
            </a:r>
            <a:r>
              <a:rPr lang="en-AU" sz="1800" dirty="0" err="1">
                <a:effectLst/>
                <a:latin typeface="Calibri" panose="020F0502020204030204" pitchFamily="34" charset="0"/>
                <a:ea typeface="Calibri" panose="020F0502020204030204" pitchFamily="34" charset="0"/>
                <a:cs typeface="Calibri" panose="020F0502020204030204" pitchFamily="34" charset="0"/>
              </a:rPr>
              <a:t>Yeshua</a:t>
            </a:r>
            <a:r>
              <a:rPr lang="en-AU" sz="1800" dirty="0">
                <a:effectLst/>
                <a:latin typeface="Calibri" panose="020F0502020204030204" pitchFamily="34" charset="0"/>
                <a:ea typeface="Calibri" panose="020F0502020204030204" pitchFamily="34" charset="0"/>
                <a:cs typeface="Calibri" panose="020F0502020204030204" pitchFamily="34" charset="0"/>
              </a:rPr>
              <a:t> </a:t>
            </a:r>
            <a:r>
              <a:rPr lang="en-AU" sz="1800">
                <a:effectLst/>
                <a:latin typeface="Calibri" panose="020F0502020204030204" pitchFamily="34" charset="0"/>
                <a:ea typeface="Calibri" panose="020F0502020204030204" pitchFamily="34" charset="0"/>
                <a:cs typeface="Calibri" panose="020F0502020204030204" pitchFamily="34" charset="0"/>
              </a:rPr>
              <a:t>HaMoshiach</a:t>
            </a:r>
            <a:r>
              <a:rPr lang="en-AU" sz="1800" dirty="0">
                <a:effectLst/>
                <a:latin typeface="Calibri" panose="020F0502020204030204" pitchFamily="34" charset="0"/>
                <a:ea typeface="Calibri" panose="020F0502020204030204" pitchFamily="34" charset="0"/>
                <a:cs typeface="Calibri" panose="020F0502020204030204" pitchFamily="34" charset="0"/>
              </a:rPr>
              <a:t>.</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Even his last charge is focused on the GRACE </a:t>
            </a:r>
            <a:r>
              <a:rPr lang="en-AU" sz="1800" dirty="0">
                <a:latin typeface="Calibri" panose="020F0502020204030204" pitchFamily="34" charset="0"/>
                <a:ea typeface="Calibri" panose="020F0502020204030204" pitchFamily="34" charset="0"/>
                <a:cs typeface="Calibri" panose="020F0502020204030204" pitchFamily="34" charset="0"/>
              </a:rPr>
              <a:t>found in </a:t>
            </a:r>
            <a:r>
              <a:rPr lang="en-AU" sz="1800" dirty="0" err="1">
                <a:effectLst/>
                <a:latin typeface="Calibri" panose="020F0502020204030204" pitchFamily="34" charset="0"/>
                <a:ea typeface="Calibri" panose="020F0502020204030204" pitchFamily="34" charset="0"/>
                <a:cs typeface="Calibri" panose="020F0502020204030204" pitchFamily="34" charset="0"/>
              </a:rPr>
              <a:t>Yeshua</a:t>
            </a:r>
            <a:r>
              <a:rPr lang="en-AU" sz="1800" dirty="0">
                <a:effectLst/>
                <a:latin typeface="Calibri" panose="020F0502020204030204" pitchFamily="34" charset="0"/>
                <a:ea typeface="Calibri" panose="020F0502020204030204" pitchFamily="34" charset="0"/>
                <a:cs typeface="Calibri" panose="020F0502020204030204" pitchFamily="34" charset="0"/>
              </a:rPr>
              <a:t>.</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AU" sz="1800" dirty="0">
                <a:effectLst/>
                <a:latin typeface="Calibri" panose="020F0502020204030204" pitchFamily="34" charset="0"/>
                <a:ea typeface="Calibri" panose="020F0502020204030204" pitchFamily="34" charset="0"/>
              </a:rPr>
              <a:t> </a:t>
            </a:r>
            <a:endParaRPr lang="en-AU" dirty="0"/>
          </a:p>
        </p:txBody>
      </p:sp>
    </p:spTree>
    <p:extLst>
      <p:ext uri="{BB962C8B-B14F-4D97-AF65-F5344CB8AC3E}">
        <p14:creationId xmlns:p14="http://schemas.microsoft.com/office/powerpoint/2010/main" val="36442812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9CECA-99FA-4BAE-BDED-177ADD4E02DA}"/>
              </a:ext>
            </a:extLst>
          </p:cNvPr>
          <p:cNvSpPr>
            <a:spLocks noGrp="1"/>
          </p:cNvSpPr>
          <p:nvPr>
            <p:ph type="title"/>
          </p:nvPr>
        </p:nvSpPr>
        <p:spPr>
          <a:xfrm>
            <a:off x="838200" y="365126"/>
            <a:ext cx="10515600" cy="575908"/>
          </a:xfrm>
        </p:spPr>
        <p:txBody>
          <a:bodyPr>
            <a:normAutofit fontScale="90000"/>
          </a:bodyPr>
          <a:lstStyle/>
          <a:p>
            <a:r>
              <a:rPr lang="en-AU" dirty="0"/>
              <a:t>GALATIANS CHAPTER 2:1-5</a:t>
            </a:r>
          </a:p>
        </p:txBody>
      </p:sp>
      <p:sp>
        <p:nvSpPr>
          <p:cNvPr id="3" name="Content Placeholder 2">
            <a:extLst>
              <a:ext uri="{FF2B5EF4-FFF2-40B4-BE49-F238E27FC236}">
                <a16:creationId xmlns:a16="http://schemas.microsoft.com/office/drawing/2014/main" id="{7DF308DC-A8D3-4C34-A1CB-4CA06E77CF54}"/>
              </a:ext>
            </a:extLst>
          </p:cNvPr>
          <p:cNvSpPr>
            <a:spLocks noGrp="1"/>
          </p:cNvSpPr>
          <p:nvPr>
            <p:ph idx="1"/>
          </p:nvPr>
        </p:nvSpPr>
        <p:spPr>
          <a:xfrm>
            <a:off x="838200" y="1145219"/>
            <a:ext cx="10515600" cy="5031744"/>
          </a:xfrm>
        </p:spPr>
        <p:txBody>
          <a:bodyPr>
            <a:normAutofit lnSpcReduction="10000"/>
          </a:bodyPr>
          <a:lstStyle/>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Read 2:1-5</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effectLst/>
                <a:latin typeface="Calibri" panose="020F0502020204030204" pitchFamily="34" charset="0"/>
                <a:ea typeface="Calibri" panose="020F0502020204030204" pitchFamily="34" charset="0"/>
                <a:cs typeface="Calibri" panose="020F0502020204030204" pitchFamily="34" charset="0"/>
              </a:rPr>
              <a:t>Paul continues his history – He tells them of his trip up to Jerusalem with Barnabas and Titus after a period proclaiming the Gospel, amongst the goyim.</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effectLst/>
                <a:latin typeface="Calibri" panose="020F0502020204030204" pitchFamily="34" charset="0"/>
                <a:ea typeface="Calibri" panose="020F0502020204030204" pitchFamily="34" charset="0"/>
                <a:cs typeface="Calibri" panose="020F0502020204030204" pitchFamily="34" charset="0"/>
              </a:rPr>
              <a:t>Titus is most likely a new/young believer in </a:t>
            </a:r>
            <a:r>
              <a:rPr lang="en-AU" sz="2400" b="1"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b="1" dirty="0">
                <a:effectLst/>
                <a:latin typeface="Calibri" panose="020F0502020204030204" pitchFamily="34" charset="0"/>
                <a:ea typeface="Calibri" panose="020F0502020204030204" pitchFamily="34" charset="0"/>
                <a:cs typeface="Calibri" panose="020F0502020204030204" pitchFamily="34" charset="0"/>
              </a:rPr>
              <a:t> at this time. </a:t>
            </a:r>
            <a:r>
              <a:rPr lang="en-AU" sz="2400" b="1" dirty="0">
                <a:latin typeface="Calibri" panose="020F0502020204030204" pitchFamily="34" charset="0"/>
                <a:ea typeface="Calibri" panose="020F0502020204030204" pitchFamily="34" charset="0"/>
                <a:cs typeface="Calibri" panose="020F0502020204030204" pitchFamily="34" charset="0"/>
              </a:rPr>
              <a:t>I</a:t>
            </a:r>
            <a:r>
              <a:rPr lang="en-AU" sz="2400" b="1" dirty="0">
                <a:effectLst/>
                <a:latin typeface="Calibri" panose="020F0502020204030204" pitchFamily="34" charset="0"/>
                <a:ea typeface="Calibri" panose="020F0502020204030204" pitchFamily="34" charset="0"/>
                <a:cs typeface="Calibri" panose="020F0502020204030204" pitchFamily="34" charset="0"/>
              </a:rPr>
              <a:t>t is some </a:t>
            </a:r>
            <a:r>
              <a:rPr lang="en-AU" sz="2400" b="1" dirty="0">
                <a:latin typeface="Calibri" panose="020F0502020204030204" pitchFamily="34" charset="0"/>
                <a:ea typeface="Calibri" panose="020F0502020204030204" pitchFamily="34" charset="0"/>
                <a:cs typeface="Calibri" panose="020F0502020204030204" pitchFamily="34" charset="0"/>
              </a:rPr>
              <a:t>2 decades</a:t>
            </a:r>
            <a:r>
              <a:rPr lang="en-AU" sz="2400" b="1" dirty="0">
                <a:effectLst/>
                <a:latin typeface="Calibri" panose="020F0502020204030204" pitchFamily="34" charset="0"/>
                <a:ea typeface="Calibri" panose="020F0502020204030204" pitchFamily="34" charset="0"/>
                <a:cs typeface="Calibri" panose="020F0502020204030204" pitchFamily="34" charset="0"/>
              </a:rPr>
              <a:t> later that he is addressed as the leader of an assembly in Crete.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effectLst/>
                <a:latin typeface="Calibri" panose="020F0502020204030204" pitchFamily="34" charset="0"/>
                <a:ea typeface="Calibri" panose="020F0502020204030204" pitchFamily="34" charset="0"/>
                <a:cs typeface="Calibri" panose="020F0502020204030204" pitchFamily="34" charset="0"/>
              </a:rPr>
              <a:t>This Gospel Paul preached was NOT any different to the Biblical Gospel he taught and preached to his Jewish brethren.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effectLst/>
                <a:latin typeface="Calibri" panose="020F0502020204030204" pitchFamily="34" charset="0"/>
                <a:ea typeface="Calibri" panose="020F0502020204030204" pitchFamily="34" charset="0"/>
                <a:cs typeface="Calibri" panose="020F0502020204030204" pitchFamily="34" charset="0"/>
              </a:rPr>
              <a:t>There are not 2 Gospels – One for gentiles and one for Jews. There is one Gospel for all and one constitution for all citizens of Israel.</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216668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4A757-51AF-4531-AD5E-52A5E0F07258}"/>
              </a:ext>
            </a:extLst>
          </p:cNvPr>
          <p:cNvSpPr>
            <a:spLocks noGrp="1"/>
          </p:cNvSpPr>
          <p:nvPr>
            <p:ph type="title"/>
          </p:nvPr>
        </p:nvSpPr>
        <p:spPr>
          <a:xfrm>
            <a:off x="838200" y="365125"/>
            <a:ext cx="10515600" cy="602541"/>
          </a:xfrm>
        </p:spPr>
        <p:txBody>
          <a:bodyPr>
            <a:normAutofit fontScale="90000"/>
          </a:bodyPr>
          <a:lstStyle/>
          <a:p>
            <a:r>
              <a:rPr lang="en-US" dirty="0"/>
              <a:t>Galatians chapter 2:1-5</a:t>
            </a:r>
            <a:endParaRPr lang="en-AU" dirty="0"/>
          </a:p>
        </p:txBody>
      </p:sp>
      <p:sp>
        <p:nvSpPr>
          <p:cNvPr id="3" name="Content Placeholder 2">
            <a:extLst>
              <a:ext uri="{FF2B5EF4-FFF2-40B4-BE49-F238E27FC236}">
                <a16:creationId xmlns:a16="http://schemas.microsoft.com/office/drawing/2014/main" id="{F36F8723-D9F3-43A9-9E5A-2C25EE5590AB}"/>
              </a:ext>
            </a:extLst>
          </p:cNvPr>
          <p:cNvSpPr>
            <a:spLocks noGrp="1"/>
          </p:cNvSpPr>
          <p:nvPr>
            <p:ph idx="1"/>
          </p:nvPr>
        </p:nvSpPr>
        <p:spPr>
          <a:xfrm>
            <a:off x="838200" y="1171852"/>
            <a:ext cx="10515600" cy="5005111"/>
          </a:xfrm>
        </p:spPr>
        <p:txBody>
          <a:bodyPr/>
          <a:lstStyle/>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This little passage in verse 3 requires some attention and thought.</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This business of circumcision and another gospel at this time was very much connected. It was being taught by the authorities from Jerusalem –the oral law teachers that one had to be circumcised before one could be “saved” a child of God.</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Paul refutes this – as we will see later.</a:t>
            </a:r>
          </a:p>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So very early on he once again begins to build a platform for what he is about to share.</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590842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320FB-943D-4932-9931-645688BCD8E4}"/>
              </a:ext>
            </a:extLst>
          </p:cNvPr>
          <p:cNvSpPr>
            <a:spLocks noGrp="1"/>
          </p:cNvSpPr>
          <p:nvPr>
            <p:ph type="title"/>
          </p:nvPr>
        </p:nvSpPr>
        <p:spPr>
          <a:xfrm>
            <a:off x="838200" y="365126"/>
            <a:ext cx="10515600" cy="691318"/>
          </a:xfrm>
        </p:spPr>
        <p:txBody>
          <a:bodyPr>
            <a:normAutofit fontScale="90000"/>
          </a:bodyPr>
          <a:lstStyle/>
          <a:p>
            <a:r>
              <a:rPr lang="en-US" dirty="0"/>
              <a:t>GALATIANS CHAPTER 2:1-5</a:t>
            </a:r>
            <a:endParaRPr lang="en-AU" dirty="0"/>
          </a:p>
        </p:txBody>
      </p:sp>
      <p:sp>
        <p:nvSpPr>
          <p:cNvPr id="3" name="Content Placeholder 2">
            <a:extLst>
              <a:ext uri="{FF2B5EF4-FFF2-40B4-BE49-F238E27FC236}">
                <a16:creationId xmlns:a16="http://schemas.microsoft.com/office/drawing/2014/main" id="{0A8C79DA-FBDA-4F3B-A5CA-3E132AD63948}"/>
              </a:ext>
            </a:extLst>
          </p:cNvPr>
          <p:cNvSpPr>
            <a:spLocks noGrp="1"/>
          </p:cNvSpPr>
          <p:nvPr>
            <p:ph idx="1"/>
          </p:nvPr>
        </p:nvSpPr>
        <p:spPr>
          <a:xfrm>
            <a:off x="838200" y="1154097"/>
            <a:ext cx="10515600" cy="5049499"/>
          </a:xfrm>
        </p:spPr>
        <p:txBody>
          <a:bodyPr>
            <a:normAutofit lnSpcReduction="10000"/>
          </a:bodyPr>
          <a:lstStyle/>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As mentioned earlier it is very likely that Titus was a young believer in the ways of Torah and still had much to learn.</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I believe we can learn a principle from what we read here and what Paul had to say to some years later to Titus.</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Titus 3:9-11 “avoid foolish disputes, genealogies, contentions, and strivings about the law; for they are unprofitable and useless/vain/empty/worthless. Reject a divisive man after the 1</a:t>
            </a:r>
            <a:r>
              <a:rPr lang="en-AU" b="1" baseline="30000" dirty="0">
                <a:effectLst/>
                <a:latin typeface="Calibri" panose="020F0502020204030204" pitchFamily="34" charset="0"/>
                <a:ea typeface="Calibri" panose="020F0502020204030204" pitchFamily="34" charset="0"/>
                <a:cs typeface="Calibri" panose="020F0502020204030204" pitchFamily="34" charset="0"/>
              </a:rPr>
              <a:t>st</a:t>
            </a:r>
            <a:r>
              <a:rPr lang="en-AU" b="1" dirty="0">
                <a:effectLst/>
                <a:latin typeface="Calibri" panose="020F0502020204030204" pitchFamily="34" charset="0"/>
                <a:ea typeface="Calibri" panose="020F0502020204030204" pitchFamily="34" charset="0"/>
                <a:cs typeface="Calibri" panose="020F0502020204030204" pitchFamily="34" charset="0"/>
              </a:rPr>
              <a:t> and 2</a:t>
            </a:r>
            <a:r>
              <a:rPr lang="en-AU" b="1" baseline="30000" dirty="0">
                <a:effectLst/>
                <a:latin typeface="Calibri" panose="020F0502020204030204" pitchFamily="34" charset="0"/>
                <a:ea typeface="Calibri" panose="020F0502020204030204" pitchFamily="34" charset="0"/>
                <a:cs typeface="Calibri" panose="020F0502020204030204" pitchFamily="34" charset="0"/>
              </a:rPr>
              <a:t>nd</a:t>
            </a:r>
            <a:r>
              <a:rPr lang="en-AU" b="1" dirty="0">
                <a:effectLst/>
                <a:latin typeface="Calibri" panose="020F0502020204030204" pitchFamily="34" charset="0"/>
                <a:ea typeface="Calibri" panose="020F0502020204030204" pitchFamily="34" charset="0"/>
                <a:cs typeface="Calibri" panose="020F0502020204030204" pitchFamily="34" charset="0"/>
              </a:rPr>
              <a:t> warning, knowing that such a person is warped and sinning, being self condemned.”</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837272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67CF1-698C-4B08-BDBF-EF4978024A39}"/>
              </a:ext>
            </a:extLst>
          </p:cNvPr>
          <p:cNvSpPr>
            <a:spLocks noGrp="1"/>
          </p:cNvSpPr>
          <p:nvPr>
            <p:ph type="title"/>
          </p:nvPr>
        </p:nvSpPr>
        <p:spPr/>
        <p:txBody>
          <a:bodyPr/>
          <a:lstStyle/>
          <a:p>
            <a:r>
              <a:rPr lang="en-US" dirty="0"/>
              <a:t>GALATIANS CHAPTER 2:1-5</a:t>
            </a:r>
            <a:endParaRPr lang="en-AU" dirty="0"/>
          </a:p>
        </p:txBody>
      </p:sp>
      <p:sp>
        <p:nvSpPr>
          <p:cNvPr id="3" name="Content Placeholder 2">
            <a:extLst>
              <a:ext uri="{FF2B5EF4-FFF2-40B4-BE49-F238E27FC236}">
                <a16:creationId xmlns:a16="http://schemas.microsoft.com/office/drawing/2014/main" id="{E5757E69-9556-4A05-BCF0-E2910825F7AF}"/>
              </a:ext>
            </a:extLst>
          </p:cNvPr>
          <p:cNvSpPr>
            <a:spLocks noGrp="1"/>
          </p:cNvSpPr>
          <p:nvPr>
            <p:ph idx="1"/>
          </p:nvPr>
        </p:nvSpPr>
        <p:spPr/>
        <p:txBody>
          <a:bodyPr>
            <a:normAutofit fontScale="92500" lnSpcReduction="20000"/>
          </a:bodyPr>
          <a:lstStyle/>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One of the things we should note – that as an assembly we need to agree that the Law/Torah is very valid for believers of today before we can have disagreements about it.</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There is little use arguing over the Torah with someone who doesn’t believe in it.</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Once again until a person comes to the understanding of their heritage, and believes they are a citizen of Israel, and Israel biblically is the same today as it was when they walked out of Egypt, then Torah arguments are rather useless.</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3165729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3634C-DA5A-4058-B243-A79FB79C3E55}"/>
              </a:ext>
            </a:extLst>
          </p:cNvPr>
          <p:cNvSpPr>
            <a:spLocks noGrp="1"/>
          </p:cNvSpPr>
          <p:nvPr>
            <p:ph type="title"/>
          </p:nvPr>
        </p:nvSpPr>
        <p:spPr>
          <a:xfrm>
            <a:off x="838200" y="365125"/>
            <a:ext cx="10515600" cy="602541"/>
          </a:xfrm>
        </p:spPr>
        <p:txBody>
          <a:bodyPr>
            <a:normAutofit fontScale="90000"/>
          </a:bodyPr>
          <a:lstStyle/>
          <a:p>
            <a:r>
              <a:rPr lang="en-US" dirty="0"/>
              <a:t>GALATIANS CHAPTER 2:1-5</a:t>
            </a:r>
            <a:endParaRPr lang="en-AU" dirty="0"/>
          </a:p>
        </p:txBody>
      </p:sp>
      <p:sp>
        <p:nvSpPr>
          <p:cNvPr id="3" name="Content Placeholder 2">
            <a:extLst>
              <a:ext uri="{FF2B5EF4-FFF2-40B4-BE49-F238E27FC236}">
                <a16:creationId xmlns:a16="http://schemas.microsoft.com/office/drawing/2014/main" id="{8A8B49B7-EBC2-4FEB-8D6A-865C751554EA}"/>
              </a:ext>
            </a:extLst>
          </p:cNvPr>
          <p:cNvSpPr>
            <a:spLocks noGrp="1"/>
          </p:cNvSpPr>
          <p:nvPr>
            <p:ph idx="1"/>
          </p:nvPr>
        </p:nvSpPr>
        <p:spPr>
          <a:xfrm>
            <a:off x="838200" y="967666"/>
            <a:ext cx="10515600" cy="5209297"/>
          </a:xfrm>
        </p:spPr>
        <p:txBody>
          <a:bodyPr>
            <a:normAutofit lnSpcReduction="10000"/>
          </a:bodyPr>
          <a:lstStyle/>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Just because Titus was not circumcised at the time Paul is sharing, doesn’t mean he no longer agreed in circumcision. After all he had Timothy circumcised did he not?</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Paul lays out the reason Titus was not compelled to be circumcised at that time in Gal 2:4</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False brethren secretly brought in to spy on the liberty we have in Messiah.</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These false brethren wanted to bring the believers in </a:t>
            </a:r>
            <a:r>
              <a:rPr lang="en-AU" b="1" dirty="0" err="1">
                <a:effectLst/>
                <a:latin typeface="Calibri" panose="020F0502020204030204" pitchFamily="34" charset="0"/>
                <a:ea typeface="Calibri" panose="020F0502020204030204" pitchFamily="34" charset="0"/>
                <a:cs typeface="Calibri" panose="020F0502020204030204" pitchFamily="34" charset="0"/>
              </a:rPr>
              <a:t>Yeshua</a:t>
            </a:r>
            <a:r>
              <a:rPr lang="en-AU" b="1" dirty="0">
                <a:effectLst/>
                <a:latin typeface="Calibri" panose="020F0502020204030204" pitchFamily="34" charset="0"/>
                <a:ea typeface="Calibri" panose="020F0502020204030204" pitchFamily="34" charset="0"/>
                <a:cs typeface="Calibri" panose="020F0502020204030204" pitchFamily="34" charset="0"/>
              </a:rPr>
              <a:t> under the bondage and control of the Sanhedrin of the day.</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5739797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78EFD-7A96-4C55-927D-1724F6C4860D}"/>
              </a:ext>
            </a:extLst>
          </p:cNvPr>
          <p:cNvSpPr>
            <a:spLocks noGrp="1"/>
          </p:cNvSpPr>
          <p:nvPr>
            <p:ph type="title"/>
          </p:nvPr>
        </p:nvSpPr>
        <p:spPr>
          <a:xfrm>
            <a:off x="838200" y="365126"/>
            <a:ext cx="10515600" cy="620296"/>
          </a:xfrm>
        </p:spPr>
        <p:txBody>
          <a:bodyPr>
            <a:normAutofit fontScale="90000"/>
          </a:bodyPr>
          <a:lstStyle/>
          <a:p>
            <a:r>
              <a:rPr lang="en-US" dirty="0"/>
              <a:t>GALATIANS CHAPTER 2:1-5</a:t>
            </a:r>
            <a:endParaRPr lang="en-AU" dirty="0"/>
          </a:p>
        </p:txBody>
      </p:sp>
      <p:sp>
        <p:nvSpPr>
          <p:cNvPr id="3" name="Content Placeholder 2">
            <a:extLst>
              <a:ext uri="{FF2B5EF4-FFF2-40B4-BE49-F238E27FC236}">
                <a16:creationId xmlns:a16="http://schemas.microsoft.com/office/drawing/2014/main" id="{37D8000E-7F6F-46C4-A679-99B85839327D}"/>
              </a:ext>
            </a:extLst>
          </p:cNvPr>
          <p:cNvSpPr>
            <a:spLocks noGrp="1"/>
          </p:cNvSpPr>
          <p:nvPr>
            <p:ph idx="1"/>
          </p:nvPr>
        </p:nvSpPr>
        <p:spPr>
          <a:xfrm>
            <a:off x="838200" y="1083076"/>
            <a:ext cx="10515600" cy="5093887"/>
          </a:xfrm>
        </p:spPr>
        <p:txBody>
          <a:bodyPr>
            <a:normAutofit fontScale="92500" lnSpcReduction="20000"/>
          </a:bodyPr>
          <a:lstStyle/>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One of the “laws” they insisted on was that before a person could be saved they had to be circumcised @ Acts 15:1 &amp; 5 tells us.</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b="1" dirty="0" err="1">
                <a:effectLst/>
                <a:latin typeface="Calibri" panose="020F0502020204030204" pitchFamily="34" charset="0"/>
                <a:ea typeface="Calibri" panose="020F0502020204030204" pitchFamily="34" charset="0"/>
                <a:cs typeface="Calibri" panose="020F0502020204030204" pitchFamily="34" charset="0"/>
              </a:rPr>
              <a:t>Sha’ul</a:t>
            </a:r>
            <a:r>
              <a:rPr lang="en-AU" b="1" dirty="0">
                <a:effectLst/>
                <a:latin typeface="Calibri" panose="020F0502020204030204" pitchFamily="34" charset="0"/>
                <a:ea typeface="Calibri" panose="020F0502020204030204" pitchFamily="34" charset="0"/>
                <a:cs typeface="Calibri" panose="020F0502020204030204" pitchFamily="34" charset="0"/>
              </a:rPr>
              <a:t> after his encounter from </a:t>
            </a:r>
            <a:r>
              <a:rPr lang="en-AU" b="1" dirty="0" err="1">
                <a:effectLst/>
                <a:latin typeface="Calibri" panose="020F0502020204030204" pitchFamily="34" charset="0"/>
                <a:ea typeface="Calibri" panose="020F0502020204030204" pitchFamily="34" charset="0"/>
                <a:cs typeface="Calibri" panose="020F0502020204030204" pitchFamily="34" charset="0"/>
              </a:rPr>
              <a:t>Yeshua</a:t>
            </a:r>
            <a:r>
              <a:rPr lang="en-AU" b="1" dirty="0">
                <a:effectLst/>
                <a:latin typeface="Calibri" panose="020F0502020204030204" pitchFamily="34" charset="0"/>
                <a:ea typeface="Calibri" panose="020F0502020204030204" pitchFamily="34" charset="0"/>
                <a:cs typeface="Calibri" panose="020F0502020204030204" pitchFamily="34" charset="0"/>
              </a:rPr>
              <a:t> knew this was a false doctrine, spread about by false brethren.</a:t>
            </a:r>
          </a:p>
          <a:p>
            <a:pPr>
              <a:lnSpc>
                <a:spcPct val="115000"/>
              </a:lnSpc>
              <a:spcAft>
                <a:spcPts val="1000"/>
              </a:spcAft>
            </a:pPr>
            <a:r>
              <a:rPr lang="en-AU" b="1" dirty="0">
                <a:latin typeface="Calibri" panose="020F0502020204030204" pitchFamily="34" charset="0"/>
                <a:ea typeface="Calibri" panose="020F0502020204030204" pitchFamily="34" charset="0"/>
                <a:cs typeface="Calibri" panose="020F0502020204030204" pitchFamily="34" charset="0"/>
              </a:rPr>
              <a:t>“But instead, we believe that we are saved through the grace of the Lord </a:t>
            </a:r>
            <a:r>
              <a:rPr lang="en-AU" b="1" dirty="0" err="1">
                <a:latin typeface="Calibri" panose="020F0502020204030204" pitchFamily="34" charset="0"/>
                <a:ea typeface="Calibri" panose="020F0502020204030204" pitchFamily="34" charset="0"/>
                <a:cs typeface="Calibri" panose="020F0502020204030204" pitchFamily="34" charset="0"/>
              </a:rPr>
              <a:t>Yeshua</a:t>
            </a:r>
            <a:r>
              <a:rPr lang="en-AU" b="1" dirty="0">
                <a:latin typeface="Calibri" panose="020F0502020204030204" pitchFamily="34" charset="0"/>
                <a:ea typeface="Calibri" panose="020F0502020204030204" pitchFamily="34" charset="0"/>
                <a:cs typeface="Calibri" panose="020F0502020204030204" pitchFamily="34" charset="0"/>
              </a:rPr>
              <a:t>, in the same way as they were.” Quote from Peter @ the Jerusalem council Acts 15:11</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Once again this is not an argument against following </a:t>
            </a:r>
            <a:r>
              <a:rPr lang="en-AU" b="1" dirty="0" err="1">
                <a:effectLst/>
                <a:latin typeface="Calibri" panose="020F0502020204030204" pitchFamily="34" charset="0"/>
                <a:ea typeface="Calibri" panose="020F0502020204030204" pitchFamily="34" charset="0"/>
                <a:cs typeface="Calibri" panose="020F0502020204030204" pitchFamily="34" charset="0"/>
              </a:rPr>
              <a:t>torah</a:t>
            </a:r>
            <a:r>
              <a:rPr lang="en-AU" b="1" dirty="0">
                <a:effectLst/>
                <a:latin typeface="Calibri" panose="020F0502020204030204" pitchFamily="34" charset="0"/>
                <a:ea typeface="Calibri" panose="020F0502020204030204" pitchFamily="34" charset="0"/>
                <a:cs typeface="Calibri" panose="020F0502020204030204" pitchFamily="34" charset="0"/>
              </a:rPr>
              <a:t> but an argument on the difference between the requirements of YHVH and manmade religion.</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41386757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AE3F5-362A-4EB9-A042-98EF43C9BBB5}"/>
              </a:ext>
            </a:extLst>
          </p:cNvPr>
          <p:cNvSpPr>
            <a:spLocks noGrp="1"/>
          </p:cNvSpPr>
          <p:nvPr>
            <p:ph type="title"/>
          </p:nvPr>
        </p:nvSpPr>
        <p:spPr>
          <a:xfrm>
            <a:off x="838200" y="365126"/>
            <a:ext cx="10515600" cy="549274"/>
          </a:xfrm>
        </p:spPr>
        <p:txBody>
          <a:bodyPr>
            <a:normAutofit fontScale="90000"/>
          </a:bodyPr>
          <a:lstStyle/>
          <a:p>
            <a:r>
              <a:rPr lang="en-US" dirty="0"/>
              <a:t>GALATIANS CHAPTER 2:1-5</a:t>
            </a:r>
            <a:endParaRPr lang="en-AU" dirty="0"/>
          </a:p>
        </p:txBody>
      </p:sp>
      <p:sp>
        <p:nvSpPr>
          <p:cNvPr id="3" name="Content Placeholder 2">
            <a:extLst>
              <a:ext uri="{FF2B5EF4-FFF2-40B4-BE49-F238E27FC236}">
                <a16:creationId xmlns:a16="http://schemas.microsoft.com/office/drawing/2014/main" id="{24B4EB42-B3CF-49A6-BEE8-FC418C693B99}"/>
              </a:ext>
            </a:extLst>
          </p:cNvPr>
          <p:cNvSpPr>
            <a:spLocks noGrp="1"/>
          </p:cNvSpPr>
          <p:nvPr>
            <p:ph idx="1"/>
          </p:nvPr>
        </p:nvSpPr>
        <p:spPr>
          <a:xfrm>
            <a:off x="838200" y="1100831"/>
            <a:ext cx="10515600" cy="5076132"/>
          </a:xfrm>
        </p:spPr>
        <p:txBody>
          <a:bodyPr/>
          <a:lstStyle/>
          <a:p>
            <a:r>
              <a:rPr lang="en-AU" sz="2800" b="1" dirty="0">
                <a:effectLst/>
                <a:latin typeface="Calibri" panose="020F0502020204030204" pitchFamily="34" charset="0"/>
                <a:ea typeface="Calibri" panose="020F0502020204030204" pitchFamily="34" charset="0"/>
                <a:cs typeface="Calibri" panose="020F0502020204030204" pitchFamily="34" charset="0"/>
              </a:rPr>
              <a:t>The liberty believers have in Messiah is not a “liberty” that allows one to do what one pleases thus becoming those that are talked about in Judges 21:25</a:t>
            </a:r>
          </a:p>
          <a:p>
            <a:endParaRPr lang="en-AU"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A King has rules, and these rules are to be followed, if we do not follow the rules of the King, then we can conclude one doesn’t see that King as their King.</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r>
              <a:rPr lang="en-AU" b="1" dirty="0" err="1">
                <a:effectLst/>
                <a:latin typeface="Calibri" panose="020F0502020204030204" pitchFamily="34" charset="0"/>
                <a:ea typeface="Calibri" panose="020F0502020204030204" pitchFamily="34" charset="0"/>
              </a:rPr>
              <a:t>Yeshua</a:t>
            </a:r>
            <a:r>
              <a:rPr lang="en-AU" b="1" dirty="0">
                <a:effectLst/>
                <a:latin typeface="Calibri" panose="020F0502020204030204" pitchFamily="34" charset="0"/>
                <a:ea typeface="Calibri" panose="020F0502020204030204" pitchFamily="34" charset="0"/>
              </a:rPr>
              <a:t> is King over the citizens of Israel, so His people should follow His instructions. </a:t>
            </a:r>
            <a:endParaRPr lang="en-AU" dirty="0"/>
          </a:p>
        </p:txBody>
      </p:sp>
    </p:spTree>
    <p:extLst>
      <p:ext uri="{BB962C8B-B14F-4D97-AF65-F5344CB8AC3E}">
        <p14:creationId xmlns:p14="http://schemas.microsoft.com/office/powerpoint/2010/main" val="20223393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51C7C-57DE-43D8-914E-D27BCFA12B00}"/>
              </a:ext>
            </a:extLst>
          </p:cNvPr>
          <p:cNvSpPr>
            <a:spLocks noGrp="1"/>
          </p:cNvSpPr>
          <p:nvPr>
            <p:ph type="title"/>
          </p:nvPr>
        </p:nvSpPr>
        <p:spPr/>
        <p:txBody>
          <a:bodyPr/>
          <a:lstStyle/>
          <a:p>
            <a:r>
              <a:rPr lang="en-US" dirty="0"/>
              <a:t>GALATIANS CHAPTER 2:1-5</a:t>
            </a:r>
            <a:endParaRPr lang="en-AU" dirty="0"/>
          </a:p>
        </p:txBody>
      </p:sp>
      <p:sp>
        <p:nvSpPr>
          <p:cNvPr id="3" name="Content Placeholder 2">
            <a:extLst>
              <a:ext uri="{FF2B5EF4-FFF2-40B4-BE49-F238E27FC236}">
                <a16:creationId xmlns:a16="http://schemas.microsoft.com/office/drawing/2014/main" id="{A1CEA0B3-465B-4B24-AFA6-60AFF73B5466}"/>
              </a:ext>
            </a:extLst>
          </p:cNvPr>
          <p:cNvSpPr>
            <a:spLocks noGrp="1"/>
          </p:cNvSpPr>
          <p:nvPr>
            <p:ph idx="1"/>
          </p:nvPr>
        </p:nvSpPr>
        <p:spPr/>
        <p:txBody>
          <a:bodyPr/>
          <a:lstStyle/>
          <a:p>
            <a:pPr>
              <a:lnSpc>
                <a:spcPct val="115000"/>
              </a:lnSpc>
              <a:spcAft>
                <a:spcPts val="1000"/>
              </a:spcAft>
            </a:pPr>
            <a:r>
              <a:rPr lang="en-AU" sz="1800" b="1" dirty="0">
                <a:effectLst/>
                <a:latin typeface="Calibri" panose="020F0502020204030204" pitchFamily="34" charset="0"/>
                <a:ea typeface="Calibri" panose="020F0502020204030204" pitchFamily="34" charset="0"/>
                <a:cs typeface="Calibri" panose="020F0502020204030204" pitchFamily="34" charset="0"/>
              </a:rPr>
              <a:t> </a:t>
            </a:r>
            <a:r>
              <a:rPr lang="en-AU" b="1" dirty="0">
                <a:effectLst/>
                <a:latin typeface="Calibri" panose="020F0502020204030204" pitchFamily="34" charset="0"/>
                <a:ea typeface="Calibri" panose="020F0502020204030204" pitchFamily="34" charset="0"/>
                <a:cs typeface="Calibri" panose="020F0502020204030204" pitchFamily="34" charset="0"/>
              </a:rPr>
              <a:t>If one chooses to follow another set of instructions – then they are admitting that </a:t>
            </a:r>
            <a:r>
              <a:rPr lang="en-AU" b="1" dirty="0" err="1">
                <a:effectLst/>
                <a:latin typeface="Calibri" panose="020F0502020204030204" pitchFamily="34" charset="0"/>
                <a:ea typeface="Calibri" panose="020F0502020204030204" pitchFamily="34" charset="0"/>
                <a:cs typeface="Calibri" panose="020F0502020204030204" pitchFamily="34" charset="0"/>
              </a:rPr>
              <a:t>Yeshua</a:t>
            </a:r>
            <a:r>
              <a:rPr lang="en-AU" b="1" dirty="0">
                <a:effectLst/>
                <a:latin typeface="Calibri" panose="020F0502020204030204" pitchFamily="34" charset="0"/>
                <a:ea typeface="Calibri" panose="020F0502020204030204" pitchFamily="34" charset="0"/>
                <a:cs typeface="Calibri" panose="020F0502020204030204" pitchFamily="34" charset="0"/>
              </a:rPr>
              <a:t> is really not their King but in fact they are in bondage to another king and in this case another Gospel.</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No our LIBERTY is found in the fact that we are no longer under the penalty of sin. </a:t>
            </a:r>
          </a:p>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We have been liberated from such a penalty = YESHUA!!</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8263437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98817-369F-4F79-A5D1-5D77FD8F7A42}"/>
              </a:ext>
            </a:extLst>
          </p:cNvPr>
          <p:cNvSpPr>
            <a:spLocks noGrp="1"/>
          </p:cNvSpPr>
          <p:nvPr>
            <p:ph type="title"/>
          </p:nvPr>
        </p:nvSpPr>
        <p:spPr>
          <a:xfrm>
            <a:off x="838200" y="365125"/>
            <a:ext cx="10515600" cy="442743"/>
          </a:xfrm>
        </p:spPr>
        <p:txBody>
          <a:bodyPr>
            <a:normAutofit fontScale="90000"/>
          </a:bodyPr>
          <a:lstStyle/>
          <a:p>
            <a:r>
              <a:rPr lang="en-US" dirty="0"/>
              <a:t>GALATIANS CHAPTER 2:1-5</a:t>
            </a:r>
            <a:endParaRPr lang="en-AU" dirty="0"/>
          </a:p>
        </p:txBody>
      </p:sp>
      <p:sp>
        <p:nvSpPr>
          <p:cNvPr id="3" name="Content Placeholder 2">
            <a:extLst>
              <a:ext uri="{FF2B5EF4-FFF2-40B4-BE49-F238E27FC236}">
                <a16:creationId xmlns:a16="http://schemas.microsoft.com/office/drawing/2014/main" id="{D11E18C4-0584-4773-B409-5F28768925E0}"/>
              </a:ext>
            </a:extLst>
          </p:cNvPr>
          <p:cNvSpPr>
            <a:spLocks noGrp="1"/>
          </p:cNvSpPr>
          <p:nvPr>
            <p:ph idx="1"/>
          </p:nvPr>
        </p:nvSpPr>
        <p:spPr>
          <a:xfrm>
            <a:off x="838200" y="985421"/>
            <a:ext cx="10515600" cy="5191542"/>
          </a:xfrm>
        </p:spPr>
        <p:txBody>
          <a:bodyPr>
            <a:normAutofit fontScale="92500" lnSpcReduction="20000"/>
          </a:bodyPr>
          <a:lstStyle/>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In Gal2:5 Paul continues on making an important point.</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Not for a moment did he or the other believers consider subjecting themselves to this other Gospel –This requirement of circumcision to be saved.</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Why??? So the true Gospel would stay unpolluted. </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Paul is making the point one needs to come to </a:t>
            </a:r>
            <a:r>
              <a:rPr lang="en-AU" b="1" dirty="0" err="1">
                <a:effectLst/>
                <a:latin typeface="Calibri" panose="020F0502020204030204" pitchFamily="34" charset="0"/>
                <a:ea typeface="Calibri" panose="020F0502020204030204" pitchFamily="34" charset="0"/>
                <a:cs typeface="Calibri" panose="020F0502020204030204" pitchFamily="34" charset="0"/>
              </a:rPr>
              <a:t>Yeshua</a:t>
            </a:r>
            <a:r>
              <a:rPr lang="en-AU" b="1" dirty="0">
                <a:effectLst/>
                <a:latin typeface="Calibri" panose="020F0502020204030204" pitchFamily="34" charset="0"/>
                <a:ea typeface="Calibri" panose="020F0502020204030204" pitchFamily="34" charset="0"/>
                <a:cs typeface="Calibri" panose="020F0502020204030204" pitchFamily="34" charset="0"/>
              </a:rPr>
              <a:t> – learn about Torah, become stable in your own faith, then begin the walk of </a:t>
            </a:r>
            <a:r>
              <a:rPr lang="en-AU" b="1" dirty="0">
                <a:latin typeface="Calibri" panose="020F0502020204030204" pitchFamily="34" charset="0"/>
                <a:ea typeface="Calibri" panose="020F0502020204030204" pitchFamily="34" charset="0"/>
                <a:cs typeface="Calibri" panose="020F0502020204030204" pitchFamily="34" charset="0"/>
              </a:rPr>
              <a:t>FAITH</a:t>
            </a:r>
            <a:r>
              <a:rPr lang="en-AU" b="1" dirty="0">
                <a:effectLst/>
                <a:latin typeface="Calibri" panose="020F0502020204030204" pitchFamily="34" charset="0"/>
                <a:ea typeface="Calibri" panose="020F0502020204030204" pitchFamily="34" charset="0"/>
                <a:cs typeface="Calibri" panose="020F0502020204030204" pitchFamily="34" charset="0"/>
              </a:rPr>
              <a:t>FULNESS by following and adhering to Torah.</a:t>
            </a:r>
          </a:p>
          <a:p>
            <a:pPr>
              <a:lnSpc>
                <a:spcPct val="115000"/>
              </a:lnSpc>
              <a:spcAft>
                <a:spcPts val="1000"/>
              </a:spcAft>
            </a:pPr>
            <a:r>
              <a:rPr lang="en-AU" b="1" dirty="0">
                <a:latin typeface="Calibri" panose="020F0502020204030204" pitchFamily="34" charset="0"/>
                <a:ea typeface="Calibri" panose="020F0502020204030204" pitchFamily="34" charset="0"/>
                <a:cs typeface="Calibri" panose="020F0502020204030204" pitchFamily="34" charset="0"/>
              </a:rPr>
              <a:t>This obedience to our Father’s instructions is not for salvation purposes – but due to our salvation!</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710431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912CD-D0D3-4B1A-BCF9-CC145974D4FA}"/>
              </a:ext>
            </a:extLst>
          </p:cNvPr>
          <p:cNvSpPr>
            <a:spLocks noGrp="1"/>
          </p:cNvSpPr>
          <p:nvPr>
            <p:ph type="title"/>
          </p:nvPr>
        </p:nvSpPr>
        <p:spPr/>
        <p:txBody>
          <a:bodyPr/>
          <a:lstStyle/>
          <a:p>
            <a:r>
              <a:rPr lang="en-AU" dirty="0"/>
              <a:t>DIFFERENT GOSPEL</a:t>
            </a:r>
          </a:p>
        </p:txBody>
      </p:sp>
      <p:sp>
        <p:nvSpPr>
          <p:cNvPr id="3" name="Content Placeholder 2">
            <a:extLst>
              <a:ext uri="{FF2B5EF4-FFF2-40B4-BE49-F238E27FC236}">
                <a16:creationId xmlns:a16="http://schemas.microsoft.com/office/drawing/2014/main" id="{386433BB-661E-424F-8B0A-294C57C14F06}"/>
              </a:ext>
            </a:extLst>
          </p:cNvPr>
          <p:cNvSpPr>
            <a:spLocks noGrp="1"/>
          </p:cNvSpPr>
          <p:nvPr>
            <p:ph idx="1"/>
          </p:nvPr>
        </p:nvSpPr>
        <p:spPr/>
        <p:txBody>
          <a:bodyPr/>
          <a:lstStyle/>
          <a:p>
            <a:r>
              <a:rPr lang="en-AU" dirty="0"/>
              <a:t>When we discard and replace the word of truth from The Almighty – the biblical truth of Grace – we have another gospel on our hands.</a:t>
            </a:r>
          </a:p>
          <a:p>
            <a:r>
              <a:rPr lang="en-AU" dirty="0"/>
              <a:t>Paul certainly drives the point home in Galatians 1:8-9</a:t>
            </a:r>
          </a:p>
          <a:p>
            <a:r>
              <a:rPr lang="en-US" baseline="30000" dirty="0">
                <a:solidFill>
                  <a:srgbClr val="00B0F0"/>
                </a:solidFill>
              </a:rPr>
              <a:t>8 </a:t>
            </a:r>
            <a:r>
              <a:rPr lang="en-US" dirty="0">
                <a:solidFill>
                  <a:srgbClr val="00B0F0"/>
                </a:solidFill>
              </a:rPr>
              <a:t>But even if we (or an angel from heaven) should announce any “good news” to you other than what we have proclaimed to you, let that person be cursed! </a:t>
            </a:r>
            <a:r>
              <a:rPr lang="en-US" baseline="30000" dirty="0">
                <a:solidFill>
                  <a:srgbClr val="00B0F0"/>
                </a:solidFill>
              </a:rPr>
              <a:t>9 </a:t>
            </a:r>
            <a:r>
              <a:rPr lang="en-US" dirty="0">
                <a:solidFill>
                  <a:srgbClr val="00B0F0"/>
                </a:solidFill>
              </a:rPr>
              <a:t>As we have said before, so I now repeat: if anyone proclaims to you “good news” other than what you received, let that person be under a curse! </a:t>
            </a:r>
          </a:p>
          <a:p>
            <a:endParaRPr lang="en-AU" dirty="0"/>
          </a:p>
        </p:txBody>
      </p:sp>
    </p:spTree>
    <p:extLst>
      <p:ext uri="{BB962C8B-B14F-4D97-AF65-F5344CB8AC3E}">
        <p14:creationId xmlns:p14="http://schemas.microsoft.com/office/powerpoint/2010/main" val="25842612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DBE4B-B774-4BD2-9B1B-51D2ECB951D6}"/>
              </a:ext>
            </a:extLst>
          </p:cNvPr>
          <p:cNvSpPr>
            <a:spLocks noGrp="1"/>
          </p:cNvSpPr>
          <p:nvPr>
            <p:ph type="title"/>
          </p:nvPr>
        </p:nvSpPr>
        <p:spPr>
          <a:xfrm>
            <a:off x="838200" y="365126"/>
            <a:ext cx="10515600" cy="575908"/>
          </a:xfrm>
        </p:spPr>
        <p:txBody>
          <a:bodyPr>
            <a:normAutofit fontScale="90000"/>
          </a:bodyPr>
          <a:lstStyle/>
          <a:p>
            <a:r>
              <a:rPr lang="en-US" dirty="0"/>
              <a:t>GALATIANS CHAPTER 2:6</a:t>
            </a:r>
            <a:endParaRPr lang="en-AU" dirty="0"/>
          </a:p>
        </p:txBody>
      </p:sp>
      <p:sp>
        <p:nvSpPr>
          <p:cNvPr id="3" name="Content Placeholder 2">
            <a:extLst>
              <a:ext uri="{FF2B5EF4-FFF2-40B4-BE49-F238E27FC236}">
                <a16:creationId xmlns:a16="http://schemas.microsoft.com/office/drawing/2014/main" id="{4B9C4EBC-3886-4A6A-9EE3-A95FEB4F66C0}"/>
              </a:ext>
            </a:extLst>
          </p:cNvPr>
          <p:cNvSpPr>
            <a:spLocks noGrp="1"/>
          </p:cNvSpPr>
          <p:nvPr>
            <p:ph idx="1"/>
          </p:nvPr>
        </p:nvSpPr>
        <p:spPr>
          <a:xfrm>
            <a:off x="838200" y="1198485"/>
            <a:ext cx="10515600" cy="4978478"/>
          </a:xfrm>
        </p:spPr>
        <p:txBody>
          <a:bodyPr>
            <a:normAutofit fontScale="77500" lnSpcReduction="20000"/>
          </a:bodyPr>
          <a:lstStyle/>
          <a:p>
            <a:pPr>
              <a:lnSpc>
                <a:spcPct val="115000"/>
              </a:lnSpc>
              <a:spcAft>
                <a:spcPts val="1000"/>
              </a:spcAft>
            </a:pPr>
            <a:r>
              <a:rPr lang="en-AU" sz="3100" dirty="0">
                <a:effectLst/>
                <a:latin typeface="Arial" panose="020B0604020202020204" pitchFamily="34" charset="0"/>
                <a:ea typeface="Calibri" panose="020F0502020204030204" pitchFamily="34" charset="0"/>
                <a:cs typeface="Arial" panose="020B0604020202020204" pitchFamily="34" charset="0"/>
              </a:rPr>
              <a:t>Gal 2:6 - interesting remarks considering </a:t>
            </a:r>
            <a:r>
              <a:rPr lang="en-AU" sz="3100" dirty="0" err="1">
                <a:effectLst/>
                <a:latin typeface="Arial" panose="020B0604020202020204" pitchFamily="34" charset="0"/>
                <a:ea typeface="Calibri" panose="020F0502020204030204" pitchFamily="34" charset="0"/>
                <a:cs typeface="Arial" panose="020B0604020202020204" pitchFamily="34" charset="0"/>
              </a:rPr>
              <a:t>Sha’ul’s</a:t>
            </a:r>
            <a:r>
              <a:rPr lang="en-AU" sz="3100" dirty="0">
                <a:effectLst/>
                <a:latin typeface="Arial" panose="020B0604020202020204" pitchFamily="34" charset="0"/>
                <a:ea typeface="Calibri" panose="020F0502020204030204" pitchFamily="34" charset="0"/>
                <a:cs typeface="Arial" panose="020B0604020202020204" pitchFamily="34" charset="0"/>
              </a:rPr>
              <a:t> background.</a:t>
            </a:r>
          </a:p>
          <a:p>
            <a:pPr>
              <a:lnSpc>
                <a:spcPct val="115000"/>
              </a:lnSpc>
              <a:spcAft>
                <a:spcPts val="1000"/>
              </a:spcAft>
            </a:pPr>
            <a:r>
              <a:rPr lang="en-AU" sz="3100" dirty="0">
                <a:effectLst/>
                <a:latin typeface="Arial" panose="020B0604020202020204" pitchFamily="34" charset="0"/>
                <a:ea typeface="Calibri" panose="020F0502020204030204" pitchFamily="34" charset="0"/>
                <a:cs typeface="Arial" panose="020B0604020202020204" pitchFamily="34" charset="0"/>
              </a:rPr>
              <a:t>This verse [6] comes off the statement made by Paul that his focus was on the purity of the gospel.</a:t>
            </a:r>
          </a:p>
          <a:p>
            <a:pPr>
              <a:lnSpc>
                <a:spcPct val="115000"/>
              </a:lnSpc>
              <a:spcAft>
                <a:spcPts val="1000"/>
              </a:spcAft>
            </a:pPr>
            <a:r>
              <a:rPr lang="en-AU" sz="3100" dirty="0" err="1">
                <a:effectLst/>
                <a:latin typeface="Arial" panose="020B0604020202020204" pitchFamily="34" charset="0"/>
                <a:ea typeface="Calibri" panose="020F0502020204030204" pitchFamily="34" charset="0"/>
                <a:cs typeface="Arial" panose="020B0604020202020204" pitchFamily="34" charset="0"/>
              </a:rPr>
              <a:t>Sha’ul</a:t>
            </a:r>
            <a:r>
              <a:rPr lang="en-AU" sz="3100" dirty="0">
                <a:effectLst/>
                <a:latin typeface="Arial" panose="020B0604020202020204" pitchFamily="34" charset="0"/>
                <a:ea typeface="Calibri" panose="020F0502020204030204" pitchFamily="34" charset="0"/>
                <a:cs typeface="Arial" panose="020B0604020202020204" pitchFamily="34" charset="0"/>
              </a:rPr>
              <a:t> was protecting what he knew to be the will of YHVH – freedom from  the penalty of sin through the gospel founded in </a:t>
            </a:r>
            <a:r>
              <a:rPr lang="en-AU" sz="3100" dirty="0" err="1">
                <a:effectLst/>
                <a:latin typeface="Arial" panose="020B0604020202020204" pitchFamily="34" charset="0"/>
                <a:ea typeface="Calibri" panose="020F0502020204030204" pitchFamily="34" charset="0"/>
                <a:cs typeface="Arial" panose="020B0604020202020204" pitchFamily="34" charset="0"/>
              </a:rPr>
              <a:t>Yeshua</a:t>
            </a:r>
            <a:r>
              <a:rPr lang="en-AU" sz="3100" dirty="0">
                <a:effectLst/>
                <a:latin typeface="Arial" panose="020B0604020202020204" pitchFamily="34" charset="0"/>
                <a:ea typeface="Calibri" panose="020F0502020204030204" pitchFamily="34" charset="0"/>
                <a:cs typeface="Arial" panose="020B0604020202020204" pitchFamily="34" charset="0"/>
              </a:rPr>
              <a:t> as </a:t>
            </a:r>
            <a:r>
              <a:rPr lang="en-AU" sz="3100" dirty="0" err="1">
                <a:effectLst/>
                <a:latin typeface="Arial" panose="020B0604020202020204" pitchFamily="34" charset="0"/>
                <a:ea typeface="Calibri" panose="020F0502020204030204" pitchFamily="34" charset="0"/>
                <a:cs typeface="Arial" panose="020B0604020202020204" pitchFamily="34" charset="0"/>
              </a:rPr>
              <a:t>HaMashiach</a:t>
            </a:r>
            <a:r>
              <a:rPr lang="en-AU" sz="3100" dirty="0">
                <a:effectLst/>
                <a:latin typeface="Arial" panose="020B0604020202020204" pitchFamily="34" charset="0"/>
                <a:ea typeface="Calibri" panose="020F0502020204030204" pitchFamily="34" charset="0"/>
                <a:cs typeface="Arial" panose="020B0604020202020204" pitchFamily="34" charset="0"/>
              </a:rPr>
              <a:t>.</a:t>
            </a:r>
          </a:p>
          <a:p>
            <a:pPr>
              <a:lnSpc>
                <a:spcPct val="115000"/>
              </a:lnSpc>
              <a:spcAft>
                <a:spcPts val="1000"/>
              </a:spcAft>
            </a:pPr>
            <a:r>
              <a:rPr lang="en-AU" sz="3100" dirty="0">
                <a:effectLst/>
                <a:latin typeface="Arial" panose="020B0604020202020204" pitchFamily="34" charset="0"/>
                <a:ea typeface="Calibri" panose="020F0502020204030204" pitchFamily="34" charset="0"/>
                <a:cs typeface="Arial" panose="020B0604020202020204" pitchFamily="34" charset="0"/>
              </a:rPr>
              <a:t>Paul didn’t seem to be impressed with those of high reputation – As He had come to grasp the reality that God Himself was not impressed either. </a:t>
            </a:r>
          </a:p>
          <a:p>
            <a:pPr>
              <a:lnSpc>
                <a:spcPct val="115000"/>
              </a:lnSpc>
              <a:spcAft>
                <a:spcPts val="1000"/>
              </a:spcAft>
            </a:pPr>
            <a:r>
              <a:rPr lang="en-AU" sz="3100" dirty="0">
                <a:effectLst/>
                <a:latin typeface="Arial" panose="020B0604020202020204" pitchFamily="34" charset="0"/>
                <a:ea typeface="Calibri" panose="020F0502020204030204" pitchFamily="34" charset="0"/>
                <a:cs typeface="Arial" panose="020B0604020202020204" pitchFamily="34" charset="0"/>
              </a:rPr>
              <a:t>Paul knew the influence those of HIGH REPUTATION could have on the people.</a:t>
            </a:r>
          </a:p>
          <a:p>
            <a:endParaRPr lang="en-AU" dirty="0"/>
          </a:p>
        </p:txBody>
      </p:sp>
    </p:spTree>
    <p:extLst>
      <p:ext uri="{BB962C8B-B14F-4D97-AF65-F5344CB8AC3E}">
        <p14:creationId xmlns:p14="http://schemas.microsoft.com/office/powerpoint/2010/main" val="2968207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085DE-6887-4142-BB0C-5DA6C8C52FD0}"/>
              </a:ext>
            </a:extLst>
          </p:cNvPr>
          <p:cNvSpPr>
            <a:spLocks noGrp="1"/>
          </p:cNvSpPr>
          <p:nvPr>
            <p:ph type="title"/>
          </p:nvPr>
        </p:nvSpPr>
        <p:spPr/>
        <p:txBody>
          <a:bodyPr/>
          <a:lstStyle/>
          <a:p>
            <a:r>
              <a:rPr lang="en-AU" dirty="0"/>
              <a:t>GALATIANS 2:6</a:t>
            </a:r>
          </a:p>
        </p:txBody>
      </p:sp>
      <p:sp>
        <p:nvSpPr>
          <p:cNvPr id="3" name="Content Placeholder 2">
            <a:extLst>
              <a:ext uri="{FF2B5EF4-FFF2-40B4-BE49-F238E27FC236}">
                <a16:creationId xmlns:a16="http://schemas.microsoft.com/office/drawing/2014/main" id="{0E68C128-478B-4EC7-806D-D27BBDB92DFE}"/>
              </a:ext>
            </a:extLst>
          </p:cNvPr>
          <p:cNvSpPr>
            <a:spLocks noGrp="1"/>
          </p:cNvSpPr>
          <p:nvPr>
            <p:ph idx="1"/>
          </p:nvPr>
        </p:nvSpPr>
        <p:spPr/>
        <p:txBody>
          <a:bodyPr>
            <a:normAutofit lnSpcReduction="10000"/>
          </a:bodyPr>
          <a:lstStyle/>
          <a:p>
            <a:pPr>
              <a:lnSpc>
                <a:spcPct val="115000"/>
              </a:lnSpc>
              <a:spcAft>
                <a:spcPts val="1000"/>
              </a:spcAft>
            </a:pPr>
            <a:r>
              <a:rPr lang="en-AU" dirty="0">
                <a:effectLst/>
                <a:latin typeface="Arial" panose="020B0604020202020204" pitchFamily="34" charset="0"/>
                <a:ea typeface="Calibri" panose="020F0502020204030204" pitchFamily="34" charset="0"/>
                <a:cs typeface="Arial" panose="020B0604020202020204" pitchFamily="34" charset="0"/>
              </a:rPr>
              <a:t>The same goes today. Those of high reputation are the most influential amongst the people.</a:t>
            </a:r>
          </a:p>
          <a:p>
            <a:pPr>
              <a:lnSpc>
                <a:spcPct val="115000"/>
              </a:lnSpc>
              <a:spcAft>
                <a:spcPts val="1000"/>
              </a:spcAft>
            </a:pPr>
            <a:r>
              <a:rPr lang="en-AU" dirty="0">
                <a:effectLst/>
                <a:latin typeface="Arial" panose="020B0604020202020204" pitchFamily="34" charset="0"/>
                <a:ea typeface="Calibri" panose="020F0502020204030204" pitchFamily="34" charset="0"/>
                <a:cs typeface="Arial" panose="020B0604020202020204" pitchFamily="34" charset="0"/>
              </a:rPr>
              <a:t>The world’s view of what makes one of high reputation has no influence with YHVH. </a:t>
            </a:r>
          </a:p>
          <a:p>
            <a:pPr>
              <a:lnSpc>
                <a:spcPct val="115000"/>
              </a:lnSpc>
              <a:spcAft>
                <a:spcPts val="1000"/>
              </a:spcAft>
            </a:pPr>
            <a:r>
              <a:rPr lang="en-AU" dirty="0">
                <a:effectLst/>
                <a:latin typeface="Arial" panose="020B0604020202020204" pitchFamily="34" charset="0"/>
                <a:ea typeface="Calibri" panose="020F0502020204030204" pitchFamily="34" charset="0"/>
                <a:cs typeface="Arial" panose="020B0604020202020204" pitchFamily="34" charset="0"/>
              </a:rPr>
              <a:t>The difference is well told in passages:</a:t>
            </a:r>
          </a:p>
          <a:p>
            <a:pPr>
              <a:lnSpc>
                <a:spcPct val="115000"/>
              </a:lnSpc>
              <a:spcAft>
                <a:spcPts val="1000"/>
              </a:spcAft>
            </a:pPr>
            <a:r>
              <a:rPr lang="en-AU" dirty="0">
                <a:effectLst/>
                <a:latin typeface="Arial" panose="020B0604020202020204" pitchFamily="34" charset="0"/>
                <a:ea typeface="Calibri" panose="020F0502020204030204" pitchFamily="34" charset="0"/>
                <a:cs typeface="Arial" panose="020B0604020202020204" pitchFamily="34" charset="0"/>
              </a:rPr>
              <a:t> Luke 21:1-4, Matthew 23:23-33, Matthew 5:19 and of course            Matthew 20:25-26</a:t>
            </a:r>
          </a:p>
          <a:p>
            <a:endParaRPr lang="en-AU" dirty="0"/>
          </a:p>
        </p:txBody>
      </p:sp>
    </p:spTree>
    <p:extLst>
      <p:ext uri="{BB962C8B-B14F-4D97-AF65-F5344CB8AC3E}">
        <p14:creationId xmlns:p14="http://schemas.microsoft.com/office/powerpoint/2010/main" val="5185531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45BA1-A49C-4EF9-A5FC-3A9559F99442}"/>
              </a:ext>
            </a:extLst>
          </p:cNvPr>
          <p:cNvSpPr>
            <a:spLocks noGrp="1"/>
          </p:cNvSpPr>
          <p:nvPr>
            <p:ph type="title"/>
          </p:nvPr>
        </p:nvSpPr>
        <p:spPr/>
        <p:txBody>
          <a:bodyPr/>
          <a:lstStyle/>
          <a:p>
            <a:r>
              <a:rPr lang="en-AU" dirty="0"/>
              <a:t>GALATIANS CHAPTER 2:7-10</a:t>
            </a:r>
          </a:p>
        </p:txBody>
      </p:sp>
      <p:sp>
        <p:nvSpPr>
          <p:cNvPr id="3" name="Content Placeholder 2">
            <a:extLst>
              <a:ext uri="{FF2B5EF4-FFF2-40B4-BE49-F238E27FC236}">
                <a16:creationId xmlns:a16="http://schemas.microsoft.com/office/drawing/2014/main" id="{4441578A-DF8B-42F4-80E9-3C4B69AA686F}"/>
              </a:ext>
            </a:extLst>
          </p:cNvPr>
          <p:cNvSpPr>
            <a:spLocks noGrp="1"/>
          </p:cNvSpPr>
          <p:nvPr>
            <p:ph idx="1"/>
          </p:nvPr>
        </p:nvSpPr>
        <p:spPr/>
        <p:txBody>
          <a:bodyPr/>
          <a:lstStyle/>
          <a:p>
            <a:pPr>
              <a:lnSpc>
                <a:spcPct val="115000"/>
              </a:lnSpc>
              <a:spcAft>
                <a:spcPts val="1000"/>
              </a:spcAft>
            </a:pPr>
            <a:r>
              <a:rPr lang="en-AU" dirty="0">
                <a:effectLst/>
                <a:latin typeface="Arial" panose="020B0604020202020204" pitchFamily="34" charset="0"/>
                <a:ea typeface="Calibri" panose="020F0502020204030204" pitchFamily="34" charset="0"/>
                <a:cs typeface="Arial" panose="020B0604020202020204" pitchFamily="34" charset="0"/>
              </a:rPr>
              <a:t>Gal 2:7 Paul continues his testimony regarding his change – his re-birth and his acceptance of those whom were trusted leaders – Namely James, Peter and John.</a:t>
            </a:r>
          </a:p>
          <a:p>
            <a:pPr>
              <a:lnSpc>
                <a:spcPct val="115000"/>
              </a:lnSpc>
              <a:spcAft>
                <a:spcPts val="1000"/>
              </a:spcAft>
            </a:pPr>
            <a:r>
              <a:rPr lang="en-AU" dirty="0">
                <a:effectLst/>
                <a:latin typeface="Arial" panose="020B0604020202020204" pitchFamily="34" charset="0"/>
                <a:ea typeface="Calibri" panose="020F0502020204030204" pitchFamily="34" charset="0"/>
                <a:cs typeface="Arial" panose="020B0604020202020204" pitchFamily="34" charset="0"/>
              </a:rPr>
              <a:t>Having been accepted by James, Peter and John and having been given the role of taking the gospel to the nations or as described here the uncircumcised - Paul is once again claiming authority from above.</a:t>
            </a:r>
          </a:p>
          <a:p>
            <a:endParaRPr lang="en-AU" dirty="0"/>
          </a:p>
        </p:txBody>
      </p:sp>
    </p:spTree>
    <p:extLst>
      <p:ext uri="{BB962C8B-B14F-4D97-AF65-F5344CB8AC3E}">
        <p14:creationId xmlns:p14="http://schemas.microsoft.com/office/powerpoint/2010/main" val="30116635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0443F-26CE-48BE-8B1A-476FC009BA46}"/>
              </a:ext>
            </a:extLst>
          </p:cNvPr>
          <p:cNvSpPr>
            <a:spLocks noGrp="1"/>
          </p:cNvSpPr>
          <p:nvPr>
            <p:ph type="title"/>
          </p:nvPr>
        </p:nvSpPr>
        <p:spPr/>
        <p:txBody>
          <a:bodyPr/>
          <a:lstStyle/>
          <a:p>
            <a:r>
              <a:rPr lang="en-AU" dirty="0"/>
              <a:t>GALATIANS CHAPTER 2:7-10</a:t>
            </a:r>
          </a:p>
        </p:txBody>
      </p:sp>
      <p:sp>
        <p:nvSpPr>
          <p:cNvPr id="3" name="Content Placeholder 2">
            <a:extLst>
              <a:ext uri="{FF2B5EF4-FFF2-40B4-BE49-F238E27FC236}">
                <a16:creationId xmlns:a16="http://schemas.microsoft.com/office/drawing/2014/main" id="{AA4D3E96-C449-4507-A951-1AB956779D11}"/>
              </a:ext>
            </a:extLst>
          </p:cNvPr>
          <p:cNvSpPr>
            <a:spLocks noGrp="1"/>
          </p:cNvSpPr>
          <p:nvPr>
            <p:ph idx="1"/>
          </p:nvPr>
        </p:nvSpPr>
        <p:spPr/>
        <p:txBody>
          <a:bodyPr>
            <a:normAutofit lnSpcReduction="10000"/>
          </a:bodyPr>
          <a:lstStyle/>
          <a:p>
            <a:pPr>
              <a:lnSpc>
                <a:spcPct val="115000"/>
              </a:lnSpc>
              <a:spcAft>
                <a:spcPts val="1000"/>
              </a:spcAft>
            </a:pPr>
            <a:r>
              <a:rPr lang="en-AU" dirty="0">
                <a:effectLst/>
                <a:latin typeface="Arial" panose="020B0604020202020204" pitchFamily="34" charset="0"/>
                <a:ea typeface="Calibri" panose="020F0502020204030204" pitchFamily="34" charset="0"/>
                <a:cs typeface="Arial" panose="020B0604020202020204" pitchFamily="34" charset="0"/>
              </a:rPr>
              <a:t>He concludes regards this exchange that the only directive received was to remember the poor – a Torah instruction </a:t>
            </a:r>
            <a:r>
              <a:rPr lang="en-AU" dirty="0" err="1">
                <a:effectLst/>
                <a:latin typeface="Arial" panose="020B0604020202020204" pitchFamily="34" charset="0"/>
                <a:ea typeface="Calibri" panose="020F0502020204030204" pitchFamily="34" charset="0"/>
                <a:cs typeface="Arial" panose="020B0604020202020204" pitchFamily="34" charset="0"/>
              </a:rPr>
              <a:t>Deut</a:t>
            </a:r>
            <a:r>
              <a:rPr lang="en-AU" dirty="0">
                <a:effectLst/>
                <a:latin typeface="Arial" panose="020B0604020202020204" pitchFamily="34" charset="0"/>
                <a:ea typeface="Calibri" panose="020F0502020204030204" pitchFamily="34" charset="0"/>
                <a:cs typeface="Arial" panose="020B0604020202020204" pitchFamily="34" charset="0"/>
              </a:rPr>
              <a:t> 15:7-11</a:t>
            </a:r>
          </a:p>
          <a:p>
            <a:pPr>
              <a:lnSpc>
                <a:spcPct val="115000"/>
              </a:lnSpc>
              <a:spcAft>
                <a:spcPts val="1000"/>
              </a:spcAft>
            </a:pPr>
            <a:r>
              <a:rPr lang="en-AU" dirty="0">
                <a:latin typeface="Arial" panose="020B0604020202020204" pitchFamily="34" charset="0"/>
                <a:ea typeface="Calibri" panose="020F0502020204030204" pitchFamily="34" charset="0"/>
                <a:cs typeface="Arial" panose="020B0604020202020204" pitchFamily="34" charset="0"/>
              </a:rPr>
              <a:t>This instruction is one all “sides” readily accept!</a:t>
            </a:r>
          </a:p>
          <a:p>
            <a:pPr>
              <a:lnSpc>
                <a:spcPct val="115000"/>
              </a:lnSpc>
              <a:spcAft>
                <a:spcPts val="1000"/>
              </a:spcAft>
            </a:pPr>
            <a:r>
              <a:rPr lang="en-AU" dirty="0">
                <a:effectLst/>
                <a:latin typeface="Arial" panose="020B0604020202020204" pitchFamily="34" charset="0"/>
                <a:ea typeface="Calibri" panose="020F0502020204030204" pitchFamily="34" charset="0"/>
                <a:cs typeface="Arial" panose="020B0604020202020204" pitchFamily="34" charset="0"/>
              </a:rPr>
              <a:t>Why the importance of bringing this instruction out?</a:t>
            </a:r>
          </a:p>
          <a:p>
            <a:pPr>
              <a:lnSpc>
                <a:spcPct val="115000"/>
              </a:lnSpc>
              <a:spcAft>
                <a:spcPts val="1000"/>
              </a:spcAft>
            </a:pPr>
            <a:r>
              <a:rPr lang="en-AU" dirty="0">
                <a:effectLst/>
                <a:latin typeface="Arial" panose="020B0604020202020204" pitchFamily="34" charset="0"/>
                <a:ea typeface="Calibri" panose="020F0502020204030204" pitchFamily="34" charset="0"/>
                <a:cs typeface="Arial" panose="020B0604020202020204" pitchFamily="34" charset="0"/>
              </a:rPr>
              <a:t>Poor/</a:t>
            </a:r>
            <a:r>
              <a:rPr lang="en-AU" dirty="0" err="1">
                <a:effectLst/>
                <a:latin typeface="Arial" panose="020B0604020202020204" pitchFamily="34" charset="0"/>
                <a:ea typeface="Calibri" panose="020F0502020204030204" pitchFamily="34" charset="0"/>
                <a:cs typeface="Arial" panose="020B0604020202020204" pitchFamily="34" charset="0"/>
              </a:rPr>
              <a:t>Ptochos</a:t>
            </a:r>
            <a:r>
              <a:rPr lang="en-AU" dirty="0">
                <a:effectLst/>
                <a:latin typeface="Arial" panose="020B0604020202020204" pitchFamily="34" charset="0"/>
                <a:ea typeface="Calibri" panose="020F0502020204030204" pitchFamily="34" charset="0"/>
                <a:cs typeface="Arial" panose="020B0604020202020204" pitchFamily="34" charset="0"/>
              </a:rPr>
              <a:t>: One who needs elevating; One who is bereft of all. One who has crashed down from a greater position.</a:t>
            </a:r>
          </a:p>
          <a:p>
            <a:endParaRPr lang="en-AU" dirty="0"/>
          </a:p>
        </p:txBody>
      </p:sp>
    </p:spTree>
    <p:extLst>
      <p:ext uri="{BB962C8B-B14F-4D97-AF65-F5344CB8AC3E}">
        <p14:creationId xmlns:p14="http://schemas.microsoft.com/office/powerpoint/2010/main" val="28280426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0C921-C844-466B-B3D3-D2C54FFC2AC8}"/>
              </a:ext>
            </a:extLst>
          </p:cNvPr>
          <p:cNvSpPr>
            <a:spLocks noGrp="1"/>
          </p:cNvSpPr>
          <p:nvPr>
            <p:ph type="title"/>
          </p:nvPr>
        </p:nvSpPr>
        <p:spPr/>
        <p:txBody>
          <a:bodyPr/>
          <a:lstStyle/>
          <a:p>
            <a:r>
              <a:rPr lang="en-AU" dirty="0"/>
              <a:t>GALATIANS CHAPTER 2:7-10</a:t>
            </a:r>
          </a:p>
        </p:txBody>
      </p:sp>
      <p:sp>
        <p:nvSpPr>
          <p:cNvPr id="3" name="Content Placeholder 2">
            <a:extLst>
              <a:ext uri="{FF2B5EF4-FFF2-40B4-BE49-F238E27FC236}">
                <a16:creationId xmlns:a16="http://schemas.microsoft.com/office/drawing/2014/main" id="{3CC9EEFB-2AD6-4D38-B6EE-3EF656B8CCE7}"/>
              </a:ext>
            </a:extLst>
          </p:cNvPr>
          <p:cNvSpPr>
            <a:spLocks noGrp="1"/>
          </p:cNvSpPr>
          <p:nvPr>
            <p:ph idx="1"/>
          </p:nvPr>
        </p:nvSpPr>
        <p:spPr/>
        <p:txBody>
          <a:bodyPr/>
          <a:lstStyle/>
          <a:p>
            <a:r>
              <a:rPr lang="en-AU" dirty="0">
                <a:effectLst/>
                <a:latin typeface="Arial" panose="020B0604020202020204" pitchFamily="34" charset="0"/>
                <a:ea typeface="Calibri" panose="020F0502020204030204" pitchFamily="34" charset="0"/>
                <a:cs typeface="Arial" panose="020B0604020202020204" pitchFamily="34" charset="0"/>
              </a:rPr>
              <a:t>Poor/</a:t>
            </a:r>
            <a:r>
              <a:rPr lang="en-AU" dirty="0" err="1">
                <a:effectLst/>
                <a:latin typeface="Arial" panose="020B0604020202020204" pitchFamily="34" charset="0"/>
                <a:ea typeface="Calibri" panose="020F0502020204030204" pitchFamily="34" charset="0"/>
                <a:cs typeface="Arial" panose="020B0604020202020204" pitchFamily="34" charset="0"/>
              </a:rPr>
              <a:t>Ptochos</a:t>
            </a:r>
            <a:r>
              <a:rPr lang="en-AU" dirty="0">
                <a:effectLst/>
                <a:latin typeface="Arial" panose="020B0604020202020204" pitchFamily="34" charset="0"/>
                <a:ea typeface="Calibri" panose="020F0502020204030204" pitchFamily="34" charset="0"/>
                <a:cs typeface="Arial" panose="020B0604020202020204" pitchFamily="34" charset="0"/>
              </a:rPr>
              <a:t>: One who needs elevating; One who is bereft of all. One who has crashed down from a greater position.</a:t>
            </a:r>
          </a:p>
          <a:p>
            <a:r>
              <a:rPr lang="en-AU" dirty="0">
                <a:latin typeface="Arial" panose="020B0604020202020204" pitchFamily="34" charset="0"/>
                <a:ea typeface="Calibri" panose="020F0502020204030204" pitchFamily="34" charset="0"/>
                <a:cs typeface="Arial" panose="020B0604020202020204" pitchFamily="34" charset="0"/>
              </a:rPr>
              <a:t>Matthew 5:3; Matthew 11:5; Matthew 26:11; Luke 4:18;     James 2:5-6:</a:t>
            </a:r>
          </a:p>
          <a:p>
            <a:endParaRPr lang="en-AU" dirty="0">
              <a:latin typeface="Arial" panose="020B0604020202020204" pitchFamily="34" charset="0"/>
              <a:ea typeface="Calibri" panose="020F0502020204030204" pitchFamily="34" charset="0"/>
              <a:cs typeface="Arial" panose="020B0604020202020204" pitchFamily="34" charset="0"/>
            </a:endParaRPr>
          </a:p>
          <a:p>
            <a:r>
              <a:rPr lang="en-AU" dirty="0">
                <a:latin typeface="Arial" panose="020B0604020202020204" pitchFamily="34" charset="0"/>
                <a:ea typeface="Calibri" panose="020F0502020204030204" pitchFamily="34" charset="0"/>
                <a:cs typeface="Arial" panose="020B0604020202020204" pitchFamily="34" charset="0"/>
              </a:rPr>
              <a:t>2 Corinthians 8:9</a:t>
            </a:r>
          </a:p>
          <a:p>
            <a:endParaRPr lang="en-AU" dirty="0">
              <a:latin typeface="Arial" panose="020B0604020202020204" pitchFamily="34" charset="0"/>
              <a:ea typeface="Calibri" panose="020F0502020204030204" pitchFamily="34" charset="0"/>
              <a:cs typeface="Arial" panose="020B0604020202020204" pitchFamily="34" charset="0"/>
            </a:endParaRPr>
          </a:p>
          <a:p>
            <a:r>
              <a:rPr lang="en-AU" dirty="0">
                <a:latin typeface="Arial" panose="020B0604020202020204" pitchFamily="34" charset="0"/>
                <a:ea typeface="Calibri" panose="020F0502020204030204" pitchFamily="34" charset="0"/>
                <a:cs typeface="Arial" panose="020B0604020202020204" pitchFamily="34" charset="0"/>
              </a:rPr>
              <a:t>Why are these scriptures important to our study? </a:t>
            </a:r>
            <a:endParaRPr lang="en-AU"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A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75389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E228A-A96B-4031-9554-9BB671C96895}"/>
              </a:ext>
            </a:extLst>
          </p:cNvPr>
          <p:cNvSpPr>
            <a:spLocks noGrp="1"/>
          </p:cNvSpPr>
          <p:nvPr>
            <p:ph type="title"/>
          </p:nvPr>
        </p:nvSpPr>
        <p:spPr>
          <a:xfrm>
            <a:off x="838200" y="365126"/>
            <a:ext cx="10515600" cy="531520"/>
          </a:xfrm>
        </p:spPr>
        <p:txBody>
          <a:bodyPr>
            <a:normAutofit fontScale="90000"/>
          </a:bodyPr>
          <a:lstStyle/>
          <a:p>
            <a:r>
              <a:rPr lang="en-AU" dirty="0"/>
              <a:t>GALATIANS CHAPTER 2:11-12.</a:t>
            </a:r>
          </a:p>
        </p:txBody>
      </p:sp>
      <p:sp>
        <p:nvSpPr>
          <p:cNvPr id="3" name="Content Placeholder 2">
            <a:extLst>
              <a:ext uri="{FF2B5EF4-FFF2-40B4-BE49-F238E27FC236}">
                <a16:creationId xmlns:a16="http://schemas.microsoft.com/office/drawing/2014/main" id="{CE82DD2E-7063-4240-91F1-5E425C435F0D}"/>
              </a:ext>
            </a:extLst>
          </p:cNvPr>
          <p:cNvSpPr>
            <a:spLocks noGrp="1"/>
          </p:cNvSpPr>
          <p:nvPr>
            <p:ph idx="1"/>
          </p:nvPr>
        </p:nvSpPr>
        <p:spPr>
          <a:xfrm>
            <a:off x="838200" y="1056443"/>
            <a:ext cx="10515600" cy="5147153"/>
          </a:xfrm>
        </p:spPr>
        <p:txBody>
          <a:bodyPr>
            <a:normAutofit fontScale="92500" lnSpcReduction="10000"/>
          </a:bodyPr>
          <a:lstStyle/>
          <a:p>
            <a:r>
              <a:rPr lang="en-AU" dirty="0">
                <a:effectLst/>
                <a:latin typeface="Arial" panose="020B0604020202020204" pitchFamily="34" charset="0"/>
                <a:ea typeface="Calibri" panose="020F0502020204030204" pitchFamily="34" charset="0"/>
                <a:cs typeface="Arial" panose="020B0604020202020204" pitchFamily="34" charset="0"/>
              </a:rPr>
              <a:t>After this Paul returns to the topic at hand and begins by telling the Galatians about his encounter with Peter regards the  choices he made.</a:t>
            </a:r>
          </a:p>
          <a:p>
            <a:pPr>
              <a:lnSpc>
                <a:spcPct val="115000"/>
              </a:lnSpc>
              <a:spcAft>
                <a:spcPts val="1000"/>
              </a:spcAft>
            </a:pPr>
            <a:r>
              <a:rPr lang="en-AU" dirty="0">
                <a:effectLst/>
                <a:latin typeface="Arial" panose="020B0604020202020204" pitchFamily="34" charset="0"/>
                <a:ea typeface="Calibri" panose="020F0502020204030204" pitchFamily="34" charset="0"/>
                <a:cs typeface="Arial" panose="020B0604020202020204" pitchFamily="34" charset="0"/>
              </a:rPr>
              <a:t>We witness Paul using some strong words in this letter – As with </a:t>
            </a:r>
            <a:r>
              <a:rPr lang="en-AU" dirty="0" err="1">
                <a:effectLst/>
                <a:latin typeface="Arial" panose="020B0604020202020204" pitchFamily="34" charset="0"/>
                <a:ea typeface="Calibri" panose="020F0502020204030204" pitchFamily="34" charset="0"/>
                <a:cs typeface="Arial" panose="020B0604020202020204" pitchFamily="34" charset="0"/>
              </a:rPr>
              <a:t>Yeshua</a:t>
            </a:r>
            <a:r>
              <a:rPr lang="en-AU" dirty="0">
                <a:effectLst/>
                <a:latin typeface="Arial" panose="020B0604020202020204" pitchFamily="34" charset="0"/>
                <a:ea typeface="Calibri" panose="020F0502020204030204" pitchFamily="34" charset="0"/>
                <a:cs typeface="Arial" panose="020B0604020202020204" pitchFamily="34" charset="0"/>
              </a:rPr>
              <a:t>, Paul was not afraid to tell it as it was.</a:t>
            </a:r>
          </a:p>
          <a:p>
            <a:pPr>
              <a:lnSpc>
                <a:spcPct val="115000"/>
              </a:lnSpc>
              <a:spcAft>
                <a:spcPts val="1000"/>
              </a:spcAft>
            </a:pPr>
            <a:r>
              <a:rPr lang="en-AU" dirty="0">
                <a:effectLst/>
                <a:latin typeface="Arial" panose="020B0604020202020204" pitchFamily="34" charset="0"/>
                <a:ea typeface="Calibri" panose="020F0502020204030204" pitchFamily="34" charset="0"/>
                <a:cs typeface="Arial" panose="020B0604020202020204" pitchFamily="34" charset="0"/>
              </a:rPr>
              <a:t>Because of Peter’s </a:t>
            </a:r>
            <a:r>
              <a:rPr lang="en-AU" dirty="0" err="1">
                <a:effectLst/>
                <a:latin typeface="Arial" panose="020B0604020202020204" pitchFamily="34" charset="0"/>
                <a:ea typeface="Calibri" panose="020F0502020204030204" pitchFamily="34" charset="0"/>
                <a:cs typeface="Arial" panose="020B0604020202020204" pitchFamily="34" charset="0"/>
              </a:rPr>
              <a:t>behavior</a:t>
            </a:r>
            <a:r>
              <a:rPr lang="en-AU" dirty="0">
                <a:effectLst/>
                <a:latin typeface="Arial" panose="020B0604020202020204" pitchFamily="34" charset="0"/>
                <a:ea typeface="Calibri" panose="020F0502020204030204" pitchFamily="34" charset="0"/>
                <a:cs typeface="Arial" panose="020B0604020202020204" pitchFamily="34" charset="0"/>
              </a:rPr>
              <a:t> Paul stated he stood condemned. [</a:t>
            </a:r>
            <a:r>
              <a:rPr lang="en-AU" dirty="0" err="1">
                <a:effectLst/>
                <a:latin typeface="Arial" panose="020B0604020202020204" pitchFamily="34" charset="0"/>
                <a:ea typeface="Calibri" panose="020F0502020204030204" pitchFamily="34" charset="0"/>
                <a:cs typeface="Arial" panose="020B0604020202020204" pitchFamily="34" charset="0"/>
              </a:rPr>
              <a:t>kataginosko</a:t>
            </a:r>
            <a:r>
              <a:rPr lang="en-AU" dirty="0">
                <a:effectLst/>
                <a:latin typeface="Arial" panose="020B0604020202020204" pitchFamily="34" charset="0"/>
                <a:ea typeface="Calibri" panose="020F0502020204030204" pitchFamily="34" charset="0"/>
                <a:cs typeface="Arial" panose="020B0604020202020204" pitchFamily="34" charset="0"/>
              </a:rPr>
              <a:t>] Vine says – To know something against, to know by experience, hence to think ill of. Of Peter’s conduct – he being self condemned as the result of an exercised and enlightened conscience, and condemned in the sight of others; so of self condemnation due to an exercise of heart.</a:t>
            </a:r>
          </a:p>
          <a:p>
            <a:endParaRPr lang="en-AU" dirty="0">
              <a:effectLst/>
              <a:latin typeface="Arial" panose="020B0604020202020204" pitchFamily="34" charset="0"/>
              <a:ea typeface="Calibri" panose="020F0502020204030204" pitchFamily="34" charset="0"/>
              <a:cs typeface="Arial" panose="020B0604020202020204" pitchFamily="34" charset="0"/>
            </a:endParaRPr>
          </a:p>
          <a:p>
            <a:endParaRPr lang="en-AU" dirty="0"/>
          </a:p>
        </p:txBody>
      </p:sp>
    </p:spTree>
    <p:extLst>
      <p:ext uri="{BB962C8B-B14F-4D97-AF65-F5344CB8AC3E}">
        <p14:creationId xmlns:p14="http://schemas.microsoft.com/office/powerpoint/2010/main" val="13017673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866B3-18D4-42FB-918B-772A9141300C}"/>
              </a:ext>
            </a:extLst>
          </p:cNvPr>
          <p:cNvSpPr>
            <a:spLocks noGrp="1"/>
          </p:cNvSpPr>
          <p:nvPr>
            <p:ph type="title"/>
          </p:nvPr>
        </p:nvSpPr>
        <p:spPr/>
        <p:txBody>
          <a:bodyPr/>
          <a:lstStyle/>
          <a:p>
            <a:r>
              <a:rPr lang="en-AU" dirty="0"/>
              <a:t>GALATIANS CHAPTER 2:11-12</a:t>
            </a:r>
          </a:p>
        </p:txBody>
      </p:sp>
      <p:sp>
        <p:nvSpPr>
          <p:cNvPr id="3" name="Content Placeholder 2">
            <a:extLst>
              <a:ext uri="{FF2B5EF4-FFF2-40B4-BE49-F238E27FC236}">
                <a16:creationId xmlns:a16="http://schemas.microsoft.com/office/drawing/2014/main" id="{CA8257C6-6B91-4510-86FC-C5369063D09C}"/>
              </a:ext>
            </a:extLst>
          </p:cNvPr>
          <p:cNvSpPr>
            <a:spLocks noGrp="1"/>
          </p:cNvSpPr>
          <p:nvPr>
            <p:ph idx="1"/>
          </p:nvPr>
        </p:nvSpPr>
        <p:spPr/>
        <p:txBody>
          <a:bodyPr/>
          <a:lstStyle/>
          <a:p>
            <a:pPr>
              <a:lnSpc>
                <a:spcPct val="115000"/>
              </a:lnSpc>
              <a:spcAft>
                <a:spcPts val="1000"/>
              </a:spcAft>
            </a:pPr>
            <a:r>
              <a:rPr lang="en-AU" dirty="0">
                <a:effectLst/>
                <a:latin typeface="Arial" panose="020B0604020202020204" pitchFamily="34" charset="0"/>
                <a:ea typeface="Calibri" panose="020F0502020204030204" pitchFamily="34" charset="0"/>
                <a:cs typeface="Arial" panose="020B0604020202020204" pitchFamily="34" charset="0"/>
              </a:rPr>
              <a:t>So what did Peter engage in that put him in this position, and why was it something Paul needed to share with the Galatians?</a:t>
            </a:r>
          </a:p>
          <a:p>
            <a:pPr>
              <a:lnSpc>
                <a:spcPct val="115000"/>
              </a:lnSpc>
              <a:spcAft>
                <a:spcPts val="1000"/>
              </a:spcAft>
            </a:pPr>
            <a:r>
              <a:rPr lang="en-AU" dirty="0">
                <a:effectLst/>
                <a:latin typeface="Arial" panose="020B0604020202020204" pitchFamily="34" charset="0"/>
                <a:ea typeface="Calibri" panose="020F0502020204030204" pitchFamily="34" charset="0"/>
                <a:cs typeface="Arial" panose="020B0604020202020204" pitchFamily="34" charset="0"/>
              </a:rPr>
              <a:t>Firstly it was a matter that deserved [</a:t>
            </a:r>
            <a:r>
              <a:rPr lang="en-AU" dirty="0" err="1">
                <a:effectLst/>
                <a:latin typeface="Arial" panose="020B0604020202020204" pitchFamily="34" charset="0"/>
                <a:ea typeface="Calibri" panose="020F0502020204030204" pitchFamily="34" charset="0"/>
                <a:cs typeface="Arial" panose="020B0604020202020204" pitchFamily="34" charset="0"/>
              </a:rPr>
              <a:t>Gk</a:t>
            </a:r>
            <a:r>
              <a:rPr lang="en-AU" dirty="0">
                <a:effectLst/>
                <a:latin typeface="Arial" panose="020B0604020202020204" pitchFamily="34" charset="0"/>
                <a:ea typeface="Calibri" panose="020F0502020204030204" pitchFamily="34" charset="0"/>
                <a:cs typeface="Arial" panose="020B0604020202020204" pitchFamily="34" charset="0"/>
              </a:rPr>
              <a:t> </a:t>
            </a:r>
            <a:r>
              <a:rPr lang="en-AU" dirty="0" err="1">
                <a:effectLst/>
                <a:latin typeface="Arial" panose="020B0604020202020204" pitchFamily="34" charset="0"/>
                <a:ea typeface="Calibri" panose="020F0502020204030204" pitchFamily="34" charset="0"/>
                <a:cs typeface="Arial" panose="020B0604020202020204" pitchFamily="34" charset="0"/>
              </a:rPr>
              <a:t>Anthistemi</a:t>
            </a:r>
            <a:r>
              <a:rPr lang="en-AU" dirty="0">
                <a:effectLst/>
                <a:latin typeface="Arial" panose="020B0604020202020204" pitchFamily="34" charset="0"/>
                <a:ea typeface="Calibri" panose="020F0502020204030204" pitchFamily="34" charset="0"/>
                <a:cs typeface="Arial" panose="020B0604020202020204" pitchFamily="34" charset="0"/>
              </a:rPr>
              <a:t>] “oppose/rebuke/withstand/come against” @ Eph 6:13 &amp; 2Tim 3:8</a:t>
            </a:r>
          </a:p>
          <a:p>
            <a:pPr>
              <a:lnSpc>
                <a:spcPct val="115000"/>
              </a:lnSpc>
              <a:spcAft>
                <a:spcPts val="1000"/>
              </a:spcAft>
            </a:pPr>
            <a:r>
              <a:rPr lang="en-AU" dirty="0">
                <a:effectLst/>
                <a:latin typeface="Arial" panose="020B0604020202020204" pitchFamily="34" charset="0"/>
                <a:ea typeface="Calibri" panose="020F0502020204030204" pitchFamily="34" charset="0"/>
                <a:cs typeface="Arial" panose="020B0604020202020204" pitchFamily="34" charset="0"/>
              </a:rPr>
              <a:t>Paul knew this had to be done because of his knowledge of Torah and what is written in Lev 19:17-18.</a:t>
            </a:r>
          </a:p>
          <a:p>
            <a:endParaRPr lang="en-AU" dirty="0"/>
          </a:p>
        </p:txBody>
      </p:sp>
    </p:spTree>
    <p:extLst>
      <p:ext uri="{BB962C8B-B14F-4D97-AF65-F5344CB8AC3E}">
        <p14:creationId xmlns:p14="http://schemas.microsoft.com/office/powerpoint/2010/main" val="21934013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13D75-FACB-4251-A8A1-2D3ACC7A35D6}"/>
              </a:ext>
            </a:extLst>
          </p:cNvPr>
          <p:cNvSpPr>
            <a:spLocks noGrp="1"/>
          </p:cNvSpPr>
          <p:nvPr>
            <p:ph type="title"/>
          </p:nvPr>
        </p:nvSpPr>
        <p:spPr/>
        <p:txBody>
          <a:bodyPr/>
          <a:lstStyle/>
          <a:p>
            <a:r>
              <a:rPr lang="en-AU" dirty="0"/>
              <a:t>GALATIANS CHAPTER 2:11-12</a:t>
            </a:r>
          </a:p>
        </p:txBody>
      </p:sp>
      <p:sp>
        <p:nvSpPr>
          <p:cNvPr id="3" name="Content Placeholder 2">
            <a:extLst>
              <a:ext uri="{FF2B5EF4-FFF2-40B4-BE49-F238E27FC236}">
                <a16:creationId xmlns:a16="http://schemas.microsoft.com/office/drawing/2014/main" id="{C0D35D78-CBBA-4498-A4E3-EE830D755F34}"/>
              </a:ext>
            </a:extLst>
          </p:cNvPr>
          <p:cNvSpPr>
            <a:spLocks noGrp="1"/>
          </p:cNvSpPr>
          <p:nvPr>
            <p:ph idx="1"/>
          </p:nvPr>
        </p:nvSpPr>
        <p:spPr/>
        <p:txBody>
          <a:bodyPr/>
          <a:lstStyle/>
          <a:p>
            <a:pPr>
              <a:lnSpc>
                <a:spcPct val="115000"/>
              </a:lnSpc>
              <a:spcAft>
                <a:spcPts val="1000"/>
              </a:spcAft>
            </a:pPr>
            <a:r>
              <a:rPr lang="en-AU" dirty="0">
                <a:effectLst/>
                <a:latin typeface="Arial" panose="020B0604020202020204" pitchFamily="34" charset="0"/>
                <a:ea typeface="Calibri" panose="020F0502020204030204" pitchFamily="34" charset="0"/>
                <a:cs typeface="Arial" panose="020B0604020202020204" pitchFamily="34" charset="0"/>
              </a:rPr>
              <a:t>The issue was that before the coming of “certain” men from James – Peter ate with the none Jews – most likely new believers in </a:t>
            </a:r>
            <a:r>
              <a:rPr lang="en-AU" dirty="0" err="1">
                <a:effectLst/>
                <a:latin typeface="Arial" panose="020B0604020202020204" pitchFamily="34" charset="0"/>
                <a:ea typeface="Calibri" panose="020F0502020204030204" pitchFamily="34" charset="0"/>
                <a:cs typeface="Arial" panose="020B0604020202020204" pitchFamily="34" charset="0"/>
              </a:rPr>
              <a:t>Yeshua</a:t>
            </a:r>
            <a:r>
              <a:rPr lang="en-AU">
                <a:effectLst/>
                <a:latin typeface="Arial" panose="020B0604020202020204" pitchFamily="34" charset="0"/>
                <a:ea typeface="Calibri" panose="020F0502020204030204" pitchFamily="34" charset="0"/>
                <a:cs typeface="Arial" panose="020B0604020202020204" pitchFamily="34" charset="0"/>
              </a:rPr>
              <a:t>. </a:t>
            </a:r>
          </a:p>
          <a:p>
            <a:pPr>
              <a:lnSpc>
                <a:spcPct val="115000"/>
              </a:lnSpc>
              <a:spcAft>
                <a:spcPts val="1000"/>
              </a:spcAft>
            </a:pPr>
            <a:r>
              <a:rPr lang="en-AU">
                <a:effectLst/>
                <a:latin typeface="Arial" panose="020B0604020202020204" pitchFamily="34" charset="0"/>
                <a:ea typeface="Calibri" panose="020F0502020204030204" pitchFamily="34" charset="0"/>
                <a:cs typeface="Arial" panose="020B0604020202020204" pitchFamily="34" charset="0"/>
              </a:rPr>
              <a:t>However </a:t>
            </a:r>
            <a:r>
              <a:rPr lang="en-AU" dirty="0">
                <a:effectLst/>
                <a:latin typeface="Arial" panose="020B0604020202020204" pitchFamily="34" charset="0"/>
                <a:ea typeface="Calibri" panose="020F0502020204030204" pitchFamily="34" charset="0"/>
                <a:cs typeface="Arial" panose="020B0604020202020204" pitchFamily="34" charset="0"/>
              </a:rPr>
              <a:t>with the arrival of these certain ones Peter withdrew [</a:t>
            </a:r>
            <a:r>
              <a:rPr lang="en-AU" dirty="0" err="1">
                <a:effectLst/>
                <a:latin typeface="Arial" panose="020B0604020202020204" pitchFamily="34" charset="0"/>
                <a:ea typeface="Calibri" panose="020F0502020204030204" pitchFamily="34" charset="0"/>
                <a:cs typeface="Arial" panose="020B0604020202020204" pitchFamily="34" charset="0"/>
              </a:rPr>
              <a:t>Gk</a:t>
            </a:r>
            <a:r>
              <a:rPr lang="en-AU" dirty="0">
                <a:effectLst/>
                <a:latin typeface="Arial" panose="020B0604020202020204" pitchFamily="34" charset="0"/>
                <a:ea typeface="Calibri" panose="020F0502020204030204" pitchFamily="34" charset="0"/>
                <a:cs typeface="Arial" panose="020B0604020202020204" pitchFamily="34" charset="0"/>
              </a:rPr>
              <a:t> </a:t>
            </a:r>
            <a:r>
              <a:rPr lang="en-AU" dirty="0" err="1">
                <a:effectLst/>
                <a:latin typeface="Arial" panose="020B0604020202020204" pitchFamily="34" charset="0"/>
                <a:ea typeface="Calibri" panose="020F0502020204030204" pitchFamily="34" charset="0"/>
                <a:cs typeface="Arial" panose="020B0604020202020204" pitchFamily="34" charset="0"/>
              </a:rPr>
              <a:t>hupostello</a:t>
            </a:r>
            <a:r>
              <a:rPr lang="en-AU" dirty="0">
                <a:effectLst/>
                <a:latin typeface="Arial" panose="020B0604020202020204" pitchFamily="34" charset="0"/>
                <a:ea typeface="Calibri" panose="020F0502020204030204" pitchFamily="34" charset="0"/>
                <a:cs typeface="Arial" panose="020B0604020202020204" pitchFamily="34" charset="0"/>
              </a:rPr>
              <a:t> – conceal, shun @ Acts 20:20 &amp; 27 – Heb 10:38</a:t>
            </a:r>
          </a:p>
          <a:p>
            <a:pPr>
              <a:lnSpc>
                <a:spcPct val="115000"/>
              </a:lnSpc>
              <a:spcAft>
                <a:spcPts val="1000"/>
              </a:spcAft>
            </a:pPr>
            <a:r>
              <a:rPr lang="en-AU" dirty="0">
                <a:effectLst/>
                <a:latin typeface="Arial" panose="020B0604020202020204" pitchFamily="34" charset="0"/>
                <a:ea typeface="Calibri" panose="020F0502020204030204" pitchFamily="34" charset="0"/>
                <a:cs typeface="Arial" panose="020B0604020202020204" pitchFamily="34" charset="0"/>
              </a:rPr>
              <a:t>Peter SEPERATED [</a:t>
            </a:r>
            <a:r>
              <a:rPr lang="en-AU" dirty="0" err="1">
                <a:effectLst/>
                <a:latin typeface="Arial" panose="020B0604020202020204" pitchFamily="34" charset="0"/>
                <a:ea typeface="Calibri" panose="020F0502020204030204" pitchFamily="34" charset="0"/>
                <a:cs typeface="Arial" panose="020B0604020202020204" pitchFamily="34" charset="0"/>
              </a:rPr>
              <a:t>Gk</a:t>
            </a:r>
            <a:r>
              <a:rPr lang="en-AU" dirty="0">
                <a:effectLst/>
                <a:latin typeface="Arial" panose="020B0604020202020204" pitchFamily="34" charset="0"/>
                <a:ea typeface="Calibri" panose="020F0502020204030204" pitchFamily="34" charset="0"/>
                <a:cs typeface="Arial" panose="020B0604020202020204" pitchFamily="34" charset="0"/>
              </a:rPr>
              <a:t> – </a:t>
            </a:r>
            <a:r>
              <a:rPr lang="en-AU" dirty="0" err="1">
                <a:effectLst/>
                <a:latin typeface="Arial" panose="020B0604020202020204" pitchFamily="34" charset="0"/>
                <a:ea typeface="Calibri" panose="020F0502020204030204" pitchFamily="34" charset="0"/>
                <a:cs typeface="Arial" panose="020B0604020202020204" pitchFamily="34" charset="0"/>
              </a:rPr>
              <a:t>aphorizo</a:t>
            </a:r>
            <a:r>
              <a:rPr lang="en-AU" dirty="0">
                <a:effectLst/>
                <a:latin typeface="Arial" panose="020B0604020202020204" pitchFamily="34" charset="0"/>
                <a:ea typeface="Calibri" panose="020F0502020204030204" pitchFamily="34" charset="0"/>
                <a:cs typeface="Arial" panose="020B0604020202020204" pitchFamily="34" charset="0"/>
              </a:rPr>
              <a:t>-divide, sever, Vine says “to mark off by bounds”.</a:t>
            </a:r>
          </a:p>
          <a:p>
            <a:endParaRPr lang="en-AU" dirty="0"/>
          </a:p>
        </p:txBody>
      </p:sp>
    </p:spTree>
    <p:extLst>
      <p:ext uri="{BB962C8B-B14F-4D97-AF65-F5344CB8AC3E}">
        <p14:creationId xmlns:p14="http://schemas.microsoft.com/office/powerpoint/2010/main" val="5347717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5E5E0-2056-4399-B27E-5A4D50790487}"/>
              </a:ext>
            </a:extLst>
          </p:cNvPr>
          <p:cNvSpPr>
            <a:spLocks noGrp="1"/>
          </p:cNvSpPr>
          <p:nvPr>
            <p:ph type="title"/>
          </p:nvPr>
        </p:nvSpPr>
        <p:spPr/>
        <p:txBody>
          <a:bodyPr/>
          <a:lstStyle/>
          <a:p>
            <a:r>
              <a:rPr lang="en-AU" dirty="0"/>
              <a:t>GALATIANS CHAPTER 2:11-12</a:t>
            </a:r>
          </a:p>
        </p:txBody>
      </p:sp>
      <p:sp>
        <p:nvSpPr>
          <p:cNvPr id="3" name="Content Placeholder 2">
            <a:extLst>
              <a:ext uri="{FF2B5EF4-FFF2-40B4-BE49-F238E27FC236}">
                <a16:creationId xmlns:a16="http://schemas.microsoft.com/office/drawing/2014/main" id="{6F00782E-42DC-42C4-9A55-A1669D62F4D8}"/>
              </a:ext>
            </a:extLst>
          </p:cNvPr>
          <p:cNvSpPr>
            <a:spLocks noGrp="1"/>
          </p:cNvSpPr>
          <p:nvPr>
            <p:ph idx="1"/>
          </p:nvPr>
        </p:nvSpPr>
        <p:spPr/>
        <p:txBody>
          <a:bodyPr>
            <a:normAutofit lnSpcReduction="10000"/>
          </a:bodyPr>
          <a:lstStyle/>
          <a:p>
            <a:pPr>
              <a:lnSpc>
                <a:spcPct val="115000"/>
              </a:lnSpc>
              <a:spcAft>
                <a:spcPts val="1000"/>
              </a:spcAft>
            </a:pPr>
            <a:r>
              <a:rPr lang="en-AU" dirty="0">
                <a:effectLst/>
                <a:latin typeface="Arial" panose="020B0604020202020204" pitchFamily="34" charset="0"/>
                <a:ea typeface="Calibri" panose="020F0502020204030204" pitchFamily="34" charset="0"/>
                <a:cs typeface="Arial" panose="020B0604020202020204" pitchFamily="34" charset="0"/>
              </a:rPr>
              <a:t>To grasp the situation regarding Peter, more fully, we return to Acts 10:28</a:t>
            </a:r>
          </a:p>
          <a:p>
            <a:pPr>
              <a:lnSpc>
                <a:spcPct val="115000"/>
              </a:lnSpc>
              <a:spcAft>
                <a:spcPts val="1000"/>
              </a:spcAft>
            </a:pPr>
            <a:r>
              <a:rPr lang="en-AU" dirty="0">
                <a:effectLst/>
                <a:latin typeface="Arial" panose="020B0604020202020204" pitchFamily="34" charset="0"/>
                <a:ea typeface="Calibri" panose="020F0502020204030204" pitchFamily="34" charset="0"/>
                <a:cs typeface="Arial" panose="020B0604020202020204" pitchFamily="34" charset="0"/>
              </a:rPr>
              <a:t>Peter had been brought up with the idea that to associate with a non Jew was a crime against the law of the Sanhedrin. </a:t>
            </a:r>
          </a:p>
          <a:p>
            <a:pPr>
              <a:lnSpc>
                <a:spcPct val="115000"/>
              </a:lnSpc>
              <a:spcAft>
                <a:spcPts val="1000"/>
              </a:spcAft>
            </a:pPr>
            <a:r>
              <a:rPr lang="en-AU" dirty="0">
                <a:effectLst/>
                <a:latin typeface="Arial" panose="020B0604020202020204" pitchFamily="34" charset="0"/>
                <a:ea typeface="Calibri" panose="020F0502020204030204" pitchFamily="34" charset="0"/>
                <a:cs typeface="Arial" panose="020B0604020202020204" pitchFamily="34" charset="0"/>
              </a:rPr>
              <a:t>What Paul was facing here with the Galatians is what was faced in Acts 15.</a:t>
            </a:r>
          </a:p>
          <a:p>
            <a:pPr>
              <a:lnSpc>
                <a:spcPct val="115000"/>
              </a:lnSpc>
              <a:spcAft>
                <a:spcPts val="1000"/>
              </a:spcAft>
            </a:pPr>
            <a:r>
              <a:rPr lang="en-AU" dirty="0">
                <a:effectLst/>
                <a:latin typeface="Arial" panose="020B0604020202020204" pitchFamily="34" charset="0"/>
                <a:ea typeface="Calibri" panose="020F0502020204030204" pitchFamily="34" charset="0"/>
                <a:cs typeface="Arial" panose="020B0604020202020204" pitchFamily="34" charset="0"/>
              </a:rPr>
              <a:t>It was a battle for Authority!!!!</a:t>
            </a:r>
          </a:p>
          <a:p>
            <a:endParaRPr lang="en-AU" dirty="0"/>
          </a:p>
        </p:txBody>
      </p:sp>
    </p:spTree>
    <p:extLst>
      <p:ext uri="{BB962C8B-B14F-4D97-AF65-F5344CB8AC3E}">
        <p14:creationId xmlns:p14="http://schemas.microsoft.com/office/powerpoint/2010/main" val="271752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1EF25-CF39-4EF2-91EC-77989B13ED0F}"/>
              </a:ext>
            </a:extLst>
          </p:cNvPr>
          <p:cNvSpPr>
            <a:spLocks noGrp="1"/>
          </p:cNvSpPr>
          <p:nvPr>
            <p:ph type="title"/>
          </p:nvPr>
        </p:nvSpPr>
        <p:spPr/>
        <p:txBody>
          <a:bodyPr/>
          <a:lstStyle/>
          <a:p>
            <a:r>
              <a:rPr lang="en-AU" dirty="0"/>
              <a:t>GALATIANS CHAPTER 2:11-12</a:t>
            </a:r>
          </a:p>
        </p:txBody>
      </p:sp>
      <p:sp>
        <p:nvSpPr>
          <p:cNvPr id="3" name="Content Placeholder 2">
            <a:extLst>
              <a:ext uri="{FF2B5EF4-FFF2-40B4-BE49-F238E27FC236}">
                <a16:creationId xmlns:a16="http://schemas.microsoft.com/office/drawing/2014/main" id="{46E12254-ECF0-444D-86FE-F12F7428609D}"/>
              </a:ext>
            </a:extLst>
          </p:cNvPr>
          <p:cNvSpPr>
            <a:spLocks noGrp="1"/>
          </p:cNvSpPr>
          <p:nvPr>
            <p:ph idx="1"/>
          </p:nvPr>
        </p:nvSpPr>
        <p:spPr/>
        <p:txBody>
          <a:bodyPr/>
          <a:lstStyle/>
          <a:p>
            <a:r>
              <a:rPr lang="en-AU" dirty="0">
                <a:effectLst/>
                <a:latin typeface="Arial" panose="020B0604020202020204" pitchFamily="34" charset="0"/>
                <a:ea typeface="Calibri" panose="020F0502020204030204" pitchFamily="34" charset="0"/>
                <a:cs typeface="Arial" panose="020B0604020202020204" pitchFamily="34" charset="0"/>
              </a:rPr>
              <a:t>The Pharisee had an agenda – </a:t>
            </a:r>
          </a:p>
          <a:p>
            <a:r>
              <a:rPr lang="en-AU" dirty="0">
                <a:effectLst/>
                <a:latin typeface="Arial" panose="020B0604020202020204" pitchFamily="34" charset="0"/>
                <a:ea typeface="Calibri" panose="020F0502020204030204" pitchFamily="34" charset="0"/>
                <a:cs typeface="Arial" panose="020B0604020202020204" pitchFamily="34" charset="0"/>
              </a:rPr>
              <a:t>Wanted their doctrines and teachings to be adhered too. </a:t>
            </a:r>
          </a:p>
          <a:p>
            <a:r>
              <a:rPr lang="en-AU" dirty="0">
                <a:effectLst/>
                <a:latin typeface="Arial" panose="020B0604020202020204" pitchFamily="34" charset="0"/>
                <a:ea typeface="Calibri" panose="020F0502020204030204" pitchFamily="34" charset="0"/>
                <a:cs typeface="Arial" panose="020B0604020202020204" pitchFamily="34" charset="0"/>
              </a:rPr>
              <a:t>They were teaching that the “Gentile” was a heathen and unclean and note to be associated with under any circumstances. </a:t>
            </a:r>
          </a:p>
          <a:p>
            <a:r>
              <a:rPr lang="en-AU" dirty="0">
                <a:effectLst/>
                <a:latin typeface="Arial" panose="020B0604020202020204" pitchFamily="34" charset="0"/>
                <a:ea typeface="Calibri" panose="020F0502020204030204" pitchFamily="34" charset="0"/>
                <a:cs typeface="Arial" panose="020B0604020202020204" pitchFamily="34" charset="0"/>
              </a:rPr>
              <a:t>Peter may have wanted to impress these characters and if he was to do that, he needed to withdraw and separate himself from eating with the “new” believers who were non-Jews.</a:t>
            </a:r>
          </a:p>
          <a:p>
            <a:endParaRPr lang="en-AU" dirty="0"/>
          </a:p>
        </p:txBody>
      </p:sp>
    </p:spTree>
    <p:extLst>
      <p:ext uri="{BB962C8B-B14F-4D97-AF65-F5344CB8AC3E}">
        <p14:creationId xmlns:p14="http://schemas.microsoft.com/office/powerpoint/2010/main" val="2113125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B93E2-E8A6-4492-80DD-64B9390EDC0D}"/>
              </a:ext>
            </a:extLst>
          </p:cNvPr>
          <p:cNvSpPr>
            <a:spLocks noGrp="1"/>
          </p:cNvSpPr>
          <p:nvPr>
            <p:ph type="title"/>
          </p:nvPr>
        </p:nvSpPr>
        <p:spPr/>
        <p:txBody>
          <a:bodyPr/>
          <a:lstStyle/>
          <a:p>
            <a:r>
              <a:rPr lang="en-AU" dirty="0"/>
              <a:t>DIFFERENT GOSPEL</a:t>
            </a:r>
          </a:p>
        </p:txBody>
      </p:sp>
      <p:sp>
        <p:nvSpPr>
          <p:cNvPr id="3" name="Content Placeholder 2">
            <a:extLst>
              <a:ext uri="{FF2B5EF4-FFF2-40B4-BE49-F238E27FC236}">
                <a16:creationId xmlns:a16="http://schemas.microsoft.com/office/drawing/2014/main" id="{282367A8-B69B-4CCA-B741-C4D3C970B235}"/>
              </a:ext>
            </a:extLst>
          </p:cNvPr>
          <p:cNvSpPr>
            <a:spLocks noGrp="1"/>
          </p:cNvSpPr>
          <p:nvPr>
            <p:ph idx="1"/>
          </p:nvPr>
        </p:nvSpPr>
        <p:spPr/>
        <p:txBody>
          <a:bodyPr/>
          <a:lstStyle/>
          <a:p>
            <a:r>
              <a:rPr lang="en-AU" dirty="0"/>
              <a:t>Can we make some well informed conclusions on what Paul was telling these Galatians?</a:t>
            </a:r>
          </a:p>
          <a:p>
            <a:r>
              <a:rPr lang="en-AU" dirty="0"/>
              <a:t>Withdraw from &amp; ditch man made instructions – instructions that misrepresented The Father, </a:t>
            </a:r>
            <a:r>
              <a:rPr lang="en-AU" dirty="0" err="1"/>
              <a:t>Yeshua</a:t>
            </a:r>
            <a:r>
              <a:rPr lang="en-AU" dirty="0"/>
              <a:t>, The Holy Spirit, even Moshe.</a:t>
            </a:r>
          </a:p>
          <a:p>
            <a:r>
              <a:rPr lang="en-AU" dirty="0"/>
              <a:t>Was Paul encouraging the Galatians to return to the written holy Torah of faith?</a:t>
            </a:r>
          </a:p>
          <a:p>
            <a:r>
              <a:rPr lang="en-AU" dirty="0"/>
              <a:t>Again, what was his instruction for those who didn’t heed his words?</a:t>
            </a:r>
          </a:p>
        </p:txBody>
      </p:sp>
    </p:spTree>
    <p:extLst>
      <p:ext uri="{BB962C8B-B14F-4D97-AF65-F5344CB8AC3E}">
        <p14:creationId xmlns:p14="http://schemas.microsoft.com/office/powerpoint/2010/main" val="12577886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2A962-4B16-479F-9D99-1ED003B87E5C}"/>
              </a:ext>
            </a:extLst>
          </p:cNvPr>
          <p:cNvSpPr>
            <a:spLocks noGrp="1"/>
          </p:cNvSpPr>
          <p:nvPr>
            <p:ph type="title"/>
          </p:nvPr>
        </p:nvSpPr>
        <p:spPr>
          <a:xfrm>
            <a:off x="838200" y="365126"/>
            <a:ext cx="10515600" cy="584786"/>
          </a:xfrm>
        </p:spPr>
        <p:txBody>
          <a:bodyPr>
            <a:normAutofit fontScale="90000"/>
          </a:bodyPr>
          <a:lstStyle/>
          <a:p>
            <a:r>
              <a:rPr lang="en-AU" dirty="0"/>
              <a:t>GALATIANS CHAPTER 2:11-12</a:t>
            </a:r>
          </a:p>
        </p:txBody>
      </p:sp>
      <p:sp>
        <p:nvSpPr>
          <p:cNvPr id="3" name="Content Placeholder 2">
            <a:extLst>
              <a:ext uri="{FF2B5EF4-FFF2-40B4-BE49-F238E27FC236}">
                <a16:creationId xmlns:a16="http://schemas.microsoft.com/office/drawing/2014/main" id="{538BAC64-0636-4AD6-B2E2-C3361FA36712}"/>
              </a:ext>
            </a:extLst>
          </p:cNvPr>
          <p:cNvSpPr>
            <a:spLocks noGrp="1"/>
          </p:cNvSpPr>
          <p:nvPr>
            <p:ph idx="1"/>
          </p:nvPr>
        </p:nvSpPr>
        <p:spPr>
          <a:xfrm>
            <a:off x="838200" y="1145219"/>
            <a:ext cx="10515600" cy="5031744"/>
          </a:xfrm>
        </p:spPr>
        <p:txBody>
          <a:bodyPr>
            <a:normAutofit lnSpcReduction="10000"/>
          </a:bodyPr>
          <a:lstStyle/>
          <a:p>
            <a:pPr>
              <a:lnSpc>
                <a:spcPct val="115000"/>
              </a:lnSpc>
              <a:spcAft>
                <a:spcPts val="1000"/>
              </a:spcAft>
            </a:pPr>
            <a:r>
              <a:rPr lang="en-AU" dirty="0">
                <a:effectLst/>
                <a:latin typeface="Arial" panose="020B0604020202020204" pitchFamily="34" charset="0"/>
                <a:ea typeface="Calibri" panose="020F0502020204030204" pitchFamily="34" charset="0"/>
                <a:cs typeface="Arial" panose="020B0604020202020204" pitchFamily="34" charset="0"/>
              </a:rPr>
              <a:t>If you read all of chapter 15 of Acts you will observe this clash over authority. It is seen in Acts 15:23-24.</a:t>
            </a:r>
          </a:p>
          <a:p>
            <a:pPr>
              <a:lnSpc>
                <a:spcPct val="115000"/>
              </a:lnSpc>
              <a:spcAft>
                <a:spcPts val="1000"/>
              </a:spcAft>
            </a:pPr>
            <a:r>
              <a:rPr lang="en-AU" dirty="0">
                <a:effectLst/>
                <a:latin typeface="Arial" panose="020B0604020202020204" pitchFamily="34" charset="0"/>
                <a:ea typeface="Calibri" panose="020F0502020204030204" pitchFamily="34" charset="0"/>
                <a:cs typeface="Arial" panose="020B0604020202020204" pitchFamily="34" charset="0"/>
              </a:rPr>
              <a:t>The Pharisees wanted all converts to come under their authority, and part of that authority was to teach that men had to be circumcised before they could be saved.</a:t>
            </a:r>
          </a:p>
          <a:p>
            <a:pPr>
              <a:lnSpc>
                <a:spcPct val="115000"/>
              </a:lnSpc>
              <a:spcAft>
                <a:spcPts val="1000"/>
              </a:spcAft>
            </a:pPr>
            <a:r>
              <a:rPr lang="en-AU" dirty="0">
                <a:latin typeface="Arial" panose="020B0604020202020204" pitchFamily="34" charset="0"/>
                <a:ea typeface="Calibri" panose="020F0502020204030204" pitchFamily="34" charset="0"/>
                <a:cs typeface="Arial" panose="020B0604020202020204" pitchFamily="34" charset="0"/>
              </a:rPr>
              <a:t>This opposed the truth of Salvation through the shed blood of Messiah </a:t>
            </a:r>
            <a:r>
              <a:rPr lang="en-AU" dirty="0" err="1">
                <a:latin typeface="Arial" panose="020B0604020202020204" pitchFamily="34" charset="0"/>
                <a:ea typeface="Calibri" panose="020F0502020204030204" pitchFamily="34" charset="0"/>
                <a:cs typeface="Arial" panose="020B0604020202020204" pitchFamily="34" charset="0"/>
              </a:rPr>
              <a:t>Yeshua</a:t>
            </a:r>
            <a:r>
              <a:rPr lang="en-AU" dirty="0">
                <a:latin typeface="Arial" panose="020B0604020202020204" pitchFamily="34" charset="0"/>
                <a:ea typeface="Calibri" panose="020F0502020204030204" pitchFamily="34" charset="0"/>
                <a:cs typeface="Arial" panose="020B0604020202020204" pitchFamily="34" charset="0"/>
              </a:rPr>
              <a:t>.</a:t>
            </a:r>
            <a:endParaRPr lang="en-AU" dirty="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1000"/>
              </a:spcAft>
            </a:pPr>
            <a:r>
              <a:rPr lang="en-AU" dirty="0">
                <a:latin typeface="Arial" panose="020B0604020202020204" pitchFamily="34" charset="0"/>
                <a:ea typeface="Calibri" panose="020F0502020204030204" pitchFamily="34" charset="0"/>
                <a:cs typeface="Arial" panose="020B0604020202020204" pitchFamily="34" charset="0"/>
              </a:rPr>
              <a:t>Circumcision</a:t>
            </a:r>
            <a:r>
              <a:rPr lang="en-AU" dirty="0">
                <a:effectLst/>
                <a:latin typeface="Arial" panose="020B0604020202020204" pitchFamily="34" charset="0"/>
                <a:ea typeface="Calibri" panose="020F0502020204030204" pitchFamily="34" charset="0"/>
                <a:cs typeface="Arial" panose="020B0604020202020204" pitchFamily="34" charset="0"/>
              </a:rPr>
              <a:t> for salvation teachings were not given any authority from the leaders of the </a:t>
            </a:r>
            <a:r>
              <a:rPr lang="en-AU" dirty="0" err="1">
                <a:effectLst/>
                <a:latin typeface="Arial" panose="020B0604020202020204" pitchFamily="34" charset="0"/>
                <a:ea typeface="Calibri" panose="020F0502020204030204" pitchFamily="34" charset="0"/>
                <a:cs typeface="Arial" panose="020B0604020202020204" pitchFamily="34" charset="0"/>
              </a:rPr>
              <a:t>Ekklesia</a:t>
            </a:r>
            <a:r>
              <a:rPr lang="en-AU" dirty="0">
                <a:effectLst/>
                <a:latin typeface="Arial" panose="020B0604020202020204" pitchFamily="34" charset="0"/>
                <a:ea typeface="Calibri" panose="020F0502020204030204" pitchFamily="34" charset="0"/>
                <a:cs typeface="Arial" panose="020B0604020202020204" pitchFamily="34" charset="0"/>
              </a:rPr>
              <a:t> following </a:t>
            </a:r>
            <a:r>
              <a:rPr lang="en-AU" dirty="0" err="1">
                <a:effectLst/>
                <a:latin typeface="Arial" panose="020B0604020202020204" pitchFamily="34" charset="0"/>
                <a:ea typeface="Calibri" panose="020F0502020204030204" pitchFamily="34" charset="0"/>
                <a:cs typeface="Arial" panose="020B0604020202020204" pitchFamily="34" charset="0"/>
              </a:rPr>
              <a:t>Yeshua</a:t>
            </a:r>
            <a:r>
              <a:rPr lang="en-AU" dirty="0">
                <a:effectLst/>
                <a:latin typeface="Arial" panose="020B0604020202020204" pitchFamily="34" charset="0"/>
                <a:ea typeface="Calibri" panose="020F0502020204030204" pitchFamily="34" charset="0"/>
                <a:cs typeface="Arial" panose="020B0604020202020204" pitchFamily="34" charset="0"/>
              </a:rPr>
              <a:t>.</a:t>
            </a:r>
          </a:p>
          <a:p>
            <a:endParaRPr lang="en-AU" dirty="0"/>
          </a:p>
        </p:txBody>
      </p:sp>
    </p:spTree>
    <p:extLst>
      <p:ext uri="{BB962C8B-B14F-4D97-AF65-F5344CB8AC3E}">
        <p14:creationId xmlns:p14="http://schemas.microsoft.com/office/powerpoint/2010/main" val="1998659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C4FAA-CA15-4C53-9BB9-46D3CC79D80B}"/>
              </a:ext>
            </a:extLst>
          </p:cNvPr>
          <p:cNvSpPr>
            <a:spLocks noGrp="1"/>
          </p:cNvSpPr>
          <p:nvPr>
            <p:ph type="title"/>
          </p:nvPr>
        </p:nvSpPr>
        <p:spPr/>
        <p:txBody>
          <a:bodyPr/>
          <a:lstStyle/>
          <a:p>
            <a:r>
              <a:rPr lang="en-US" dirty="0"/>
              <a:t>Galatians Chapter 2:13 </a:t>
            </a:r>
            <a:endParaRPr lang="en-AU" dirty="0"/>
          </a:p>
        </p:txBody>
      </p:sp>
      <p:sp>
        <p:nvSpPr>
          <p:cNvPr id="3" name="Content Placeholder 2">
            <a:extLst>
              <a:ext uri="{FF2B5EF4-FFF2-40B4-BE49-F238E27FC236}">
                <a16:creationId xmlns:a16="http://schemas.microsoft.com/office/drawing/2014/main" id="{26ACD03A-94A6-4E28-859A-BFEE4B4C4BB8}"/>
              </a:ext>
            </a:extLst>
          </p:cNvPr>
          <p:cNvSpPr>
            <a:spLocks noGrp="1"/>
          </p:cNvSpPr>
          <p:nvPr>
            <p:ph idx="1"/>
          </p:nvPr>
        </p:nvSpPr>
        <p:spPr/>
        <p:txBody>
          <a:bodyPr/>
          <a:lstStyle/>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Gal 2:13 This passage is included in the letter to point out how poor decisions from leaders can result in others following in their footsteps – causing disunity amongst believers.</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 Even those you wouldn’t expect to go astray, as appears with the case with Barnabas can be lead astray at times.</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Paul is very strong in his convictions that the truth of the Gospel must be kept true. He knows this is the will of the Holy One of Israel.</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9363399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CFB20-4BB8-47A8-B28B-7896088975B4}"/>
              </a:ext>
            </a:extLst>
          </p:cNvPr>
          <p:cNvSpPr>
            <a:spLocks noGrp="1"/>
          </p:cNvSpPr>
          <p:nvPr>
            <p:ph type="title"/>
          </p:nvPr>
        </p:nvSpPr>
        <p:spPr/>
        <p:txBody>
          <a:bodyPr/>
          <a:lstStyle/>
          <a:p>
            <a:r>
              <a:rPr lang="en-US" dirty="0"/>
              <a:t>Galatians Chapter 2:14</a:t>
            </a:r>
            <a:endParaRPr lang="en-AU" dirty="0"/>
          </a:p>
        </p:txBody>
      </p:sp>
      <p:sp>
        <p:nvSpPr>
          <p:cNvPr id="3" name="Content Placeholder 2">
            <a:extLst>
              <a:ext uri="{FF2B5EF4-FFF2-40B4-BE49-F238E27FC236}">
                <a16:creationId xmlns:a16="http://schemas.microsoft.com/office/drawing/2014/main" id="{747E7C36-AA85-43D5-96BA-87C19F209F87}"/>
              </a:ext>
            </a:extLst>
          </p:cNvPr>
          <p:cNvSpPr>
            <a:spLocks noGrp="1"/>
          </p:cNvSpPr>
          <p:nvPr>
            <p:ph idx="1"/>
          </p:nvPr>
        </p:nvSpPr>
        <p:spPr/>
        <p:txBody>
          <a:bodyPr/>
          <a:lstStyle/>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 Gal 2:14 has caused some wide spread discussions amongst those who study the Word.</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A couple of things we need to view.</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What does it mean by accusing Peter of living like the Gentiles/nations and in the Aramaic </a:t>
            </a:r>
            <a:r>
              <a:rPr lang="en-AU" dirty="0" err="1">
                <a:effectLst/>
                <a:latin typeface="Calibri" panose="020F0502020204030204" pitchFamily="34" charset="0"/>
                <a:ea typeface="Calibri" panose="020F0502020204030204" pitchFamily="34" charset="0"/>
                <a:cs typeface="Calibri" panose="020F0502020204030204" pitchFamily="34" charset="0"/>
              </a:rPr>
              <a:t>Peishitta</a:t>
            </a:r>
            <a:r>
              <a:rPr lang="en-AU" dirty="0">
                <a:effectLst/>
                <a:latin typeface="Calibri" panose="020F0502020204030204" pitchFamily="34" charset="0"/>
                <a:ea typeface="Calibri" panose="020F0502020204030204" pitchFamily="34" charset="0"/>
                <a:cs typeface="Calibri" panose="020F0502020204030204" pitchFamily="34" charset="0"/>
              </a:rPr>
              <a:t> Arameans?</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4276598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7443F-4AA5-4DD8-A28C-E6C05E638C9F}"/>
              </a:ext>
            </a:extLst>
          </p:cNvPr>
          <p:cNvSpPr>
            <a:spLocks noGrp="1"/>
          </p:cNvSpPr>
          <p:nvPr>
            <p:ph type="title"/>
          </p:nvPr>
        </p:nvSpPr>
        <p:spPr/>
        <p:txBody>
          <a:bodyPr/>
          <a:lstStyle/>
          <a:p>
            <a:r>
              <a:rPr lang="en-US" dirty="0"/>
              <a:t>Galatians Chapter 2:14</a:t>
            </a:r>
            <a:endParaRPr lang="en-AU" dirty="0"/>
          </a:p>
        </p:txBody>
      </p:sp>
      <p:sp>
        <p:nvSpPr>
          <p:cNvPr id="3" name="Content Placeholder 2">
            <a:extLst>
              <a:ext uri="{FF2B5EF4-FFF2-40B4-BE49-F238E27FC236}">
                <a16:creationId xmlns:a16="http://schemas.microsoft.com/office/drawing/2014/main" id="{7D7D0FC2-3BB1-4957-8171-3C7C1B00D584}"/>
              </a:ext>
            </a:extLst>
          </p:cNvPr>
          <p:cNvSpPr>
            <a:spLocks noGrp="1"/>
          </p:cNvSpPr>
          <p:nvPr>
            <p:ph idx="1"/>
          </p:nvPr>
        </p:nvSpPr>
        <p:spPr/>
        <p:txBody>
          <a:bodyPr>
            <a:normAutofit fontScale="92500" lnSpcReduction="10000"/>
          </a:bodyPr>
          <a:lstStyle/>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Before we answer the question we must remember the context. The issue is eating with “Gentiles” or non Jews. This is not forbidden in the Torah, but is certainly forbidden within the extra biblical teachings of the Oral </a:t>
            </a:r>
            <a:r>
              <a:rPr lang="en-AU" dirty="0" err="1">
                <a:effectLst/>
                <a:latin typeface="Calibri" panose="020F0502020204030204" pitchFamily="34" charset="0"/>
                <a:ea typeface="Calibri" panose="020F0502020204030204" pitchFamily="34" charset="0"/>
                <a:cs typeface="Calibri" panose="020F0502020204030204" pitchFamily="34" charset="0"/>
              </a:rPr>
              <a:t>torah</a:t>
            </a:r>
            <a:r>
              <a:rPr lang="en-AU" dirty="0">
                <a:effectLst/>
                <a:latin typeface="Calibri" panose="020F0502020204030204" pitchFamily="34" charset="0"/>
                <a:ea typeface="Calibri" panose="020F0502020204030204" pitchFamily="34" charset="0"/>
                <a:cs typeface="Calibri" panose="020F0502020204030204" pitchFamily="34" charset="0"/>
              </a:rPr>
              <a:t> of the Jewish authorities. Jewish customs can be different to Biblical Torah.</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The other issue is Peter’s hypocrisy  - a trait of Gentiles and heathens and other nations. It was not to be a character or trait of an Israelite.</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r>
              <a:rPr lang="en-AU" dirty="0">
                <a:effectLst/>
                <a:latin typeface="Calibri" panose="020F0502020204030204" pitchFamily="34" charset="0"/>
                <a:ea typeface="Calibri" panose="020F0502020204030204" pitchFamily="34" charset="0"/>
                <a:cs typeface="Calibri" panose="020F0502020204030204" pitchFamily="34" charset="0"/>
              </a:rPr>
              <a:t>Paul is questioning Peter’s authority in demanding that New Believers live under Pharisaic rule, as he himself is living a life of hypocrisy and a deceiver and as such while living this life has no true Biblical authority. </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4546408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1AC36-2B2F-419C-90DB-B4E172160F72}"/>
              </a:ext>
            </a:extLst>
          </p:cNvPr>
          <p:cNvSpPr>
            <a:spLocks noGrp="1"/>
          </p:cNvSpPr>
          <p:nvPr>
            <p:ph type="title"/>
          </p:nvPr>
        </p:nvSpPr>
        <p:spPr/>
        <p:txBody>
          <a:bodyPr/>
          <a:lstStyle/>
          <a:p>
            <a:r>
              <a:rPr lang="en-US" dirty="0"/>
              <a:t>Galatians Chapter 2:15</a:t>
            </a:r>
            <a:endParaRPr lang="en-AU" dirty="0"/>
          </a:p>
        </p:txBody>
      </p:sp>
      <p:sp>
        <p:nvSpPr>
          <p:cNvPr id="3" name="Content Placeholder 2">
            <a:extLst>
              <a:ext uri="{FF2B5EF4-FFF2-40B4-BE49-F238E27FC236}">
                <a16:creationId xmlns:a16="http://schemas.microsoft.com/office/drawing/2014/main" id="{943A4700-6F72-4441-A548-EE2533BE43F9}"/>
              </a:ext>
            </a:extLst>
          </p:cNvPr>
          <p:cNvSpPr>
            <a:spLocks noGrp="1"/>
          </p:cNvSpPr>
          <p:nvPr>
            <p:ph idx="1"/>
          </p:nvPr>
        </p:nvSpPr>
        <p:spPr/>
        <p:txBody>
          <a:bodyPr>
            <a:normAutofit/>
          </a:bodyPr>
          <a:lstStyle/>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 Paul continues by saying both he and Peter are Jews by nature and not sinners from among the Gentiles/nations.</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What does this mean?</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Jews/</a:t>
            </a:r>
            <a:r>
              <a:rPr lang="en-AU" dirty="0" err="1">
                <a:effectLst/>
                <a:latin typeface="Calibri" panose="020F0502020204030204" pitchFamily="34" charset="0"/>
                <a:ea typeface="Calibri" panose="020F0502020204030204" pitchFamily="34" charset="0"/>
                <a:cs typeface="Calibri" panose="020F0502020204030204" pitchFamily="34" charset="0"/>
              </a:rPr>
              <a:t>Yehudah</a:t>
            </a:r>
            <a:r>
              <a:rPr lang="en-AU" dirty="0">
                <a:effectLst/>
                <a:latin typeface="Calibri" panose="020F0502020204030204" pitchFamily="34" charset="0"/>
                <a:ea typeface="Calibri" panose="020F0502020204030204" pitchFamily="34" charset="0"/>
                <a:cs typeface="Calibri" panose="020F0502020204030204" pitchFamily="34" charset="0"/>
              </a:rPr>
              <a:t> by nature – What is the nature of a Jew/</a:t>
            </a:r>
            <a:r>
              <a:rPr lang="en-AU" dirty="0" err="1">
                <a:effectLst/>
                <a:latin typeface="Calibri" panose="020F0502020204030204" pitchFamily="34" charset="0"/>
                <a:ea typeface="Calibri" panose="020F0502020204030204" pitchFamily="34" charset="0"/>
                <a:cs typeface="Calibri" panose="020F0502020204030204" pitchFamily="34" charset="0"/>
              </a:rPr>
              <a:t>Yehudah</a:t>
            </a:r>
            <a:r>
              <a:rPr lang="en-AU" dirty="0">
                <a:effectLst/>
                <a:latin typeface="Calibri" panose="020F0502020204030204" pitchFamily="34" charset="0"/>
                <a:ea typeface="Calibri" panose="020F0502020204030204" pitchFamily="34" charset="0"/>
                <a:cs typeface="Calibri" panose="020F0502020204030204" pitchFamily="34" charset="0"/>
              </a:rPr>
              <a:t>?</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Turn to Gen 29:35 </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r>
              <a:rPr lang="en-AU" dirty="0">
                <a:latin typeface="Calibri" panose="020F0502020204030204" pitchFamily="34" charset="0"/>
                <a:ea typeface="Calibri" panose="020F0502020204030204" pitchFamily="34" charset="0"/>
              </a:rPr>
              <a:t>C</a:t>
            </a:r>
            <a:r>
              <a:rPr lang="en-AU" dirty="0">
                <a:effectLst/>
                <a:latin typeface="Calibri" panose="020F0502020204030204" pitchFamily="34" charset="0"/>
                <a:ea typeface="Calibri" panose="020F0502020204030204" pitchFamily="34" charset="0"/>
              </a:rPr>
              <a:t>an we </a:t>
            </a:r>
            <a:r>
              <a:rPr lang="en-AU" dirty="0">
                <a:latin typeface="Calibri" panose="020F0502020204030204" pitchFamily="34" charset="0"/>
                <a:ea typeface="Calibri" panose="020F0502020204030204" pitchFamily="34" charset="0"/>
              </a:rPr>
              <a:t>say </a:t>
            </a:r>
            <a:r>
              <a:rPr lang="en-AU" dirty="0">
                <a:effectLst/>
                <a:latin typeface="Calibri" panose="020F0502020204030204" pitchFamily="34" charset="0"/>
                <a:ea typeface="Calibri" panose="020F0502020204030204" pitchFamily="34" charset="0"/>
              </a:rPr>
              <a:t>that the nature of a </a:t>
            </a:r>
            <a:r>
              <a:rPr lang="en-AU" dirty="0" err="1">
                <a:effectLst/>
                <a:latin typeface="Calibri" panose="020F0502020204030204" pitchFamily="34" charset="0"/>
                <a:ea typeface="Calibri" panose="020F0502020204030204" pitchFamily="34" charset="0"/>
              </a:rPr>
              <a:t>Yehudah</a:t>
            </a:r>
            <a:r>
              <a:rPr lang="en-AU" dirty="0">
                <a:effectLst/>
                <a:latin typeface="Calibri" panose="020F0502020204030204" pitchFamily="34" charset="0"/>
                <a:ea typeface="Calibri" panose="020F0502020204030204" pitchFamily="34" charset="0"/>
              </a:rPr>
              <a:t> is one who praises YHVH/God/Yah. Y-H-D </a:t>
            </a:r>
            <a:r>
              <a:rPr lang="he-IL" dirty="0">
                <a:effectLst/>
                <a:latin typeface="Arial" panose="020B0604020202020204" pitchFamily="34" charset="0"/>
                <a:ea typeface="Calibri" panose="020F0502020204030204" pitchFamily="34" charset="0"/>
                <a:cs typeface="Arial" panose="020B0604020202020204" pitchFamily="34" charset="0"/>
              </a:rPr>
              <a:t>יהד</a:t>
            </a:r>
            <a:r>
              <a:rPr lang="en-US" dirty="0">
                <a:effectLst/>
                <a:latin typeface="Arial" panose="020B0604020202020204" pitchFamily="34" charset="0"/>
                <a:ea typeface="Calibri" panose="020F0502020204030204" pitchFamily="34" charset="0"/>
                <a:cs typeface="Arial" panose="020B0604020202020204" pitchFamily="34" charset="0"/>
              </a:rPr>
              <a:t>   Also means unite, bring together.</a:t>
            </a:r>
            <a:endParaRPr lang="en-AU" dirty="0"/>
          </a:p>
        </p:txBody>
      </p:sp>
    </p:spTree>
    <p:extLst>
      <p:ext uri="{BB962C8B-B14F-4D97-AF65-F5344CB8AC3E}">
        <p14:creationId xmlns:p14="http://schemas.microsoft.com/office/powerpoint/2010/main" val="29375716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4F919-F3B2-47BE-9C85-5E44260807E7}"/>
              </a:ext>
            </a:extLst>
          </p:cNvPr>
          <p:cNvSpPr>
            <a:spLocks noGrp="1"/>
          </p:cNvSpPr>
          <p:nvPr>
            <p:ph type="title"/>
          </p:nvPr>
        </p:nvSpPr>
        <p:spPr/>
        <p:txBody>
          <a:bodyPr/>
          <a:lstStyle/>
          <a:p>
            <a:r>
              <a:rPr lang="en-US" dirty="0"/>
              <a:t>Galatians Chapter 2:15</a:t>
            </a:r>
            <a:endParaRPr lang="en-AU" dirty="0"/>
          </a:p>
        </p:txBody>
      </p:sp>
      <p:sp>
        <p:nvSpPr>
          <p:cNvPr id="3" name="Content Placeholder 2">
            <a:extLst>
              <a:ext uri="{FF2B5EF4-FFF2-40B4-BE49-F238E27FC236}">
                <a16:creationId xmlns:a16="http://schemas.microsoft.com/office/drawing/2014/main" id="{2AB1886F-1D30-40A5-BCDA-6D0BCA0D14B6}"/>
              </a:ext>
            </a:extLst>
          </p:cNvPr>
          <p:cNvSpPr>
            <a:spLocks noGrp="1"/>
          </p:cNvSpPr>
          <p:nvPr>
            <p:ph idx="1"/>
          </p:nvPr>
        </p:nvSpPr>
        <p:spPr/>
        <p:txBody>
          <a:bodyPr/>
          <a:lstStyle/>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 This is not about grace verses </a:t>
            </a:r>
            <a:r>
              <a:rPr lang="en-AU" dirty="0" err="1">
                <a:effectLst/>
                <a:latin typeface="Calibri" panose="020F0502020204030204" pitchFamily="34" charset="0"/>
                <a:ea typeface="Calibri" panose="020F0502020204030204" pitchFamily="34" charset="0"/>
                <a:cs typeface="Calibri" panose="020F0502020204030204" pitchFamily="34" charset="0"/>
              </a:rPr>
              <a:t>torah</a:t>
            </a:r>
            <a:r>
              <a:rPr lang="en-AU" dirty="0">
                <a:effectLst/>
                <a:latin typeface="Calibri" panose="020F0502020204030204" pitchFamily="34" charset="0"/>
                <a:ea typeface="Calibri" panose="020F0502020204030204" pitchFamily="34" charset="0"/>
                <a:cs typeface="Calibri" panose="020F0502020204030204" pitchFamily="34" charset="0"/>
              </a:rPr>
              <a:t>, but rather about who has the authority. </a:t>
            </a:r>
          </a:p>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Does the final authority regarding the behaviour of those who claim to follow the Elohim of Avraham, Isaac and Jacob rest with the traditions of the fathers, sages, Pharisees – thus the Oral law/</a:t>
            </a:r>
            <a:r>
              <a:rPr lang="en-AU" dirty="0" err="1">
                <a:effectLst/>
                <a:latin typeface="Calibri" panose="020F0502020204030204" pitchFamily="34" charset="0"/>
                <a:ea typeface="Calibri" panose="020F0502020204030204" pitchFamily="34" charset="0"/>
                <a:cs typeface="Calibri" panose="020F0502020204030204" pitchFamily="34" charset="0"/>
              </a:rPr>
              <a:t>torah</a:t>
            </a:r>
            <a:r>
              <a:rPr lang="en-AU" dirty="0">
                <a:effectLst/>
                <a:latin typeface="Calibri" panose="020F0502020204030204" pitchFamily="34" charset="0"/>
                <a:ea typeface="Calibri" panose="020F0502020204030204" pitchFamily="34" charset="0"/>
                <a:cs typeface="Calibri" panose="020F0502020204030204" pitchFamily="34" charset="0"/>
              </a:rPr>
              <a:t> or with the written Torah as lived and taught by </a:t>
            </a:r>
            <a:r>
              <a:rPr lang="en-AU" dirty="0" err="1">
                <a:effectLst/>
                <a:latin typeface="Calibri" panose="020F0502020204030204" pitchFamily="34" charset="0"/>
                <a:ea typeface="Calibri" panose="020F0502020204030204" pitchFamily="34" charset="0"/>
                <a:cs typeface="Calibri" panose="020F0502020204030204" pitchFamily="34" charset="0"/>
              </a:rPr>
              <a:t>Yeshua</a:t>
            </a:r>
            <a:r>
              <a:rPr lang="en-AU" dirty="0">
                <a:effectLst/>
                <a:latin typeface="Calibri" panose="020F0502020204030204" pitchFamily="34" charset="0"/>
                <a:ea typeface="Calibri" panose="020F0502020204030204" pitchFamily="34" charset="0"/>
                <a:cs typeface="Calibri" panose="020F0502020204030204" pitchFamily="34" charset="0"/>
              </a:rPr>
              <a:t>? </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The nations are not praises of YHVH, they are in fact sinners.</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333384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D01A3-EE36-46A8-B789-5D738FB7DA70}"/>
              </a:ext>
            </a:extLst>
          </p:cNvPr>
          <p:cNvSpPr>
            <a:spLocks noGrp="1"/>
          </p:cNvSpPr>
          <p:nvPr>
            <p:ph type="title"/>
          </p:nvPr>
        </p:nvSpPr>
        <p:spPr/>
        <p:txBody>
          <a:bodyPr/>
          <a:lstStyle/>
          <a:p>
            <a:r>
              <a:rPr lang="en-US" dirty="0"/>
              <a:t>Galatians Chapter 2:15</a:t>
            </a:r>
            <a:endParaRPr lang="en-AU" dirty="0"/>
          </a:p>
        </p:txBody>
      </p:sp>
      <p:sp>
        <p:nvSpPr>
          <p:cNvPr id="3" name="Content Placeholder 2">
            <a:extLst>
              <a:ext uri="{FF2B5EF4-FFF2-40B4-BE49-F238E27FC236}">
                <a16:creationId xmlns:a16="http://schemas.microsoft.com/office/drawing/2014/main" id="{B100C70D-85FB-404C-BB1F-A4CD359D97B7}"/>
              </a:ext>
            </a:extLst>
          </p:cNvPr>
          <p:cNvSpPr>
            <a:spLocks noGrp="1"/>
          </p:cNvSpPr>
          <p:nvPr>
            <p:ph idx="1"/>
          </p:nvPr>
        </p:nvSpPr>
        <p:spPr/>
        <p:txBody>
          <a:bodyPr/>
          <a:lstStyle/>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Paul is saying that he and Peter are praises of YHVH thru knowing and living the written </a:t>
            </a:r>
            <a:r>
              <a:rPr lang="en-AU" dirty="0" err="1">
                <a:effectLst/>
                <a:latin typeface="Calibri" panose="020F0502020204030204" pitchFamily="34" charset="0"/>
                <a:ea typeface="Calibri" panose="020F0502020204030204" pitchFamily="34" charset="0"/>
                <a:cs typeface="Calibri" panose="020F0502020204030204" pitchFamily="34" charset="0"/>
              </a:rPr>
              <a:t>torah</a:t>
            </a:r>
            <a:r>
              <a:rPr lang="en-AU" dirty="0">
                <a:effectLst/>
                <a:latin typeface="Calibri" panose="020F0502020204030204" pitchFamily="34" charset="0"/>
                <a:ea typeface="Calibri" panose="020F0502020204030204" pitchFamily="34" charset="0"/>
                <a:cs typeface="Calibri" panose="020F0502020204030204" pitchFamily="34" charset="0"/>
              </a:rPr>
              <a:t> and not raised up as sinners from the nations.</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Yet he now comes back to the real subject – </a:t>
            </a:r>
            <a:r>
              <a:rPr lang="en-AU" dirty="0" err="1">
                <a:effectLst/>
                <a:latin typeface="Calibri" panose="020F0502020204030204" pitchFamily="34" charset="0"/>
                <a:ea typeface="Calibri" panose="020F0502020204030204" pitchFamily="34" charset="0"/>
                <a:cs typeface="Calibri" panose="020F0502020204030204" pitchFamily="34" charset="0"/>
              </a:rPr>
              <a:t>Yeshua</a:t>
            </a:r>
            <a:r>
              <a:rPr lang="en-AU" dirty="0">
                <a:effectLst/>
                <a:latin typeface="Calibri" panose="020F0502020204030204" pitchFamily="34" charset="0"/>
                <a:ea typeface="Calibri" panose="020F0502020204030204" pitchFamily="34" charset="0"/>
                <a:cs typeface="Calibri" panose="020F0502020204030204" pitchFamily="34" charset="0"/>
              </a:rPr>
              <a:t>.</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Paul is writing about his discussions with Peter so he can bring balance back to the table and the place that Torah has in relation to </a:t>
            </a:r>
            <a:r>
              <a:rPr lang="en-AU" dirty="0" err="1">
                <a:effectLst/>
                <a:latin typeface="Calibri" panose="020F0502020204030204" pitchFamily="34" charset="0"/>
                <a:ea typeface="Calibri" panose="020F0502020204030204" pitchFamily="34" charset="0"/>
                <a:cs typeface="Calibri" panose="020F0502020204030204" pitchFamily="34" charset="0"/>
              </a:rPr>
              <a:t>Yeshua</a:t>
            </a:r>
            <a:r>
              <a:rPr lang="en-AU" dirty="0">
                <a:effectLst/>
                <a:latin typeface="Calibri" panose="020F0502020204030204" pitchFamily="34" charset="0"/>
                <a:ea typeface="Calibri" panose="020F0502020204030204" pitchFamily="34" charset="0"/>
                <a:cs typeface="Calibri" panose="020F0502020204030204" pitchFamily="34" charset="0"/>
              </a:rPr>
              <a:t>.</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40459938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D038F-F2EF-41E1-958F-9FCAFBD7202B}"/>
              </a:ext>
            </a:extLst>
          </p:cNvPr>
          <p:cNvSpPr>
            <a:spLocks noGrp="1"/>
          </p:cNvSpPr>
          <p:nvPr>
            <p:ph type="title"/>
          </p:nvPr>
        </p:nvSpPr>
        <p:spPr/>
        <p:txBody>
          <a:bodyPr/>
          <a:lstStyle/>
          <a:p>
            <a:r>
              <a:rPr lang="en-US" dirty="0"/>
              <a:t>Galatians Chapter 2:16 </a:t>
            </a:r>
            <a:endParaRPr lang="en-AU" dirty="0"/>
          </a:p>
        </p:txBody>
      </p:sp>
      <p:sp>
        <p:nvSpPr>
          <p:cNvPr id="3" name="Content Placeholder 2">
            <a:extLst>
              <a:ext uri="{FF2B5EF4-FFF2-40B4-BE49-F238E27FC236}">
                <a16:creationId xmlns:a16="http://schemas.microsoft.com/office/drawing/2014/main" id="{10BC29D2-8EBC-4244-ADEF-17652F63D3A5}"/>
              </a:ext>
            </a:extLst>
          </p:cNvPr>
          <p:cNvSpPr>
            <a:spLocks noGrp="1"/>
          </p:cNvSpPr>
          <p:nvPr>
            <p:ph idx="1"/>
          </p:nvPr>
        </p:nvSpPr>
        <p:spPr/>
        <p:txBody>
          <a:bodyPr>
            <a:normAutofit fontScale="77500" lnSpcReduction="20000"/>
          </a:bodyPr>
          <a:lstStyle/>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 Paul makes sure the Galatians do not misunderstand him regarding the need to follow Biblical Torah. Even though this is a requirement, the children of Israel are not saved or declared righteous by following Torah, especially the Pharisaic version of </a:t>
            </a:r>
            <a:r>
              <a:rPr lang="en-AU" dirty="0" err="1">
                <a:effectLst/>
                <a:latin typeface="Calibri" panose="020F0502020204030204" pitchFamily="34" charset="0"/>
                <a:ea typeface="Calibri" panose="020F0502020204030204" pitchFamily="34" charset="0"/>
                <a:cs typeface="Calibri" panose="020F0502020204030204" pitchFamily="34" charset="0"/>
              </a:rPr>
              <a:t>torah</a:t>
            </a:r>
            <a:r>
              <a:rPr lang="en-AU" dirty="0">
                <a:effectLst/>
                <a:latin typeface="Calibri" panose="020F0502020204030204" pitchFamily="34" charset="0"/>
                <a:ea typeface="Calibri" panose="020F0502020204030204" pitchFamily="34" charset="0"/>
                <a:cs typeface="Calibri" panose="020F0502020204030204" pitchFamily="34" charset="0"/>
              </a:rPr>
              <a:t> – but the Jew, the new believer; the non Jew is justified thru faith in </a:t>
            </a:r>
            <a:r>
              <a:rPr lang="en-AU" dirty="0" err="1">
                <a:effectLst/>
                <a:latin typeface="Calibri" panose="020F0502020204030204" pitchFamily="34" charset="0"/>
                <a:ea typeface="Calibri" panose="020F0502020204030204" pitchFamily="34" charset="0"/>
                <a:cs typeface="Calibri" panose="020F0502020204030204" pitchFamily="34" charset="0"/>
              </a:rPr>
              <a:t>Yeshua</a:t>
            </a:r>
            <a:r>
              <a:rPr lang="en-AU" dirty="0">
                <a:effectLst/>
                <a:latin typeface="Calibri" panose="020F0502020204030204" pitchFamily="34" charset="0"/>
                <a:ea typeface="Calibri" panose="020F0502020204030204" pitchFamily="34" charset="0"/>
                <a:cs typeface="Calibri" panose="020F0502020204030204" pitchFamily="34" charset="0"/>
              </a:rPr>
              <a:t> </a:t>
            </a:r>
            <a:r>
              <a:rPr lang="en-AU" dirty="0" err="1">
                <a:effectLst/>
                <a:latin typeface="Calibri" panose="020F0502020204030204" pitchFamily="34" charset="0"/>
                <a:ea typeface="Calibri" panose="020F0502020204030204" pitchFamily="34" charset="0"/>
                <a:cs typeface="Calibri" panose="020F0502020204030204" pitchFamily="34" charset="0"/>
              </a:rPr>
              <a:t>HaMashiach</a:t>
            </a:r>
            <a:r>
              <a:rPr lang="en-AU" dirty="0">
                <a:effectLst/>
                <a:latin typeface="Calibri" panose="020F0502020204030204" pitchFamily="34" charset="0"/>
                <a:ea typeface="Calibri" panose="020F0502020204030204" pitchFamily="34" charset="0"/>
                <a:cs typeface="Calibri" panose="020F0502020204030204" pitchFamily="34" charset="0"/>
              </a:rPr>
              <a:t>.</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We should have look at this statement “works of the law” What law was Paul referring too?</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dirty="0" err="1">
                <a:effectLst/>
                <a:latin typeface="Calibri" panose="020F0502020204030204" pitchFamily="34" charset="0"/>
                <a:ea typeface="Calibri" panose="020F0502020204030204" pitchFamily="34" charset="0"/>
                <a:cs typeface="Calibri" panose="020F0502020204030204" pitchFamily="34" charset="0"/>
              </a:rPr>
              <a:t>Deut</a:t>
            </a:r>
            <a:r>
              <a:rPr lang="en-AU" dirty="0">
                <a:effectLst/>
                <a:latin typeface="Calibri" panose="020F0502020204030204" pitchFamily="34" charset="0"/>
                <a:ea typeface="Calibri" panose="020F0502020204030204" pitchFamily="34" charset="0"/>
                <a:cs typeface="Calibri" panose="020F0502020204030204" pitchFamily="34" charset="0"/>
              </a:rPr>
              <a:t> 6:24-25 tells of the need to follow Torah and this is certainly tied up with Justification.</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James also tells us the same thing – so something doesn’t add up.</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5233245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D1483-4938-475F-9230-64D5C208F339}"/>
              </a:ext>
            </a:extLst>
          </p:cNvPr>
          <p:cNvSpPr>
            <a:spLocks noGrp="1"/>
          </p:cNvSpPr>
          <p:nvPr>
            <p:ph type="title"/>
          </p:nvPr>
        </p:nvSpPr>
        <p:spPr/>
        <p:txBody>
          <a:bodyPr/>
          <a:lstStyle/>
          <a:p>
            <a:r>
              <a:rPr lang="en-US" dirty="0"/>
              <a:t>Galatians Chapter 2:16</a:t>
            </a:r>
            <a:endParaRPr lang="en-AU" dirty="0"/>
          </a:p>
        </p:txBody>
      </p:sp>
      <p:sp>
        <p:nvSpPr>
          <p:cNvPr id="3" name="Content Placeholder 2">
            <a:extLst>
              <a:ext uri="{FF2B5EF4-FFF2-40B4-BE49-F238E27FC236}">
                <a16:creationId xmlns:a16="http://schemas.microsoft.com/office/drawing/2014/main" id="{2A75977A-DF24-4ECC-B3EA-DC7252462BEB}"/>
              </a:ext>
            </a:extLst>
          </p:cNvPr>
          <p:cNvSpPr>
            <a:spLocks noGrp="1"/>
          </p:cNvSpPr>
          <p:nvPr>
            <p:ph idx="1"/>
          </p:nvPr>
        </p:nvSpPr>
        <p:spPr/>
        <p:txBody>
          <a:bodyPr>
            <a:normAutofit fontScale="85000" lnSpcReduction="10000"/>
          </a:bodyPr>
          <a:lstStyle/>
          <a:p>
            <a:pPr>
              <a:lnSpc>
                <a:spcPct val="115000"/>
              </a:lnSpc>
              <a:spcAft>
                <a:spcPts val="1000"/>
              </a:spcAft>
            </a:pPr>
            <a:r>
              <a:rPr lang="en-AU" sz="2600" dirty="0">
                <a:effectLst/>
                <a:latin typeface="Calibri" panose="020F0502020204030204" pitchFamily="34" charset="0"/>
                <a:ea typeface="Calibri" panose="020F0502020204030204" pitchFamily="34" charset="0"/>
                <a:cs typeface="Calibri" panose="020F0502020204030204" pitchFamily="34" charset="0"/>
              </a:rPr>
              <a:t>Perhaps the law in our text is referring to the “law” of the Sanhedrin of the day.</a:t>
            </a:r>
            <a:endParaRPr lang="en-AU" sz="2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600" dirty="0">
                <a:effectLst/>
                <a:latin typeface="Calibri" panose="020F0502020204030204" pitchFamily="34" charset="0"/>
                <a:ea typeface="Calibri" panose="020F0502020204030204" pitchFamily="34" charset="0"/>
                <a:cs typeface="Calibri" panose="020F0502020204030204" pitchFamily="34" charset="0"/>
              </a:rPr>
              <a:t>It is very likely, when we consider the context and his ongoing discussions with Peter that he is referring to the same laws/teachings/instructions </a:t>
            </a:r>
            <a:r>
              <a:rPr lang="en-AU" sz="2600" dirty="0" err="1">
                <a:effectLst/>
                <a:latin typeface="Calibri" panose="020F0502020204030204" pitchFamily="34" charset="0"/>
                <a:ea typeface="Calibri" panose="020F0502020204030204" pitchFamily="34" charset="0"/>
                <a:cs typeface="Calibri" panose="020F0502020204030204" pitchFamily="34" charset="0"/>
              </a:rPr>
              <a:t>Yeshua</a:t>
            </a:r>
            <a:r>
              <a:rPr lang="en-AU" sz="2600" dirty="0">
                <a:effectLst/>
                <a:latin typeface="Calibri" panose="020F0502020204030204" pitchFamily="34" charset="0"/>
                <a:ea typeface="Calibri" panose="020F0502020204030204" pitchFamily="34" charset="0"/>
                <a:cs typeface="Calibri" panose="020F0502020204030204" pitchFamily="34" charset="0"/>
              </a:rPr>
              <a:t> was talking about in Matt 16:11-12.</a:t>
            </a:r>
            <a:endParaRPr lang="en-AU" sz="2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600" dirty="0">
                <a:effectLst/>
                <a:latin typeface="Calibri" panose="020F0502020204030204" pitchFamily="34" charset="0"/>
                <a:ea typeface="Calibri" panose="020F0502020204030204" pitchFamily="34" charset="0"/>
                <a:cs typeface="Calibri" panose="020F0502020204030204" pitchFamily="34" charset="0"/>
              </a:rPr>
              <a:t>Dough is bread but leaven/yeast can easily invade a lump of dough. If you take a piece of dough and leave it to its own devices, it is only a few days and it will have grown with the introduction of leaven.</a:t>
            </a:r>
          </a:p>
          <a:p>
            <a:pPr>
              <a:lnSpc>
                <a:spcPct val="115000"/>
              </a:lnSpc>
              <a:spcAft>
                <a:spcPts val="1000"/>
              </a:spcAft>
            </a:pPr>
            <a:r>
              <a:rPr lang="en-AU" sz="2600" dirty="0">
                <a:effectLst/>
                <a:latin typeface="Calibri" panose="020F0502020204030204" pitchFamily="34" charset="0"/>
                <a:ea typeface="Calibri" panose="020F0502020204030204" pitchFamily="34" charset="0"/>
                <a:cs typeface="Calibri" panose="020F0502020204030204" pitchFamily="34" charset="0"/>
              </a:rPr>
              <a:t>We know the Word/Torah is the bread of life, but it too can become polluted if left out for man to interfere with. THIS IS WHAT THE TEACHINGS OF THE PHARISEES WAS. </a:t>
            </a:r>
            <a:endParaRPr lang="en-AU" sz="2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AU" sz="2600"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7378955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E5CCC-31F4-4B70-BAA1-6CEBFAA01DFF}"/>
              </a:ext>
            </a:extLst>
          </p:cNvPr>
          <p:cNvSpPr>
            <a:spLocks noGrp="1"/>
          </p:cNvSpPr>
          <p:nvPr>
            <p:ph type="title"/>
          </p:nvPr>
        </p:nvSpPr>
        <p:spPr/>
        <p:txBody>
          <a:bodyPr/>
          <a:lstStyle/>
          <a:p>
            <a:r>
              <a:rPr lang="en-US" dirty="0"/>
              <a:t>Galatians Chapter 2:17</a:t>
            </a:r>
            <a:endParaRPr lang="en-AU" dirty="0"/>
          </a:p>
        </p:txBody>
      </p:sp>
      <p:sp>
        <p:nvSpPr>
          <p:cNvPr id="3" name="Content Placeholder 2">
            <a:extLst>
              <a:ext uri="{FF2B5EF4-FFF2-40B4-BE49-F238E27FC236}">
                <a16:creationId xmlns:a16="http://schemas.microsoft.com/office/drawing/2014/main" id="{57309FB0-9835-4FCA-A6CD-A639E2DB41EF}"/>
              </a:ext>
            </a:extLst>
          </p:cNvPr>
          <p:cNvSpPr>
            <a:spLocks noGrp="1"/>
          </p:cNvSpPr>
          <p:nvPr>
            <p:ph idx="1"/>
          </p:nvPr>
        </p:nvSpPr>
        <p:spPr/>
        <p:txBody>
          <a:bodyPr/>
          <a:lstStyle/>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This verse is obviously related to verse 15 when he said that he and Peter were not ‘sinners from among the gentiles”. Both he and Peter having been raised with a Torah understanding had a handle on what it was to be a sinner.</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Read 1John 3:4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latin typeface="Calibri" panose="020F0502020204030204" pitchFamily="34" charset="0"/>
                <a:ea typeface="Calibri" panose="020F0502020204030204" pitchFamily="34" charset="0"/>
                <a:cs typeface="Calibri" panose="020F0502020204030204" pitchFamily="34" charset="0"/>
              </a:rPr>
              <a:t>Paul is very strong in pointing out the </a:t>
            </a:r>
            <a:r>
              <a:rPr lang="en-AU" sz="2000" dirty="0">
                <a:effectLst/>
                <a:latin typeface="Calibri" panose="020F0502020204030204" pitchFamily="34" charset="0"/>
                <a:ea typeface="Calibri" panose="020F0502020204030204" pitchFamily="34" charset="0"/>
                <a:cs typeface="Calibri" panose="020F0502020204030204" pitchFamily="34" charset="0"/>
              </a:rPr>
              <a:t>way of salvation – it is not by works of the law but in our faith in </a:t>
            </a:r>
            <a:r>
              <a:rPr lang="en-AU" sz="2000" dirty="0" err="1">
                <a:effectLst/>
                <a:latin typeface="Calibri" panose="020F0502020204030204" pitchFamily="34" charset="0"/>
                <a:ea typeface="Calibri" panose="020F0502020204030204" pitchFamily="34" charset="0"/>
                <a:cs typeface="Calibri" panose="020F0502020204030204" pitchFamily="34" charset="0"/>
              </a:rPr>
              <a:t>Yeshua</a:t>
            </a:r>
            <a:r>
              <a:rPr lang="en-AU" sz="2000" dirty="0">
                <a:effectLst/>
                <a:latin typeface="Calibri" panose="020F0502020204030204" pitchFamily="34" charset="0"/>
                <a:ea typeface="Calibri" panose="020F0502020204030204" pitchFamily="34" charset="0"/>
                <a:cs typeface="Calibri" panose="020F0502020204030204" pitchFamily="34" charset="0"/>
              </a:rPr>
              <a:t> </a:t>
            </a:r>
            <a:r>
              <a:rPr lang="en-AU" sz="2000" dirty="0" err="1">
                <a:effectLst/>
                <a:latin typeface="Calibri" panose="020F0502020204030204" pitchFamily="34" charset="0"/>
                <a:ea typeface="Calibri" panose="020F0502020204030204" pitchFamily="34" charset="0"/>
                <a:cs typeface="Calibri" panose="020F0502020204030204" pitchFamily="34" charset="0"/>
              </a:rPr>
              <a:t>HaMashiach</a:t>
            </a:r>
            <a:r>
              <a:rPr lang="en-AU" sz="2000" dirty="0">
                <a:effectLst/>
                <a:latin typeface="Calibri" panose="020F0502020204030204" pitchFamily="34" charset="0"/>
                <a:ea typeface="Calibri" panose="020F0502020204030204" pitchFamily="34" charset="0"/>
                <a:cs typeface="Calibri" panose="020F0502020204030204" pitchFamily="34" charset="0"/>
              </a:rPr>
              <a:t>.</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He then continues on to say in the search for Messiah they themselves have been found sinners – but this in no way negates the atonement found in </a:t>
            </a:r>
            <a:r>
              <a:rPr lang="en-AU" sz="2000" dirty="0" err="1">
                <a:effectLst/>
                <a:latin typeface="Calibri" panose="020F0502020204030204" pitchFamily="34" charset="0"/>
                <a:ea typeface="Calibri" panose="020F0502020204030204" pitchFamily="34" charset="0"/>
                <a:cs typeface="Calibri" panose="020F0502020204030204" pitchFamily="34" charset="0"/>
              </a:rPr>
              <a:t>Yeshua</a:t>
            </a:r>
            <a:r>
              <a:rPr lang="en-AU" sz="2000" dirty="0">
                <a:effectLst/>
                <a:latin typeface="Calibri" panose="020F0502020204030204" pitchFamily="34" charset="0"/>
                <a:ea typeface="Calibri" panose="020F0502020204030204" pitchFamily="34" charset="0"/>
                <a:cs typeface="Calibri" panose="020F0502020204030204" pitchFamily="34" charset="0"/>
              </a:rPr>
              <a:t>, or means leaving a Torah based life style.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995274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86BF2-2048-43F4-A1E3-2F646F335E18}"/>
              </a:ext>
            </a:extLst>
          </p:cNvPr>
          <p:cNvSpPr>
            <a:spLocks noGrp="1"/>
          </p:cNvSpPr>
          <p:nvPr>
            <p:ph type="title"/>
          </p:nvPr>
        </p:nvSpPr>
        <p:spPr/>
        <p:txBody>
          <a:bodyPr/>
          <a:lstStyle/>
          <a:p>
            <a:r>
              <a:rPr lang="en-AU" dirty="0"/>
              <a:t>DIFFERENT GOSPEL.</a:t>
            </a:r>
          </a:p>
        </p:txBody>
      </p:sp>
      <p:sp>
        <p:nvSpPr>
          <p:cNvPr id="3" name="Content Placeholder 2">
            <a:extLst>
              <a:ext uri="{FF2B5EF4-FFF2-40B4-BE49-F238E27FC236}">
                <a16:creationId xmlns:a16="http://schemas.microsoft.com/office/drawing/2014/main" id="{007EB96D-687D-4EE8-9BAF-244BE4D72998}"/>
              </a:ext>
            </a:extLst>
          </p:cNvPr>
          <p:cNvSpPr>
            <a:spLocks noGrp="1"/>
          </p:cNvSpPr>
          <p:nvPr>
            <p:ph idx="1"/>
          </p:nvPr>
        </p:nvSpPr>
        <p:spPr/>
        <p:txBody>
          <a:bodyPr/>
          <a:lstStyle/>
          <a:p>
            <a:r>
              <a:rPr lang="en-AU" dirty="0"/>
              <a:t>Accursed/Anathema - Greek Lexicons = Religious ban; excommunicate; To separate; destruction; estrangement from Christ.</a:t>
            </a:r>
          </a:p>
          <a:p>
            <a:r>
              <a:rPr lang="en-AU" dirty="0"/>
              <a:t>Note when Septuagint was written Jews wrote Anathema when translating Hebrew </a:t>
            </a:r>
            <a:r>
              <a:rPr lang="en-AU" dirty="0" err="1"/>
              <a:t>Charem</a:t>
            </a:r>
            <a:r>
              <a:rPr lang="en-AU" dirty="0"/>
              <a:t>  </a:t>
            </a:r>
            <a:r>
              <a:rPr lang="en-AU" dirty="0">
                <a:latin typeface="Arial" panose="020B0604020202020204" pitchFamily="34" charset="0"/>
                <a:cs typeface="Arial" panose="020B0604020202020204" pitchFamily="34" charset="0"/>
              </a:rPr>
              <a:t>ח</a:t>
            </a:r>
            <a:r>
              <a:rPr lang="he-IL" dirty="0">
                <a:latin typeface="Arial" panose="020B0604020202020204" pitchFamily="34" charset="0"/>
                <a:cs typeface="Arial" panose="020B0604020202020204" pitchFamily="34" charset="0"/>
              </a:rPr>
              <a:t>רֶם</a:t>
            </a:r>
            <a:r>
              <a:rPr lang="en-AU" dirty="0">
                <a:latin typeface="Arial" panose="020B0604020202020204" pitchFamily="34" charset="0"/>
                <a:cs typeface="Arial" panose="020B0604020202020204" pitchFamily="34" charset="0"/>
              </a:rPr>
              <a:t> @ in Deuteronomy 7:26 &amp; Joshua 6:17</a:t>
            </a:r>
          </a:p>
          <a:p>
            <a:r>
              <a:rPr lang="en-AU" dirty="0">
                <a:latin typeface="Arial" panose="020B0604020202020204" pitchFamily="34" charset="0"/>
                <a:cs typeface="Arial" panose="020B0604020202020204" pitchFamily="34" charset="0"/>
              </a:rPr>
              <a:t>Imagine telling believers that they are to accursed/anathema.</a:t>
            </a:r>
          </a:p>
          <a:p>
            <a:r>
              <a:rPr lang="en-AU" dirty="0">
                <a:latin typeface="Arial" panose="020B0604020202020204" pitchFamily="34" charset="0"/>
                <a:cs typeface="Arial" panose="020B0604020202020204" pitchFamily="34" charset="0"/>
              </a:rPr>
              <a:t>Should or shouldn’t we hold to the same thought as Paul?</a:t>
            </a:r>
          </a:p>
          <a:p>
            <a:r>
              <a:rPr lang="en-AU" dirty="0">
                <a:latin typeface="Arial" panose="020B0604020202020204" pitchFamily="34" charset="0"/>
                <a:cs typeface="Arial" panose="020B0604020202020204" pitchFamily="34" charset="0"/>
              </a:rPr>
              <a:t>Considering this “accursed”, can we put ourselves under such?</a:t>
            </a:r>
            <a:endParaRPr lang="en-AU" dirty="0"/>
          </a:p>
        </p:txBody>
      </p:sp>
    </p:spTree>
    <p:extLst>
      <p:ext uri="{BB962C8B-B14F-4D97-AF65-F5344CB8AC3E}">
        <p14:creationId xmlns:p14="http://schemas.microsoft.com/office/powerpoint/2010/main" val="33622038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107CE-481D-489A-9DE9-6CFEE0B46B6D}"/>
              </a:ext>
            </a:extLst>
          </p:cNvPr>
          <p:cNvSpPr>
            <a:spLocks noGrp="1"/>
          </p:cNvSpPr>
          <p:nvPr>
            <p:ph type="title"/>
          </p:nvPr>
        </p:nvSpPr>
        <p:spPr/>
        <p:txBody>
          <a:bodyPr/>
          <a:lstStyle/>
          <a:p>
            <a:r>
              <a:rPr lang="en-US" dirty="0"/>
              <a:t>Galatians Chapter 2:18</a:t>
            </a:r>
            <a:endParaRPr lang="en-AU" dirty="0"/>
          </a:p>
        </p:txBody>
      </p:sp>
      <p:sp>
        <p:nvSpPr>
          <p:cNvPr id="3" name="Content Placeholder 2">
            <a:extLst>
              <a:ext uri="{FF2B5EF4-FFF2-40B4-BE49-F238E27FC236}">
                <a16:creationId xmlns:a16="http://schemas.microsoft.com/office/drawing/2014/main" id="{08B01CE6-EC15-44CB-9EE9-B617BDE21E33}"/>
              </a:ext>
            </a:extLst>
          </p:cNvPr>
          <p:cNvSpPr>
            <a:spLocks noGrp="1"/>
          </p:cNvSpPr>
          <p:nvPr>
            <p:ph idx="1"/>
          </p:nvPr>
        </p:nvSpPr>
        <p:spPr/>
        <p:txBody>
          <a:bodyPr>
            <a:normAutofit fontScale="85000" lnSpcReduction="10000"/>
          </a:bodyPr>
          <a:lstStyle/>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Paul puts the responsibility back upon those who know what Biblical Torah is against Oral </a:t>
            </a:r>
            <a:r>
              <a:rPr lang="en-AU" dirty="0" err="1">
                <a:effectLst/>
                <a:latin typeface="Calibri" panose="020F0502020204030204" pitchFamily="34" charset="0"/>
                <a:ea typeface="Calibri" panose="020F0502020204030204" pitchFamily="34" charset="0"/>
                <a:cs typeface="Calibri" panose="020F0502020204030204" pitchFamily="34" charset="0"/>
              </a:rPr>
              <a:t>torah</a:t>
            </a:r>
            <a:r>
              <a:rPr lang="en-AU" dirty="0">
                <a:effectLst/>
                <a:latin typeface="Calibri" panose="020F0502020204030204" pitchFamily="34" charset="0"/>
                <a:ea typeface="Calibri" panose="020F0502020204030204" pitchFamily="34" charset="0"/>
                <a:cs typeface="Calibri" panose="020F0502020204030204" pitchFamily="34" charset="0"/>
              </a:rPr>
              <a:t>.</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What is that which Paul destroyed or overthrew?</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I suggest it was the zeal for the traditions of the “fathers” which was the many laws added by the Authorities that were in fact against true biblical Torah.</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Paul is saying if he goes back to those he is in fact a transgressor of the Word, he will be found a destroyer of Biblical Torah and one who rejects </a:t>
            </a:r>
            <a:r>
              <a:rPr lang="en-AU" dirty="0" err="1">
                <a:effectLst/>
                <a:latin typeface="Calibri" panose="020F0502020204030204" pitchFamily="34" charset="0"/>
                <a:ea typeface="Calibri" panose="020F0502020204030204" pitchFamily="34" charset="0"/>
                <a:cs typeface="Calibri" panose="020F0502020204030204" pitchFamily="34" charset="0"/>
              </a:rPr>
              <a:t>Yeshua</a:t>
            </a:r>
            <a:r>
              <a:rPr lang="en-AU" dirty="0">
                <a:effectLst/>
                <a:latin typeface="Calibri" panose="020F0502020204030204" pitchFamily="34" charset="0"/>
                <a:ea typeface="Calibri" panose="020F0502020204030204" pitchFamily="34" charset="0"/>
                <a:cs typeface="Calibri" panose="020F0502020204030204" pitchFamily="34" charset="0"/>
              </a:rPr>
              <a:t> as Messiah.</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4858407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FE0A5-8D5A-466B-8F8C-FF21FC4E5926}"/>
              </a:ext>
            </a:extLst>
          </p:cNvPr>
          <p:cNvSpPr>
            <a:spLocks noGrp="1"/>
          </p:cNvSpPr>
          <p:nvPr>
            <p:ph type="title"/>
          </p:nvPr>
        </p:nvSpPr>
        <p:spPr/>
        <p:txBody>
          <a:bodyPr/>
          <a:lstStyle/>
          <a:p>
            <a:r>
              <a:rPr lang="en-US" dirty="0"/>
              <a:t>Galatians Chapter 2:19 - 21</a:t>
            </a:r>
            <a:endParaRPr lang="en-AU" dirty="0"/>
          </a:p>
        </p:txBody>
      </p:sp>
      <p:sp>
        <p:nvSpPr>
          <p:cNvPr id="3" name="Content Placeholder 2">
            <a:extLst>
              <a:ext uri="{FF2B5EF4-FFF2-40B4-BE49-F238E27FC236}">
                <a16:creationId xmlns:a16="http://schemas.microsoft.com/office/drawing/2014/main" id="{73CF1B9E-1CC9-444A-8584-277141A7CD9A}"/>
              </a:ext>
            </a:extLst>
          </p:cNvPr>
          <p:cNvSpPr>
            <a:spLocks noGrp="1"/>
          </p:cNvSpPr>
          <p:nvPr>
            <p:ph idx="1"/>
          </p:nvPr>
        </p:nvSpPr>
        <p:spPr/>
        <p:txBody>
          <a:bodyPr>
            <a:normAutofit fontScale="92500"/>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 Here we have a favourite passage used by Christians to say Paul has finished with the Torah – in fact a strong vision is given that he actually had died to it. That sounds pretty final.</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Now remember that our friend Peter wrote something about Paul in 2Peter 3:14-16</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As we saw in Deuteronomy keeping Torah brought life not death. Keeping and following another Gospel on the other hand brought death.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So I could rewrite this as</a:t>
            </a:r>
            <a:r>
              <a:rPr lang="en-AU" sz="2400" b="1" i="1" dirty="0">
                <a:effectLst/>
                <a:latin typeface="Calibri" panose="020F0502020204030204" pitchFamily="34" charset="0"/>
                <a:ea typeface="Calibri" panose="020F0502020204030204" pitchFamily="34" charset="0"/>
                <a:cs typeface="Calibri" panose="020F0502020204030204" pitchFamily="34" charset="0"/>
              </a:rPr>
              <a:t> “For through the written Torah of </a:t>
            </a:r>
            <a:r>
              <a:rPr lang="en-AU" sz="2400" b="1" i="1" dirty="0" err="1">
                <a:effectLst/>
                <a:latin typeface="Calibri" panose="020F0502020204030204" pitchFamily="34" charset="0"/>
                <a:ea typeface="Calibri" panose="020F0502020204030204" pitchFamily="34" charset="0"/>
                <a:cs typeface="Calibri" panose="020F0502020204030204" pitchFamily="34" charset="0"/>
              </a:rPr>
              <a:t>Mosheh</a:t>
            </a:r>
            <a:r>
              <a:rPr lang="en-AU" sz="2400" b="1" i="1" dirty="0">
                <a:effectLst/>
                <a:latin typeface="Calibri" panose="020F0502020204030204" pitchFamily="34" charset="0"/>
                <a:ea typeface="Calibri" panose="020F0502020204030204" pitchFamily="34" charset="0"/>
                <a:cs typeface="Calibri" panose="020F0502020204030204" pitchFamily="34" charset="0"/>
              </a:rPr>
              <a:t>, I died to the </a:t>
            </a:r>
            <a:r>
              <a:rPr lang="en-AU" sz="2400" b="1" i="1" dirty="0" err="1">
                <a:effectLst/>
                <a:latin typeface="Calibri" panose="020F0502020204030204" pitchFamily="34" charset="0"/>
                <a:ea typeface="Calibri" panose="020F0502020204030204" pitchFamily="34" charset="0"/>
                <a:cs typeface="Calibri" panose="020F0502020204030204" pitchFamily="34" charset="0"/>
              </a:rPr>
              <a:t>torah</a:t>
            </a:r>
            <a:r>
              <a:rPr lang="en-AU" sz="2400" b="1" i="1" dirty="0">
                <a:effectLst/>
                <a:latin typeface="Calibri" panose="020F0502020204030204" pitchFamily="34" charset="0"/>
                <a:ea typeface="Calibri" panose="020F0502020204030204" pitchFamily="34" charset="0"/>
                <a:cs typeface="Calibri" panose="020F0502020204030204" pitchFamily="34" charset="0"/>
              </a:rPr>
              <a:t> of the Sanhedrin, the Oral </a:t>
            </a:r>
            <a:r>
              <a:rPr lang="en-AU" sz="2400" b="1" i="1" dirty="0" err="1">
                <a:effectLst/>
                <a:latin typeface="Calibri" panose="020F0502020204030204" pitchFamily="34" charset="0"/>
                <a:ea typeface="Calibri" panose="020F0502020204030204" pitchFamily="34" charset="0"/>
                <a:cs typeface="Calibri" panose="020F0502020204030204" pitchFamily="34" charset="0"/>
              </a:rPr>
              <a:t>torah</a:t>
            </a:r>
            <a:r>
              <a:rPr lang="en-AU" sz="2400" b="1" i="1" dirty="0">
                <a:effectLst/>
                <a:latin typeface="Calibri" panose="020F0502020204030204" pitchFamily="34" charset="0"/>
                <a:ea typeface="Calibri" panose="020F0502020204030204" pitchFamily="34" charset="0"/>
                <a:cs typeface="Calibri" panose="020F0502020204030204" pitchFamily="34" charset="0"/>
              </a:rPr>
              <a:t>, in order that I might truly live to Elohim.”</a:t>
            </a:r>
            <a:endParaRPr lang="en-AU" sz="2400" b="1" i="1"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283834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5FA9D-46A2-4366-BFD0-703812EC554C}"/>
              </a:ext>
            </a:extLst>
          </p:cNvPr>
          <p:cNvSpPr>
            <a:spLocks noGrp="1"/>
          </p:cNvSpPr>
          <p:nvPr>
            <p:ph type="title"/>
          </p:nvPr>
        </p:nvSpPr>
        <p:spPr/>
        <p:txBody>
          <a:bodyPr/>
          <a:lstStyle/>
          <a:p>
            <a:r>
              <a:rPr lang="en-US" dirty="0"/>
              <a:t>Galatians Chapter 2:19-21</a:t>
            </a:r>
            <a:endParaRPr lang="en-AU" dirty="0"/>
          </a:p>
        </p:txBody>
      </p:sp>
      <p:sp>
        <p:nvSpPr>
          <p:cNvPr id="3" name="Content Placeholder 2">
            <a:extLst>
              <a:ext uri="{FF2B5EF4-FFF2-40B4-BE49-F238E27FC236}">
                <a16:creationId xmlns:a16="http://schemas.microsoft.com/office/drawing/2014/main" id="{537FD506-B1A2-4336-968E-4F907155A2E8}"/>
              </a:ext>
            </a:extLst>
          </p:cNvPr>
          <p:cNvSpPr>
            <a:spLocks noGrp="1"/>
          </p:cNvSpPr>
          <p:nvPr>
            <p:ph idx="1"/>
          </p:nvPr>
        </p:nvSpPr>
        <p:spPr/>
        <p:txBody>
          <a:bodyPr/>
          <a:lstStyle/>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In chapter 2 Paul builds a strong foundation for his argument regarding who actually has true biblical authority. He is outlining just who these Galatians should listen to and who and what teachings they should accept and reject.</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He really hits these new believers in </a:t>
            </a:r>
            <a:r>
              <a:rPr lang="en-AU" dirty="0" err="1">
                <a:effectLst/>
                <a:latin typeface="Calibri" panose="020F0502020204030204" pitchFamily="34" charset="0"/>
                <a:ea typeface="Calibri" panose="020F0502020204030204" pitchFamily="34" charset="0"/>
                <a:cs typeface="Calibri" panose="020F0502020204030204" pitchFamily="34" charset="0"/>
              </a:rPr>
              <a:t>Yeshua</a:t>
            </a:r>
            <a:r>
              <a:rPr lang="en-AU" dirty="0">
                <a:effectLst/>
                <a:latin typeface="Calibri" panose="020F0502020204030204" pitchFamily="34" charset="0"/>
                <a:ea typeface="Calibri" panose="020F0502020204030204" pitchFamily="34" charset="0"/>
                <a:cs typeface="Calibri" panose="020F0502020204030204" pitchFamily="34" charset="0"/>
              </a:rPr>
              <a:t> right between the eyes in closing his position. If righteousness came through adhering to these manmade laws, then surely Messiah died needlessly!!</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79113005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96CC6-B89C-44A7-B0C1-B24159A1B73B}"/>
              </a:ext>
            </a:extLst>
          </p:cNvPr>
          <p:cNvSpPr>
            <a:spLocks noGrp="1"/>
          </p:cNvSpPr>
          <p:nvPr>
            <p:ph type="title"/>
          </p:nvPr>
        </p:nvSpPr>
        <p:spPr/>
        <p:txBody>
          <a:bodyPr/>
          <a:lstStyle/>
          <a:p>
            <a:r>
              <a:rPr lang="en-US" dirty="0"/>
              <a:t>Galatians Chapter 2:19-21</a:t>
            </a:r>
            <a:endParaRPr lang="en-AU" dirty="0"/>
          </a:p>
        </p:txBody>
      </p:sp>
      <p:sp>
        <p:nvSpPr>
          <p:cNvPr id="3" name="Content Placeholder 2">
            <a:extLst>
              <a:ext uri="{FF2B5EF4-FFF2-40B4-BE49-F238E27FC236}">
                <a16:creationId xmlns:a16="http://schemas.microsoft.com/office/drawing/2014/main" id="{66A071CC-A84A-4F3E-B9A9-746AAC28C9AD}"/>
              </a:ext>
            </a:extLst>
          </p:cNvPr>
          <p:cNvSpPr>
            <a:spLocks noGrp="1"/>
          </p:cNvSpPr>
          <p:nvPr>
            <p:ph idx="1"/>
          </p:nvPr>
        </p:nvSpPr>
        <p:spPr/>
        <p:txBody>
          <a:bodyPr/>
          <a:lstStyle/>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If we could be saved by joining the constitution drawn up by the likes of the Pharisees and their board of important men, then why the need for a Messiah, let alone THE MESSIAH.</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Just I had to show Peter that he was a clown – it appears you too are clowns.</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Next week – The clowns of Galatia!!</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5504241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F9CDC-E87B-423B-BD20-363AD4BC0D28}"/>
              </a:ext>
            </a:extLst>
          </p:cNvPr>
          <p:cNvSpPr>
            <a:spLocks noGrp="1"/>
          </p:cNvSpPr>
          <p:nvPr>
            <p:ph type="title"/>
          </p:nvPr>
        </p:nvSpPr>
        <p:spPr/>
        <p:txBody>
          <a:bodyPr/>
          <a:lstStyle/>
          <a:p>
            <a:r>
              <a:rPr lang="en-US" dirty="0"/>
              <a:t>Galatians – Chapter 3.</a:t>
            </a:r>
            <a:endParaRPr lang="en-AU" dirty="0"/>
          </a:p>
        </p:txBody>
      </p:sp>
      <p:sp>
        <p:nvSpPr>
          <p:cNvPr id="3" name="Content Placeholder 2">
            <a:extLst>
              <a:ext uri="{FF2B5EF4-FFF2-40B4-BE49-F238E27FC236}">
                <a16:creationId xmlns:a16="http://schemas.microsoft.com/office/drawing/2014/main" id="{54296F93-DBA0-4642-A4D1-789CF5EF2474}"/>
              </a:ext>
            </a:extLst>
          </p:cNvPr>
          <p:cNvSpPr>
            <a:spLocks noGrp="1"/>
          </p:cNvSpPr>
          <p:nvPr>
            <p:ph idx="1"/>
          </p:nvPr>
        </p:nvSpPr>
        <p:spPr/>
        <p:txBody>
          <a:bodyPr/>
          <a:lstStyle/>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As we move through chapter 3 we will see that the main points Paul is focused on relate to our salvation in </a:t>
            </a:r>
            <a:r>
              <a:rPr lang="en-AU" dirty="0" err="1">
                <a:effectLst/>
                <a:latin typeface="Calibri" panose="020F0502020204030204" pitchFamily="34" charset="0"/>
                <a:ea typeface="Calibri" panose="020F0502020204030204" pitchFamily="34" charset="0"/>
                <a:cs typeface="Calibri" panose="020F0502020204030204" pitchFamily="34" charset="0"/>
              </a:rPr>
              <a:t>Yeshua</a:t>
            </a:r>
            <a:r>
              <a:rPr lang="en-AU" dirty="0">
                <a:effectLst/>
                <a:latin typeface="Calibri" panose="020F0502020204030204" pitchFamily="34" charset="0"/>
                <a:ea typeface="Calibri" panose="020F0502020204030204" pitchFamily="34" charset="0"/>
                <a:cs typeface="Calibri" panose="020F0502020204030204" pitchFamily="34" charset="0"/>
              </a:rPr>
              <a:t>.  </a:t>
            </a:r>
          </a:p>
          <a:p>
            <a:pPr>
              <a:lnSpc>
                <a:spcPct val="115000"/>
              </a:lnSpc>
              <a:spcAft>
                <a:spcPts val="1000"/>
              </a:spcAft>
            </a:pPr>
            <a:r>
              <a:rPr lang="en-AU" dirty="0">
                <a:latin typeface="Calibri" panose="020F0502020204030204" pitchFamily="34" charset="0"/>
                <a:ea typeface="Calibri" panose="020F0502020204030204" pitchFamily="34" charset="0"/>
                <a:cs typeface="Calibri" panose="020F0502020204030204" pitchFamily="34" charset="0"/>
              </a:rPr>
              <a:t>Our </a:t>
            </a:r>
            <a:r>
              <a:rPr lang="en-AU" dirty="0">
                <a:effectLst/>
                <a:latin typeface="Calibri" panose="020F0502020204030204" pitchFamily="34" charset="0"/>
                <a:ea typeface="Calibri" panose="020F0502020204030204" pitchFamily="34" charset="0"/>
                <a:cs typeface="Calibri" panose="020F0502020204030204" pitchFamily="34" charset="0"/>
              </a:rPr>
              <a:t>situation before the Set Apart Elohim of Israel [sinners] and His atoning work completed by the death of </a:t>
            </a:r>
            <a:r>
              <a:rPr lang="en-AU" dirty="0" err="1">
                <a:effectLst/>
                <a:latin typeface="Calibri" panose="020F0502020204030204" pitchFamily="34" charset="0"/>
                <a:ea typeface="Calibri" panose="020F0502020204030204" pitchFamily="34" charset="0"/>
                <a:cs typeface="Calibri" panose="020F0502020204030204" pitchFamily="34" charset="0"/>
              </a:rPr>
              <a:t>Yeshua</a:t>
            </a:r>
            <a:r>
              <a:rPr lang="en-AU" dirty="0">
                <a:effectLst/>
                <a:latin typeface="Calibri" panose="020F0502020204030204" pitchFamily="34" charset="0"/>
                <a:ea typeface="Calibri" panose="020F0502020204030204" pitchFamily="34" charset="0"/>
                <a:cs typeface="Calibri" panose="020F0502020204030204" pitchFamily="34" charset="0"/>
              </a:rPr>
              <a:t> </a:t>
            </a:r>
            <a:r>
              <a:rPr lang="en-AU" dirty="0" err="1">
                <a:effectLst/>
                <a:latin typeface="Calibri" panose="020F0502020204030204" pitchFamily="34" charset="0"/>
                <a:ea typeface="Calibri" panose="020F0502020204030204" pitchFamily="34" charset="0"/>
                <a:cs typeface="Calibri" panose="020F0502020204030204" pitchFamily="34" charset="0"/>
              </a:rPr>
              <a:t>HaMashiach</a:t>
            </a:r>
            <a:r>
              <a:rPr lang="en-AU" dirty="0">
                <a:effectLst/>
                <a:latin typeface="Calibri" panose="020F0502020204030204" pitchFamily="34" charset="0"/>
                <a:ea typeface="Calibri" panose="020F0502020204030204" pitchFamily="34" charset="0"/>
                <a:cs typeface="Calibri" panose="020F0502020204030204" pitchFamily="34" charset="0"/>
              </a:rPr>
              <a:t>.</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Thus the arguments Paul puts forward centre on Justification of the believer - how the written Torah should be viewed - and the dangers associated with leaving the Biblical path set before us. </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005635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D2449-9346-4C51-91DD-CC64DB52477E}"/>
              </a:ext>
            </a:extLst>
          </p:cNvPr>
          <p:cNvSpPr>
            <a:spLocks noGrp="1"/>
          </p:cNvSpPr>
          <p:nvPr>
            <p:ph type="title"/>
          </p:nvPr>
        </p:nvSpPr>
        <p:spPr/>
        <p:txBody>
          <a:bodyPr/>
          <a:lstStyle/>
          <a:p>
            <a:r>
              <a:rPr lang="en-US" dirty="0"/>
              <a:t>Galatians – Chapter 3:1</a:t>
            </a:r>
            <a:endParaRPr lang="en-AU" dirty="0"/>
          </a:p>
        </p:txBody>
      </p:sp>
      <p:sp>
        <p:nvSpPr>
          <p:cNvPr id="3" name="Content Placeholder 2">
            <a:extLst>
              <a:ext uri="{FF2B5EF4-FFF2-40B4-BE49-F238E27FC236}">
                <a16:creationId xmlns:a16="http://schemas.microsoft.com/office/drawing/2014/main" id="{B246EB94-6930-46E8-A0C3-864690A28977}"/>
              </a:ext>
            </a:extLst>
          </p:cNvPr>
          <p:cNvSpPr>
            <a:spLocks noGrp="1"/>
          </p:cNvSpPr>
          <p:nvPr>
            <p:ph idx="1"/>
          </p:nvPr>
        </p:nvSpPr>
        <p:spPr/>
        <p:txBody>
          <a:bodyPr>
            <a:normAutofit fontScale="92500" lnSpcReduction="10000"/>
          </a:bodyPr>
          <a:lstStyle/>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Paul opens this chapter with some very strong accusations concerning these believers – New believers at that. In this instance he is not making allowances for their behaviour.</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He accuses them of being – </a:t>
            </a:r>
            <a:r>
              <a:rPr lang="en-AU" b="1" dirty="0">
                <a:effectLst/>
                <a:latin typeface="Calibri" panose="020F0502020204030204" pitchFamily="34" charset="0"/>
                <a:ea typeface="Calibri" panose="020F0502020204030204" pitchFamily="34" charset="0"/>
                <a:cs typeface="Calibri" panose="020F0502020204030204" pitchFamily="34" charset="0"/>
              </a:rPr>
              <a:t>FOOLISH: </a:t>
            </a:r>
            <a:r>
              <a:rPr lang="en-AU" b="1" dirty="0" err="1">
                <a:effectLst/>
                <a:latin typeface="Calibri" panose="020F0502020204030204" pitchFamily="34" charset="0"/>
                <a:ea typeface="Calibri" panose="020F0502020204030204" pitchFamily="34" charset="0"/>
                <a:cs typeface="Calibri" panose="020F0502020204030204" pitchFamily="34" charset="0"/>
              </a:rPr>
              <a:t>Anoetos</a:t>
            </a:r>
            <a:r>
              <a:rPr lang="en-AU" b="1" dirty="0">
                <a:effectLst/>
                <a:latin typeface="Calibri" panose="020F0502020204030204" pitchFamily="34" charset="0"/>
                <a:ea typeface="Calibri" panose="020F0502020204030204" pitchFamily="34" charset="0"/>
                <a:cs typeface="Calibri" panose="020F0502020204030204" pitchFamily="34" charset="0"/>
              </a:rPr>
              <a:t> </a:t>
            </a:r>
            <a:r>
              <a:rPr lang="en-AU" dirty="0">
                <a:effectLst/>
                <a:latin typeface="Calibri" panose="020F0502020204030204" pitchFamily="34" charset="0"/>
                <a:ea typeface="Calibri" panose="020F0502020204030204" pitchFamily="34" charset="0"/>
                <a:cs typeface="Calibri" panose="020F0502020204030204" pitchFamily="34" charset="0"/>
              </a:rPr>
              <a:t>– Meaning Lacking intelligence, as well as demonstrating moral fault. One who does not govern their own lusts. One who doesn’t judge correctly.</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These indeed are strong words – but it doesn’t end there. He goes on to ask the question who has caused this loss of moral </a:t>
            </a:r>
            <a:r>
              <a:rPr lang="en-AU" dirty="0" err="1">
                <a:effectLst/>
                <a:latin typeface="Calibri" panose="020F0502020204030204" pitchFamily="34" charset="0"/>
                <a:ea typeface="Calibri" panose="020F0502020204030204" pitchFamily="34" charset="0"/>
                <a:cs typeface="Calibri" panose="020F0502020204030204" pitchFamily="34" charset="0"/>
              </a:rPr>
              <a:t>fiber</a:t>
            </a:r>
            <a:r>
              <a:rPr lang="en-AU" dirty="0">
                <a:effectLst/>
                <a:latin typeface="Calibri" panose="020F0502020204030204" pitchFamily="34" charset="0"/>
                <a:ea typeface="Calibri" panose="020F0502020204030204" pitchFamily="34" charset="0"/>
                <a:cs typeface="Calibri" panose="020F0502020204030204" pitchFamily="34" charset="0"/>
              </a:rPr>
              <a:t> and intelligence.</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40533553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F4AA1-BA5B-486B-A25E-4954F79CF8E7}"/>
              </a:ext>
            </a:extLst>
          </p:cNvPr>
          <p:cNvSpPr>
            <a:spLocks noGrp="1"/>
          </p:cNvSpPr>
          <p:nvPr>
            <p:ph type="title"/>
          </p:nvPr>
        </p:nvSpPr>
        <p:spPr/>
        <p:txBody>
          <a:bodyPr/>
          <a:lstStyle/>
          <a:p>
            <a:r>
              <a:rPr lang="en-US" dirty="0"/>
              <a:t>Galatians – Chapter 3:1</a:t>
            </a:r>
            <a:endParaRPr lang="en-AU" dirty="0"/>
          </a:p>
        </p:txBody>
      </p:sp>
      <p:sp>
        <p:nvSpPr>
          <p:cNvPr id="3" name="Content Placeholder 2">
            <a:extLst>
              <a:ext uri="{FF2B5EF4-FFF2-40B4-BE49-F238E27FC236}">
                <a16:creationId xmlns:a16="http://schemas.microsoft.com/office/drawing/2014/main" id="{515FF567-6B01-4542-80C9-597F5FA406A0}"/>
              </a:ext>
            </a:extLst>
          </p:cNvPr>
          <p:cNvSpPr>
            <a:spLocks noGrp="1"/>
          </p:cNvSpPr>
          <p:nvPr>
            <p:ph idx="1"/>
          </p:nvPr>
        </p:nvSpPr>
        <p:spPr/>
        <p:txBody>
          <a:bodyPr>
            <a:normAutofit fontScale="92500" lnSpcReduction="20000"/>
          </a:bodyPr>
          <a:lstStyle/>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Who has bewitched –</a:t>
            </a:r>
            <a:r>
              <a:rPr lang="en-AU" b="1" dirty="0">
                <a:effectLst/>
                <a:latin typeface="Calibri" panose="020F0502020204030204" pitchFamily="34" charset="0"/>
                <a:ea typeface="Calibri" panose="020F0502020204030204" pitchFamily="34" charset="0"/>
                <a:cs typeface="Calibri" panose="020F0502020204030204" pitchFamily="34" charset="0"/>
              </a:rPr>
              <a:t> Greek: </a:t>
            </a:r>
            <a:r>
              <a:rPr lang="en-AU" b="1" dirty="0" err="1">
                <a:effectLst/>
                <a:latin typeface="Calibri" panose="020F0502020204030204" pitchFamily="34" charset="0"/>
                <a:ea typeface="Calibri" panose="020F0502020204030204" pitchFamily="34" charset="0"/>
                <a:cs typeface="Calibri" panose="020F0502020204030204" pitchFamily="34" charset="0"/>
              </a:rPr>
              <a:t>baskainow</a:t>
            </a:r>
            <a:r>
              <a:rPr lang="en-AU" b="1" dirty="0">
                <a:effectLst/>
                <a:latin typeface="Calibri" panose="020F0502020204030204" pitchFamily="34" charset="0"/>
                <a:ea typeface="Calibri" panose="020F0502020204030204" pitchFamily="34" charset="0"/>
                <a:cs typeface="Calibri" panose="020F0502020204030204" pitchFamily="34" charset="0"/>
              </a:rPr>
              <a:t> </a:t>
            </a:r>
            <a:r>
              <a:rPr lang="en-AU" dirty="0">
                <a:effectLst/>
                <a:latin typeface="Calibri" panose="020F0502020204030204" pitchFamily="34" charset="0"/>
                <a:ea typeface="Calibri" panose="020F0502020204030204" pitchFamily="34" charset="0"/>
                <a:cs typeface="Calibri" panose="020F0502020204030204" pitchFamily="34" charset="0"/>
              </a:rPr>
              <a:t>= This word is associated with slander – false – evil.</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In other words who has caused you to change through false and evil slander of Biblical doctrine and false praise and promise of another Gospel?</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There were plenty within the Jewish circles who were entrenched in what we call today Kabbalah. Who like many today come with new and wonderful teaching that were supposedly from </a:t>
            </a:r>
            <a:r>
              <a:rPr lang="en-AU" dirty="0" err="1">
                <a:effectLst/>
                <a:latin typeface="Calibri" panose="020F0502020204030204" pitchFamily="34" charset="0"/>
                <a:ea typeface="Calibri" panose="020F0502020204030204" pitchFamily="34" charset="0"/>
                <a:cs typeface="Calibri" panose="020F0502020204030204" pitchFamily="34" charset="0"/>
              </a:rPr>
              <a:t>HaShem</a:t>
            </a:r>
            <a:r>
              <a:rPr lang="en-AU" dirty="0">
                <a:effectLst/>
                <a:latin typeface="Calibri" panose="020F0502020204030204" pitchFamily="34" charset="0"/>
                <a:ea typeface="Calibri" panose="020F0502020204030204" pitchFamily="34" charset="0"/>
                <a:cs typeface="Calibri" panose="020F0502020204030204" pitchFamily="34" charset="0"/>
              </a:rPr>
              <a:t>. These teachings are those we also read about in 2Tim 4:1-4.</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1479904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0EEE7-3E04-425E-BE70-94E6F685127F}"/>
              </a:ext>
            </a:extLst>
          </p:cNvPr>
          <p:cNvSpPr>
            <a:spLocks noGrp="1"/>
          </p:cNvSpPr>
          <p:nvPr>
            <p:ph type="title"/>
          </p:nvPr>
        </p:nvSpPr>
        <p:spPr/>
        <p:txBody>
          <a:bodyPr/>
          <a:lstStyle/>
          <a:p>
            <a:r>
              <a:rPr lang="en-US" dirty="0"/>
              <a:t>Galatians – Chapter 3:1</a:t>
            </a:r>
            <a:endParaRPr lang="en-AU" dirty="0"/>
          </a:p>
        </p:txBody>
      </p:sp>
      <p:sp>
        <p:nvSpPr>
          <p:cNvPr id="3" name="Content Placeholder 2">
            <a:extLst>
              <a:ext uri="{FF2B5EF4-FFF2-40B4-BE49-F238E27FC236}">
                <a16:creationId xmlns:a16="http://schemas.microsoft.com/office/drawing/2014/main" id="{2DD662A3-B367-4A22-8295-DA9231671B2B}"/>
              </a:ext>
            </a:extLst>
          </p:cNvPr>
          <p:cNvSpPr>
            <a:spLocks noGrp="1"/>
          </p:cNvSpPr>
          <p:nvPr>
            <p:ph idx="1"/>
          </p:nvPr>
        </p:nvSpPr>
        <p:spPr/>
        <p:txBody>
          <a:bodyPr/>
          <a:lstStyle/>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Paul clearly spells out what </a:t>
            </a:r>
            <a:r>
              <a:rPr lang="en-AU" dirty="0" err="1">
                <a:effectLst/>
                <a:latin typeface="Calibri" panose="020F0502020204030204" pitchFamily="34" charset="0"/>
                <a:ea typeface="Calibri" panose="020F0502020204030204" pitchFamily="34" charset="0"/>
                <a:cs typeface="Calibri" panose="020F0502020204030204" pitchFamily="34" charset="0"/>
              </a:rPr>
              <a:t>Yeshua</a:t>
            </a:r>
            <a:r>
              <a:rPr lang="en-AU" dirty="0">
                <a:effectLst/>
                <a:latin typeface="Calibri" panose="020F0502020204030204" pitchFamily="34" charset="0"/>
                <a:ea typeface="Calibri" panose="020F0502020204030204" pitchFamily="34" charset="0"/>
                <a:cs typeface="Calibri" panose="020F0502020204030204" pitchFamily="34" charset="0"/>
              </a:rPr>
              <a:t> went through, the public spectacle of being crucified as a common criminal – all on their behalf. Yet how soon were they enticed away by the arguments of so called learned men. Men who taught the traditions of manmade religion as Biblical law when in fact it was apposed to Biblical Torah.</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Paul in these opening statements – strong as they were, was steering the people back to the Messiah.</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41981395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5A61A-DEF9-44A7-8B12-2C3B40D87036}"/>
              </a:ext>
            </a:extLst>
          </p:cNvPr>
          <p:cNvSpPr>
            <a:spLocks noGrp="1"/>
          </p:cNvSpPr>
          <p:nvPr>
            <p:ph type="title"/>
          </p:nvPr>
        </p:nvSpPr>
        <p:spPr>
          <a:xfrm>
            <a:off x="838200" y="365125"/>
            <a:ext cx="10515600" cy="593663"/>
          </a:xfrm>
        </p:spPr>
        <p:txBody>
          <a:bodyPr>
            <a:normAutofit fontScale="90000"/>
          </a:bodyPr>
          <a:lstStyle/>
          <a:p>
            <a:r>
              <a:rPr lang="en-US" dirty="0"/>
              <a:t>Galatians – Chapter 3:2</a:t>
            </a:r>
            <a:endParaRPr lang="en-AU" dirty="0"/>
          </a:p>
        </p:txBody>
      </p:sp>
      <p:sp>
        <p:nvSpPr>
          <p:cNvPr id="3" name="Content Placeholder 2">
            <a:extLst>
              <a:ext uri="{FF2B5EF4-FFF2-40B4-BE49-F238E27FC236}">
                <a16:creationId xmlns:a16="http://schemas.microsoft.com/office/drawing/2014/main" id="{3780E562-1AEF-470C-990D-64A395FB26A9}"/>
              </a:ext>
            </a:extLst>
          </p:cNvPr>
          <p:cNvSpPr>
            <a:spLocks noGrp="1"/>
          </p:cNvSpPr>
          <p:nvPr>
            <p:ph idx="1"/>
          </p:nvPr>
        </p:nvSpPr>
        <p:spPr>
          <a:xfrm>
            <a:off x="838200" y="1109709"/>
            <a:ext cx="10515600" cy="5067254"/>
          </a:xfrm>
        </p:spPr>
        <p:txBody>
          <a:bodyPr>
            <a:normAutofit/>
          </a:bodyPr>
          <a:lstStyle/>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P</a:t>
            </a:r>
            <a:r>
              <a:rPr lang="en-AU" sz="2400" dirty="0">
                <a:effectLst/>
                <a:latin typeface="Calibri" panose="020F0502020204030204" pitchFamily="34" charset="0"/>
                <a:ea typeface="Calibri" panose="020F0502020204030204" pitchFamily="34" charset="0"/>
                <a:cs typeface="Calibri" panose="020F0502020204030204" pitchFamily="34" charset="0"/>
              </a:rPr>
              <a:t>aul asks a question – one which leads to an outcome in support of his charge against them.</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How did they receive the </a:t>
            </a:r>
            <a:r>
              <a:rPr lang="en-AU" sz="2400" dirty="0" err="1">
                <a:effectLst/>
                <a:latin typeface="Calibri" panose="020F0502020204030204" pitchFamily="34" charset="0"/>
                <a:ea typeface="Calibri" panose="020F0502020204030204" pitchFamily="34" charset="0"/>
                <a:cs typeface="Calibri" panose="020F0502020204030204" pitchFamily="34" charset="0"/>
              </a:rPr>
              <a:t>Ruach</a:t>
            </a:r>
            <a:r>
              <a:rPr lang="en-AU" sz="2400" dirty="0">
                <a:effectLst/>
                <a:latin typeface="Calibri" panose="020F0502020204030204" pitchFamily="34" charset="0"/>
                <a:ea typeface="Calibri" panose="020F0502020204030204" pitchFamily="34" charset="0"/>
                <a:cs typeface="Calibri" panose="020F0502020204030204" pitchFamily="34" charset="0"/>
              </a:rPr>
              <a:t>? Was it by the law, most likely here meaning the law of the Pharisees/oral law or by hearing WITH faith?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 answer is obvious – It was through hearing with faith.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We should remind ourselves of two things here. The two words hearing and faith.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HEARING – </a:t>
            </a:r>
            <a:r>
              <a:rPr lang="en-AU" sz="2400" dirty="0" err="1">
                <a:effectLst/>
                <a:latin typeface="Calibri" panose="020F0502020204030204" pitchFamily="34" charset="0"/>
                <a:ea typeface="Calibri" panose="020F0502020204030204" pitchFamily="34" charset="0"/>
                <a:cs typeface="Calibri" panose="020F0502020204030204" pitchFamily="34" charset="0"/>
              </a:rPr>
              <a:t>Shama</a:t>
            </a:r>
            <a:r>
              <a:rPr lang="en-AU" sz="2400" dirty="0">
                <a:effectLst/>
                <a:latin typeface="Calibri" panose="020F0502020204030204" pitchFamily="34" charset="0"/>
                <a:ea typeface="Calibri" panose="020F0502020204030204" pitchFamily="34" charset="0"/>
                <a:cs typeface="Calibri" panose="020F0502020204030204" pitchFamily="34" charset="0"/>
              </a:rPr>
              <a:t> = announce, comprehend, discern, listen, pay attention, obey.</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Hearing in Greek – </a:t>
            </a:r>
            <a:r>
              <a:rPr lang="en-AU" sz="2400" dirty="0" err="1">
                <a:effectLst/>
                <a:latin typeface="Calibri" panose="020F0502020204030204" pitchFamily="34" charset="0"/>
                <a:ea typeface="Calibri" panose="020F0502020204030204" pitchFamily="34" charset="0"/>
                <a:cs typeface="Calibri" panose="020F0502020204030204" pitchFamily="34" charset="0"/>
              </a:rPr>
              <a:t>akoe</a:t>
            </a:r>
            <a:r>
              <a:rPr lang="en-AU" sz="2400" dirty="0">
                <a:effectLst/>
                <a:latin typeface="Calibri" panose="020F0502020204030204" pitchFamily="34" charset="0"/>
                <a:ea typeface="Calibri" panose="020F0502020204030204" pitchFamily="34" charset="0"/>
                <a:cs typeface="Calibri" panose="020F0502020204030204" pitchFamily="34" charset="0"/>
              </a:rPr>
              <a:t> = listen, understand, report.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0383430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A6B7D-EBD7-4CCA-8405-F8D95838DA1A}"/>
              </a:ext>
            </a:extLst>
          </p:cNvPr>
          <p:cNvSpPr>
            <a:spLocks noGrp="1"/>
          </p:cNvSpPr>
          <p:nvPr>
            <p:ph type="title"/>
          </p:nvPr>
        </p:nvSpPr>
        <p:spPr>
          <a:xfrm>
            <a:off x="838200" y="365125"/>
            <a:ext cx="10515600" cy="664685"/>
          </a:xfrm>
        </p:spPr>
        <p:txBody>
          <a:bodyPr>
            <a:normAutofit fontScale="90000"/>
          </a:bodyPr>
          <a:lstStyle/>
          <a:p>
            <a:r>
              <a:rPr lang="en-US" dirty="0"/>
              <a:t>Galatians – Chapter 3:2</a:t>
            </a:r>
            <a:endParaRPr lang="en-AU" dirty="0"/>
          </a:p>
        </p:txBody>
      </p:sp>
      <p:sp>
        <p:nvSpPr>
          <p:cNvPr id="3" name="Content Placeholder 2">
            <a:extLst>
              <a:ext uri="{FF2B5EF4-FFF2-40B4-BE49-F238E27FC236}">
                <a16:creationId xmlns:a16="http://schemas.microsoft.com/office/drawing/2014/main" id="{C840AF2A-8564-479B-9B5A-251402881994}"/>
              </a:ext>
            </a:extLst>
          </p:cNvPr>
          <p:cNvSpPr>
            <a:spLocks noGrp="1"/>
          </p:cNvSpPr>
          <p:nvPr>
            <p:ph idx="1"/>
          </p:nvPr>
        </p:nvSpPr>
        <p:spPr>
          <a:xfrm>
            <a:off x="838200" y="1278384"/>
            <a:ext cx="10515600" cy="4898579"/>
          </a:xfrm>
        </p:spPr>
        <p:txBody>
          <a:bodyPr/>
          <a:lstStyle/>
          <a:p>
            <a:pPr>
              <a:lnSpc>
                <a:spcPct val="115000"/>
              </a:lnSpc>
              <a:spcAft>
                <a:spcPts val="1000"/>
              </a:spcAft>
            </a:pPr>
            <a:r>
              <a:rPr lang="en-AU" sz="2400" b="1" dirty="0">
                <a:effectLst/>
                <a:latin typeface="Calibri" panose="020F0502020204030204" pitchFamily="34" charset="0"/>
                <a:ea typeface="Calibri" panose="020F0502020204030204" pitchFamily="34" charset="0"/>
                <a:cs typeface="Calibri" panose="020F0502020204030204" pitchFamily="34" charset="0"/>
              </a:rPr>
              <a:t>FAITH – </a:t>
            </a:r>
            <a:r>
              <a:rPr lang="en-AU" sz="2400" b="1" dirty="0" err="1">
                <a:effectLst/>
                <a:latin typeface="Calibri" panose="020F0502020204030204" pitchFamily="34" charset="0"/>
                <a:ea typeface="Calibri" panose="020F0502020204030204" pitchFamily="34" charset="0"/>
                <a:cs typeface="Calibri" panose="020F0502020204030204" pitchFamily="34" charset="0"/>
              </a:rPr>
              <a:t>emunah</a:t>
            </a:r>
            <a:r>
              <a:rPr lang="en-AU" sz="2400" b="1" dirty="0">
                <a:effectLst/>
                <a:latin typeface="Calibri" panose="020F0502020204030204" pitchFamily="34" charset="0"/>
                <a:ea typeface="Calibri" panose="020F0502020204030204" pitchFamily="34" charset="0"/>
                <a:cs typeface="Calibri" panose="020F0502020204030204" pitchFamily="34" charset="0"/>
              </a:rPr>
              <a:t> - </a:t>
            </a:r>
            <a:r>
              <a:rPr lang="en-AU" sz="2400" dirty="0">
                <a:effectLst/>
                <a:latin typeface="Calibri" panose="020F0502020204030204" pitchFamily="34" charset="0"/>
                <a:ea typeface="Calibri" panose="020F0502020204030204" pitchFamily="34" charset="0"/>
                <a:cs typeface="Calibri" panose="020F0502020204030204" pitchFamily="34" charset="0"/>
              </a:rPr>
              <a:t>firmness, steadfastness, faithfulness – Comes from </a:t>
            </a:r>
            <a:r>
              <a:rPr lang="en-AU" sz="2400" dirty="0" err="1">
                <a:effectLst/>
                <a:latin typeface="Calibri" panose="020F0502020204030204" pitchFamily="34" charset="0"/>
                <a:ea typeface="Calibri" panose="020F0502020204030204" pitchFamily="34" charset="0"/>
                <a:cs typeface="Calibri" panose="020F0502020204030204" pitchFamily="34" charset="0"/>
              </a:rPr>
              <a:t>aman</a:t>
            </a:r>
            <a:r>
              <a:rPr lang="en-AU" sz="2400" dirty="0">
                <a:effectLst/>
                <a:latin typeface="Calibri" panose="020F0502020204030204" pitchFamily="34" charset="0"/>
                <a:ea typeface="Calibri" panose="020F0502020204030204" pitchFamily="34" charset="0"/>
                <a:cs typeface="Calibri" panose="020F0502020204030204" pitchFamily="34" charset="0"/>
              </a:rPr>
              <a:t>          Depend upon, rely upon, being trustworthy.</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effectLst/>
                <a:latin typeface="Calibri" panose="020F0502020204030204" pitchFamily="34" charset="0"/>
                <a:ea typeface="Calibri" panose="020F0502020204030204" pitchFamily="34" charset="0"/>
                <a:cs typeface="Calibri" panose="020F0502020204030204" pitchFamily="34" charset="0"/>
              </a:rPr>
              <a:t>Faith in Greek – </a:t>
            </a:r>
            <a:r>
              <a:rPr lang="en-AU" sz="2400" b="1" dirty="0" err="1">
                <a:effectLst/>
                <a:latin typeface="Calibri" panose="020F0502020204030204" pitchFamily="34" charset="0"/>
                <a:ea typeface="Calibri" panose="020F0502020204030204" pitchFamily="34" charset="0"/>
                <a:cs typeface="Calibri" panose="020F0502020204030204" pitchFamily="34" charset="0"/>
              </a:rPr>
              <a:t>pistis</a:t>
            </a:r>
            <a:r>
              <a:rPr lang="en-AU" sz="2400" b="1" dirty="0">
                <a:effectLst/>
                <a:latin typeface="Calibri" panose="020F0502020204030204" pitchFamily="34" charset="0"/>
                <a:ea typeface="Calibri" panose="020F0502020204030204" pitchFamily="34" charset="0"/>
                <a:cs typeface="Calibri" panose="020F0502020204030204" pitchFamily="34" charset="0"/>
              </a:rPr>
              <a:t> </a:t>
            </a:r>
            <a:r>
              <a:rPr lang="en-AU" sz="2400" dirty="0">
                <a:effectLst/>
                <a:latin typeface="Calibri" panose="020F0502020204030204" pitchFamily="34" charset="0"/>
                <a:ea typeface="Calibri" panose="020F0502020204030204" pitchFamily="34" charset="0"/>
                <a:cs typeface="Calibri" panose="020F0502020204030204" pitchFamily="34" charset="0"/>
              </a:rPr>
              <a:t>= faithfulness, trust, confidence.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So what is Paul asking here? What is he trying to expose?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That they received the </a:t>
            </a:r>
            <a:r>
              <a:rPr lang="en-AU" sz="2400" dirty="0" err="1">
                <a:effectLst/>
                <a:latin typeface="Calibri" panose="020F0502020204030204" pitchFamily="34" charset="0"/>
                <a:ea typeface="Calibri" panose="020F0502020204030204" pitchFamily="34" charset="0"/>
                <a:cs typeface="Calibri" panose="020F0502020204030204" pitchFamily="34" charset="0"/>
              </a:rPr>
              <a:t>Ruach</a:t>
            </a:r>
            <a:r>
              <a:rPr lang="en-AU" sz="2400" dirty="0">
                <a:effectLst/>
                <a:latin typeface="Calibri" panose="020F0502020204030204" pitchFamily="34" charset="0"/>
                <a:ea typeface="Calibri" panose="020F0502020204030204" pitchFamily="34" charset="0"/>
                <a:cs typeface="Calibri" panose="020F0502020204030204" pitchFamily="34" charset="0"/>
              </a:rPr>
              <a:t>/Spirit by hearing – The good news concerning that redemption of their souls by not only accepting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as Messiah but acting upon those beliefs – In other words adhering too and following Biblical instruction as against worldly, mystical, manmade institutional instruction which were not only impossible to keep and a burden but would have then accursed.</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4280182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38D5A-2E5F-4D70-96AA-3932C2985001}"/>
              </a:ext>
            </a:extLst>
          </p:cNvPr>
          <p:cNvSpPr>
            <a:spLocks noGrp="1"/>
          </p:cNvSpPr>
          <p:nvPr>
            <p:ph type="title"/>
          </p:nvPr>
        </p:nvSpPr>
        <p:spPr>
          <a:xfrm>
            <a:off x="838200" y="338492"/>
            <a:ext cx="10515600" cy="1325563"/>
          </a:xfrm>
        </p:spPr>
        <p:txBody>
          <a:bodyPr/>
          <a:lstStyle/>
          <a:p>
            <a:r>
              <a:rPr lang="en-AU" dirty="0"/>
              <a:t>DIFFERENT GOSPEL.</a:t>
            </a:r>
          </a:p>
        </p:txBody>
      </p:sp>
      <p:sp>
        <p:nvSpPr>
          <p:cNvPr id="3" name="Content Placeholder 2">
            <a:extLst>
              <a:ext uri="{FF2B5EF4-FFF2-40B4-BE49-F238E27FC236}">
                <a16:creationId xmlns:a16="http://schemas.microsoft.com/office/drawing/2014/main" id="{F2775892-D847-4F0F-B529-80A772FF0591}"/>
              </a:ext>
            </a:extLst>
          </p:cNvPr>
          <p:cNvSpPr>
            <a:spLocks noGrp="1"/>
          </p:cNvSpPr>
          <p:nvPr>
            <p:ph idx="1"/>
          </p:nvPr>
        </p:nvSpPr>
        <p:spPr/>
        <p:txBody>
          <a:bodyPr/>
          <a:lstStyle/>
          <a:p>
            <a:r>
              <a:rPr lang="en-AU" dirty="0" err="1"/>
              <a:t>Yeshua</a:t>
            </a:r>
            <a:r>
              <a:rPr lang="en-AU" dirty="0"/>
              <a:t> was asked some valid questions.</a:t>
            </a:r>
          </a:p>
          <a:p>
            <a:r>
              <a:rPr lang="en-AU" dirty="0"/>
              <a:t>Matthew 22:34-40; Mark 12:28-31; Luke 10:25-28.</a:t>
            </a:r>
          </a:p>
          <a:p>
            <a:r>
              <a:rPr lang="en-AU" dirty="0"/>
              <a:t>These are the book ends of the  Torah.</a:t>
            </a:r>
          </a:p>
          <a:p>
            <a:r>
              <a:rPr lang="en-AU" dirty="0"/>
              <a:t>Our conduct and walk must be inside these bookends.</a:t>
            </a:r>
          </a:p>
          <a:p>
            <a:endParaRPr lang="en-AU" dirty="0"/>
          </a:p>
          <a:p>
            <a:r>
              <a:rPr lang="en-AU" dirty="0"/>
              <a:t>Deuteronomy 27:26 = Galatians 1:9</a:t>
            </a:r>
          </a:p>
          <a:p>
            <a:endParaRPr lang="en-AU" dirty="0"/>
          </a:p>
          <a:p>
            <a:endParaRPr lang="en-AU" dirty="0"/>
          </a:p>
        </p:txBody>
      </p:sp>
    </p:spTree>
    <p:extLst>
      <p:ext uri="{BB962C8B-B14F-4D97-AF65-F5344CB8AC3E}">
        <p14:creationId xmlns:p14="http://schemas.microsoft.com/office/powerpoint/2010/main" val="33185463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8B051-42B3-4B66-9105-C270F07EEDCE}"/>
              </a:ext>
            </a:extLst>
          </p:cNvPr>
          <p:cNvSpPr>
            <a:spLocks noGrp="1"/>
          </p:cNvSpPr>
          <p:nvPr>
            <p:ph type="title"/>
          </p:nvPr>
        </p:nvSpPr>
        <p:spPr>
          <a:xfrm>
            <a:off x="838200" y="365126"/>
            <a:ext cx="10515600" cy="522642"/>
          </a:xfrm>
        </p:spPr>
        <p:txBody>
          <a:bodyPr>
            <a:normAutofit fontScale="90000"/>
          </a:bodyPr>
          <a:lstStyle/>
          <a:p>
            <a:r>
              <a:rPr lang="en-US" dirty="0"/>
              <a:t>Galatians – Chapter 3:3</a:t>
            </a:r>
            <a:endParaRPr lang="en-AU" dirty="0"/>
          </a:p>
        </p:txBody>
      </p:sp>
      <p:sp>
        <p:nvSpPr>
          <p:cNvPr id="3" name="Content Placeholder 2">
            <a:extLst>
              <a:ext uri="{FF2B5EF4-FFF2-40B4-BE49-F238E27FC236}">
                <a16:creationId xmlns:a16="http://schemas.microsoft.com/office/drawing/2014/main" id="{10FB53C8-CA33-491B-97FB-E2C88CABF927}"/>
              </a:ext>
            </a:extLst>
          </p:cNvPr>
          <p:cNvSpPr>
            <a:spLocks noGrp="1"/>
          </p:cNvSpPr>
          <p:nvPr>
            <p:ph idx="1"/>
          </p:nvPr>
        </p:nvSpPr>
        <p:spPr>
          <a:xfrm>
            <a:off x="838200" y="1127464"/>
            <a:ext cx="10515600" cy="5076132"/>
          </a:xfrm>
        </p:spPr>
        <p:txBody>
          <a:bodyPr/>
          <a:lstStyle/>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Using this important point regarding the DIFFERENCE between the </a:t>
            </a:r>
            <a:r>
              <a:rPr lang="en-AU" sz="1800" dirty="0" err="1">
                <a:effectLst/>
                <a:latin typeface="Calibri" panose="020F0502020204030204" pitchFamily="34" charset="0"/>
                <a:ea typeface="Calibri" panose="020F0502020204030204" pitchFamily="34" charset="0"/>
                <a:cs typeface="Calibri" panose="020F0502020204030204" pitchFamily="34" charset="0"/>
              </a:rPr>
              <a:t>Ruach</a:t>
            </a:r>
            <a:r>
              <a:rPr lang="en-AU" sz="1800" dirty="0">
                <a:effectLst/>
                <a:latin typeface="Calibri" panose="020F0502020204030204" pitchFamily="34" charset="0"/>
                <a:ea typeface="Calibri" panose="020F0502020204030204" pitchFamily="34" charset="0"/>
                <a:cs typeface="Calibri" panose="020F0502020204030204" pitchFamily="34" charset="0"/>
              </a:rPr>
              <a:t> and the flesh [man made doctrines] Paul continues his charge against them.</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Having begun by the </a:t>
            </a:r>
            <a:r>
              <a:rPr lang="en-AU" sz="1800" dirty="0" err="1">
                <a:effectLst/>
                <a:latin typeface="Calibri" panose="020F0502020204030204" pitchFamily="34" charset="0"/>
                <a:ea typeface="Calibri" panose="020F0502020204030204" pitchFamily="34" charset="0"/>
                <a:cs typeface="Calibri" panose="020F0502020204030204" pitchFamily="34" charset="0"/>
              </a:rPr>
              <a:t>Ruach</a:t>
            </a:r>
            <a:r>
              <a:rPr lang="en-AU" sz="1800" dirty="0">
                <a:effectLst/>
                <a:latin typeface="Calibri" panose="020F0502020204030204" pitchFamily="34" charset="0"/>
                <a:ea typeface="Calibri" panose="020F0502020204030204" pitchFamily="34" charset="0"/>
                <a:cs typeface="Calibri" panose="020F0502020204030204" pitchFamily="34" charset="0"/>
              </a:rPr>
              <a:t> – Having started off in the correct way, along the correct path, having heard and deciding to follow true Godly instruction, the path that leads to eternal life. Having been rescued and justified through </a:t>
            </a:r>
            <a:r>
              <a:rPr lang="en-AU" sz="1800" dirty="0" err="1">
                <a:effectLst/>
                <a:latin typeface="Calibri" panose="020F0502020204030204" pitchFamily="34" charset="0"/>
                <a:ea typeface="Calibri" panose="020F0502020204030204" pitchFamily="34" charset="0"/>
                <a:cs typeface="Calibri" panose="020F0502020204030204" pitchFamily="34" charset="0"/>
              </a:rPr>
              <a:t>Yeshua</a:t>
            </a:r>
            <a:r>
              <a:rPr lang="en-AU" sz="1800" dirty="0">
                <a:effectLst/>
                <a:latin typeface="Calibri" panose="020F0502020204030204" pitchFamily="34" charset="0"/>
                <a:ea typeface="Calibri" panose="020F0502020204030204" pitchFamily="34" charset="0"/>
                <a:cs typeface="Calibri" panose="020F0502020204030204" pitchFamily="34" charset="0"/>
              </a:rPr>
              <a:t> as Mashiach; why for one moment would you change and consider that you are perfected by the flesh – Talk about imbeciles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r>
              <a:rPr lang="en-AU" sz="1800" b="1" dirty="0">
                <a:effectLst/>
                <a:latin typeface="Calibri" panose="020F0502020204030204" pitchFamily="34" charset="0"/>
                <a:ea typeface="Calibri" panose="020F0502020204030204" pitchFamily="34" charset="0"/>
                <a:cs typeface="Calibri" panose="020F0502020204030204" pitchFamily="34" charset="0"/>
              </a:rPr>
              <a:t>FLESH – </a:t>
            </a:r>
            <a:r>
              <a:rPr lang="en-AU" sz="1800" b="1" dirty="0" err="1">
                <a:effectLst/>
                <a:latin typeface="Calibri" panose="020F0502020204030204" pitchFamily="34" charset="0"/>
                <a:ea typeface="Calibri" panose="020F0502020204030204" pitchFamily="34" charset="0"/>
                <a:cs typeface="Calibri" panose="020F0502020204030204" pitchFamily="34" charset="0"/>
              </a:rPr>
              <a:t>Sarx</a:t>
            </a:r>
            <a:r>
              <a:rPr lang="en-AU" sz="1800" b="1" dirty="0">
                <a:effectLst/>
                <a:latin typeface="Calibri" panose="020F0502020204030204" pitchFamily="34" charset="0"/>
                <a:ea typeface="Calibri" panose="020F0502020204030204" pitchFamily="34" charset="0"/>
                <a:cs typeface="Calibri" panose="020F0502020204030204" pitchFamily="34" charset="0"/>
              </a:rPr>
              <a:t> </a:t>
            </a:r>
            <a:r>
              <a:rPr lang="en-AU" sz="1800" dirty="0">
                <a:effectLst/>
                <a:latin typeface="Calibri" panose="020F0502020204030204" pitchFamily="34" charset="0"/>
                <a:ea typeface="Calibri" panose="020F0502020204030204" pitchFamily="34" charset="0"/>
                <a:cs typeface="Calibri" panose="020F0502020204030204" pitchFamily="34" charset="0"/>
              </a:rPr>
              <a:t>= Vine uses such words as “The unregenerate state of men, the seat of sin in man.” Another describes flesh as “The corrupt nature of man subject to the filthy appetites and passions.”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In other words Paul is saying “you stupid imbeciles, having admitted that unregenerate man cannot redeem himself, you now are saying that he can not only redeem himself through religious traditions, but make himself perfect and complete through them.”</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These peoples have done an 180deg turn and are at a similar position to Paul before his conversion.</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360550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78C73-3F58-4DD9-BEAF-93B06AAE8C01}"/>
              </a:ext>
            </a:extLst>
          </p:cNvPr>
          <p:cNvSpPr>
            <a:spLocks noGrp="1"/>
          </p:cNvSpPr>
          <p:nvPr>
            <p:ph type="title"/>
          </p:nvPr>
        </p:nvSpPr>
        <p:spPr>
          <a:xfrm>
            <a:off x="838200" y="365125"/>
            <a:ext cx="10515600" cy="540397"/>
          </a:xfrm>
        </p:spPr>
        <p:txBody>
          <a:bodyPr>
            <a:normAutofit fontScale="90000"/>
          </a:bodyPr>
          <a:lstStyle/>
          <a:p>
            <a:r>
              <a:rPr lang="en-US" dirty="0"/>
              <a:t>Galatians – Chapter 3:4</a:t>
            </a:r>
            <a:endParaRPr lang="en-AU" dirty="0"/>
          </a:p>
        </p:txBody>
      </p:sp>
      <p:sp>
        <p:nvSpPr>
          <p:cNvPr id="3" name="Content Placeholder 2">
            <a:extLst>
              <a:ext uri="{FF2B5EF4-FFF2-40B4-BE49-F238E27FC236}">
                <a16:creationId xmlns:a16="http://schemas.microsoft.com/office/drawing/2014/main" id="{AC7EB743-1D4F-4F99-A7D4-31EB4EF3800B}"/>
              </a:ext>
            </a:extLst>
          </p:cNvPr>
          <p:cNvSpPr>
            <a:spLocks noGrp="1"/>
          </p:cNvSpPr>
          <p:nvPr>
            <p:ph idx="1"/>
          </p:nvPr>
        </p:nvSpPr>
        <p:spPr>
          <a:xfrm>
            <a:off x="838200" y="1171852"/>
            <a:ext cx="10515600" cy="5031744"/>
          </a:xfrm>
        </p:spPr>
        <p:txBody>
          <a:bodyPr>
            <a:normAutofit fontScale="92500" lnSpcReduction="20000"/>
          </a:bodyPr>
          <a:lstStyle/>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 Paul keeps on asking questions in an effort to turn them back to the truth of the Gospel of good news found through </a:t>
            </a:r>
            <a:r>
              <a:rPr lang="en-AU" sz="2000" dirty="0" err="1">
                <a:effectLst/>
                <a:latin typeface="Calibri" panose="020F0502020204030204" pitchFamily="34" charset="0"/>
                <a:ea typeface="Calibri" panose="020F0502020204030204" pitchFamily="34" charset="0"/>
                <a:cs typeface="Calibri" panose="020F0502020204030204" pitchFamily="34" charset="0"/>
              </a:rPr>
              <a:t>Yeshua</a:t>
            </a:r>
            <a:r>
              <a:rPr lang="en-AU" sz="2000" dirty="0">
                <a:effectLst/>
                <a:latin typeface="Calibri" panose="020F0502020204030204" pitchFamily="34" charset="0"/>
                <a:ea typeface="Calibri" panose="020F0502020204030204" pitchFamily="34" charset="0"/>
                <a:cs typeface="Calibri" panose="020F0502020204030204" pitchFamily="34" charset="0"/>
              </a:rPr>
              <a:t> </a:t>
            </a:r>
            <a:r>
              <a:rPr lang="en-AU" sz="2000" dirty="0" err="1">
                <a:effectLst/>
                <a:latin typeface="Calibri" panose="020F0502020204030204" pitchFamily="34" charset="0"/>
                <a:ea typeface="Calibri" panose="020F0502020204030204" pitchFamily="34" charset="0"/>
                <a:cs typeface="Calibri" panose="020F0502020204030204" pitchFamily="34" charset="0"/>
              </a:rPr>
              <a:t>HaMashiach</a:t>
            </a:r>
            <a:r>
              <a:rPr lang="en-AU" sz="2000" dirty="0">
                <a:effectLst/>
                <a:latin typeface="Calibri" panose="020F0502020204030204" pitchFamily="34" charset="0"/>
                <a:ea typeface="Calibri" panose="020F0502020204030204" pitchFamily="34" charset="0"/>
                <a:cs typeface="Calibri" panose="020F0502020204030204" pitchFamily="34" charset="0"/>
              </a:rPr>
              <a:t>.</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He asks: What about all the things you have had to endure due to your earlier stance concerning the Messiah?</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We can be confident that they endured hardship and persecution due to their belief, just as many today endure such and as we have recorded in the Bible. Passages such as: Acts 14:4-7, &amp; 19.   2Cor 11:24-25</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Paul also shared his experiences of such in 2Tim 3:10-12.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What is the reason behind this kind of persecution? Did you go through all this for nothing?</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Is it because one follows Torah or is it because we uphold </a:t>
            </a:r>
            <a:r>
              <a:rPr lang="en-AU" sz="2000" dirty="0" err="1">
                <a:effectLst/>
                <a:latin typeface="Calibri" panose="020F0502020204030204" pitchFamily="34" charset="0"/>
                <a:ea typeface="Calibri" panose="020F0502020204030204" pitchFamily="34" charset="0"/>
                <a:cs typeface="Calibri" panose="020F0502020204030204" pitchFamily="34" charset="0"/>
              </a:rPr>
              <a:t>Yeshua</a:t>
            </a:r>
            <a:r>
              <a:rPr lang="en-AU" sz="2000" dirty="0">
                <a:effectLst/>
                <a:latin typeface="Calibri" panose="020F0502020204030204" pitchFamily="34" charset="0"/>
                <a:ea typeface="Calibri" panose="020F0502020204030204" pitchFamily="34" charset="0"/>
                <a:cs typeface="Calibri" panose="020F0502020204030204" pitchFamily="34" charset="0"/>
              </a:rPr>
              <a:t> as crucified and thus he is Messiah and Lord or Master – Not the authorities from the halls of </a:t>
            </a:r>
            <a:r>
              <a:rPr lang="en-AU" sz="2000" dirty="0" err="1">
                <a:effectLst/>
                <a:latin typeface="Calibri" panose="020F0502020204030204" pitchFamily="34" charset="0"/>
                <a:ea typeface="Calibri" panose="020F0502020204030204" pitchFamily="34" charset="0"/>
                <a:cs typeface="Calibri" panose="020F0502020204030204" pitchFamily="34" charset="0"/>
              </a:rPr>
              <a:t>Pharisaical</a:t>
            </a:r>
            <a:r>
              <a:rPr lang="en-AU" sz="2000" dirty="0">
                <a:effectLst/>
                <a:latin typeface="Calibri" panose="020F0502020204030204" pitchFamily="34" charset="0"/>
                <a:ea typeface="Calibri" panose="020F0502020204030204" pitchFamily="34" charset="0"/>
                <a:cs typeface="Calibri" panose="020F0502020204030204" pitchFamily="34" charset="0"/>
              </a:rPr>
              <a:t>/Rabbinical Judaism or Christianity.</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30908780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2EA7F-72CE-4512-ABA3-9F749B149E53}"/>
              </a:ext>
            </a:extLst>
          </p:cNvPr>
          <p:cNvSpPr>
            <a:spLocks noGrp="1"/>
          </p:cNvSpPr>
          <p:nvPr>
            <p:ph type="title"/>
          </p:nvPr>
        </p:nvSpPr>
        <p:spPr/>
        <p:txBody>
          <a:bodyPr/>
          <a:lstStyle/>
          <a:p>
            <a:r>
              <a:rPr lang="en-US" dirty="0"/>
              <a:t>Galatians – Chapter 3:5</a:t>
            </a:r>
            <a:endParaRPr lang="en-AU" dirty="0"/>
          </a:p>
        </p:txBody>
      </p:sp>
      <p:sp>
        <p:nvSpPr>
          <p:cNvPr id="3" name="Content Placeholder 2">
            <a:extLst>
              <a:ext uri="{FF2B5EF4-FFF2-40B4-BE49-F238E27FC236}">
                <a16:creationId xmlns:a16="http://schemas.microsoft.com/office/drawing/2014/main" id="{001F718C-BD71-4775-BB40-52B657E52574}"/>
              </a:ext>
            </a:extLst>
          </p:cNvPr>
          <p:cNvSpPr>
            <a:spLocks noGrp="1"/>
          </p:cNvSpPr>
          <p:nvPr>
            <p:ph idx="1"/>
          </p:nvPr>
        </p:nvSpPr>
        <p:spPr/>
        <p:txBody>
          <a:bodyPr/>
          <a:lstStyle/>
          <a:p>
            <a:r>
              <a:rPr lang="en-US" dirty="0"/>
              <a:t>Another question in an effort to turn these people back to the truth!</a:t>
            </a:r>
          </a:p>
          <a:p>
            <a:r>
              <a:rPr lang="en-US" dirty="0"/>
              <a:t>How did the Gift of the Spirit, the working of miracles come about?</a:t>
            </a:r>
          </a:p>
          <a:p>
            <a:r>
              <a:rPr lang="en-US" dirty="0"/>
              <a:t>Was it by WORKS or by FAITH?</a:t>
            </a:r>
          </a:p>
          <a:p>
            <a:endParaRPr lang="en-US" dirty="0"/>
          </a:p>
          <a:p>
            <a:r>
              <a:rPr lang="en-US" dirty="0"/>
              <a:t>Was it because of – say circumcision or perhaps faith in </a:t>
            </a:r>
            <a:r>
              <a:rPr lang="en-US" dirty="0" err="1"/>
              <a:t>Yeshua</a:t>
            </a:r>
            <a:r>
              <a:rPr lang="en-US" dirty="0"/>
              <a:t> </a:t>
            </a:r>
            <a:r>
              <a:rPr lang="en-US"/>
              <a:t>as Messiah?</a:t>
            </a:r>
            <a:endParaRPr lang="en-US" dirty="0"/>
          </a:p>
          <a:p>
            <a:endParaRPr lang="en-AU" dirty="0"/>
          </a:p>
        </p:txBody>
      </p:sp>
    </p:spTree>
    <p:extLst>
      <p:ext uri="{BB962C8B-B14F-4D97-AF65-F5344CB8AC3E}">
        <p14:creationId xmlns:p14="http://schemas.microsoft.com/office/powerpoint/2010/main" val="10517501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DB22E-1C81-4EF6-BD8A-A8EC35D8E863}"/>
              </a:ext>
            </a:extLst>
          </p:cNvPr>
          <p:cNvSpPr>
            <a:spLocks noGrp="1"/>
          </p:cNvSpPr>
          <p:nvPr>
            <p:ph type="title"/>
          </p:nvPr>
        </p:nvSpPr>
        <p:spPr>
          <a:xfrm>
            <a:off x="838200" y="365126"/>
            <a:ext cx="10515600" cy="575908"/>
          </a:xfrm>
        </p:spPr>
        <p:txBody>
          <a:bodyPr>
            <a:normAutofit fontScale="90000"/>
          </a:bodyPr>
          <a:lstStyle/>
          <a:p>
            <a:r>
              <a:rPr lang="en-US" dirty="0"/>
              <a:t>Galatians – Chapter 3:6-7</a:t>
            </a:r>
            <a:endParaRPr lang="en-AU" dirty="0"/>
          </a:p>
        </p:txBody>
      </p:sp>
      <p:sp>
        <p:nvSpPr>
          <p:cNvPr id="3" name="Content Placeholder 2">
            <a:extLst>
              <a:ext uri="{FF2B5EF4-FFF2-40B4-BE49-F238E27FC236}">
                <a16:creationId xmlns:a16="http://schemas.microsoft.com/office/drawing/2014/main" id="{2C7F3FD4-562F-4C1F-B935-6C9DEC8A324D}"/>
              </a:ext>
            </a:extLst>
          </p:cNvPr>
          <p:cNvSpPr>
            <a:spLocks noGrp="1"/>
          </p:cNvSpPr>
          <p:nvPr>
            <p:ph idx="1"/>
          </p:nvPr>
        </p:nvSpPr>
        <p:spPr>
          <a:xfrm>
            <a:off x="838200" y="1162975"/>
            <a:ext cx="10515600" cy="5013988"/>
          </a:xfrm>
        </p:spPr>
        <p:txBody>
          <a:bodyPr>
            <a:normAutofit fontScale="92500" lnSpcReduction="10000"/>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Paul had just finished his little charge and questioning of the Galatians with the hope they would begin to arrange or re-arrange their lives within the Biblical understanding of hearing/</a:t>
            </a:r>
            <a:r>
              <a:rPr lang="en-AU" sz="2400" dirty="0" err="1">
                <a:effectLst/>
                <a:latin typeface="Calibri" panose="020F0502020204030204" pitchFamily="34" charset="0"/>
                <a:ea typeface="Calibri" panose="020F0502020204030204" pitchFamily="34" charset="0"/>
                <a:cs typeface="Calibri" panose="020F0502020204030204" pitchFamily="34" charset="0"/>
              </a:rPr>
              <a:t>shama</a:t>
            </a:r>
            <a:r>
              <a:rPr lang="en-AU" sz="2400" dirty="0">
                <a:effectLst/>
                <a:latin typeface="Calibri" panose="020F0502020204030204" pitchFamily="34" charset="0"/>
                <a:ea typeface="Calibri" panose="020F0502020204030204" pitchFamily="34" charset="0"/>
                <a:cs typeface="Calibri" panose="020F0502020204030204" pitchFamily="34" charset="0"/>
              </a:rPr>
              <a:t> and thus putting faith/faithfulness in it's proper place.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effectLst/>
                <a:latin typeface="Calibri" panose="020F0502020204030204" pitchFamily="34" charset="0"/>
                <a:ea typeface="Calibri" panose="020F0502020204030204" pitchFamily="34" charset="0"/>
                <a:cs typeface="Calibri" panose="020F0502020204030204" pitchFamily="34" charset="0"/>
              </a:rPr>
              <a:t>Verses 6-7</a:t>
            </a:r>
            <a:r>
              <a:rPr lang="en-AU" sz="2400" dirty="0">
                <a:effectLst/>
                <a:latin typeface="Calibri" panose="020F0502020204030204" pitchFamily="34" charset="0"/>
                <a:ea typeface="Calibri" panose="020F0502020204030204" pitchFamily="34" charset="0"/>
                <a:cs typeface="Calibri" panose="020F0502020204030204" pitchFamily="34" charset="0"/>
              </a:rPr>
              <a:t>: He continues on the faith line by using Avraham as an example of Biblical faith, and YHVH's response to such faith.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Is this something we should be absorbing and understanding as well?</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 believe the answer to be YES. How many people claim they are the children of Avraham?</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Judaism, Islam and Christianity all claim to be </a:t>
            </a:r>
            <a:r>
              <a:rPr lang="en-AU" sz="2400" dirty="0" err="1">
                <a:effectLst/>
                <a:latin typeface="Calibri" panose="020F0502020204030204" pitchFamily="34" charset="0"/>
                <a:ea typeface="Calibri" panose="020F0502020204030204" pitchFamily="34" charset="0"/>
                <a:cs typeface="Calibri" panose="020F0502020204030204" pitchFamily="34" charset="0"/>
              </a:rPr>
              <a:t>Avrahams</a:t>
            </a:r>
            <a:r>
              <a:rPr lang="en-AU" sz="2400" dirty="0">
                <a:effectLst/>
                <a:latin typeface="Calibri" panose="020F0502020204030204" pitchFamily="34" charset="0"/>
                <a:ea typeface="Calibri" panose="020F0502020204030204" pitchFamily="34" charset="0"/>
                <a:cs typeface="Calibri" panose="020F0502020204030204" pitchFamily="34" charset="0"/>
              </a:rPr>
              <a:t> children and the truth to Biblical faith.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9965237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9772C-FAC9-43E0-BF66-7006EC640514}"/>
              </a:ext>
            </a:extLst>
          </p:cNvPr>
          <p:cNvSpPr>
            <a:spLocks noGrp="1"/>
          </p:cNvSpPr>
          <p:nvPr>
            <p:ph type="title"/>
          </p:nvPr>
        </p:nvSpPr>
        <p:spPr>
          <a:xfrm>
            <a:off x="838200" y="365125"/>
            <a:ext cx="10515600" cy="611419"/>
          </a:xfrm>
        </p:spPr>
        <p:txBody>
          <a:bodyPr>
            <a:normAutofit fontScale="90000"/>
          </a:bodyPr>
          <a:lstStyle/>
          <a:p>
            <a:r>
              <a:rPr lang="en-US" dirty="0"/>
              <a:t>Galatians – Chapter 3:6-7</a:t>
            </a:r>
            <a:endParaRPr lang="en-AU" dirty="0"/>
          </a:p>
        </p:txBody>
      </p:sp>
      <p:sp>
        <p:nvSpPr>
          <p:cNvPr id="3" name="Content Placeholder 2">
            <a:extLst>
              <a:ext uri="{FF2B5EF4-FFF2-40B4-BE49-F238E27FC236}">
                <a16:creationId xmlns:a16="http://schemas.microsoft.com/office/drawing/2014/main" id="{CA3C8D5D-4388-4926-9870-4217F6CCB121}"/>
              </a:ext>
            </a:extLst>
          </p:cNvPr>
          <p:cNvSpPr>
            <a:spLocks noGrp="1"/>
          </p:cNvSpPr>
          <p:nvPr>
            <p:ph idx="1"/>
          </p:nvPr>
        </p:nvSpPr>
        <p:spPr>
          <a:xfrm>
            <a:off x="838200" y="1207363"/>
            <a:ext cx="10515600" cy="4969600"/>
          </a:xfrm>
        </p:spPr>
        <p:txBody>
          <a:bodyPr/>
          <a:lstStyle/>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In light of these claims let us view this BELIEF/FAITH that had Avraham declared RIGHTEOUS.</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Paul is quoting from Gen 15:5-6</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Paul is explaining to the people of Galatia who are the sons of Avraham - as the Judaizers would have been claiming this as well. But as we have learned they were focusing on the "oral" law and the Authority that one had to adhere to was the man made traditions of the Jewish </a:t>
            </a:r>
            <a:r>
              <a:rPr lang="en-AU" sz="2000" dirty="0" err="1">
                <a:effectLst/>
                <a:latin typeface="Calibri" panose="020F0502020204030204" pitchFamily="34" charset="0"/>
                <a:ea typeface="Calibri" panose="020F0502020204030204" pitchFamily="34" charset="0"/>
                <a:cs typeface="Calibri" panose="020F0502020204030204" pitchFamily="34" charset="0"/>
              </a:rPr>
              <a:t>heirachy</a:t>
            </a:r>
            <a:r>
              <a:rPr lang="en-AU" sz="2000" dirty="0">
                <a:effectLst/>
                <a:latin typeface="Calibri" panose="020F0502020204030204" pitchFamily="34" charset="0"/>
                <a:ea typeface="Calibri" panose="020F0502020204030204" pitchFamily="34" charset="0"/>
                <a:cs typeface="Calibri" panose="020F0502020204030204" pitchFamily="34" charset="0"/>
              </a:rPr>
              <a:t> at that time.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We see this in the Rabbis of Rabbinical Judaism of today.</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Righteous - </a:t>
            </a:r>
            <a:r>
              <a:rPr lang="en-AU" sz="2000" dirty="0" err="1">
                <a:effectLst/>
                <a:latin typeface="Calibri" panose="020F0502020204030204" pitchFamily="34" charset="0"/>
                <a:ea typeface="Calibri" panose="020F0502020204030204" pitchFamily="34" charset="0"/>
                <a:cs typeface="Calibri" panose="020F0502020204030204" pitchFamily="34" charset="0"/>
              </a:rPr>
              <a:t>Dikaioma</a:t>
            </a:r>
            <a:r>
              <a:rPr lang="en-AU" sz="2000" dirty="0">
                <a:effectLst/>
                <a:latin typeface="Calibri" panose="020F0502020204030204" pitchFamily="34" charset="0"/>
                <a:ea typeface="Calibri" panose="020F0502020204030204" pitchFamily="34" charset="0"/>
                <a:cs typeface="Calibri" panose="020F0502020204030204" pitchFamily="34" charset="0"/>
              </a:rPr>
              <a:t> - </a:t>
            </a:r>
            <a:r>
              <a:rPr lang="en-AU" sz="2000" dirty="0" err="1">
                <a:effectLst/>
                <a:latin typeface="Calibri" panose="020F0502020204030204" pitchFamily="34" charset="0"/>
                <a:ea typeface="Calibri" panose="020F0502020204030204" pitchFamily="34" charset="0"/>
                <a:cs typeface="Calibri" panose="020F0502020204030204" pitchFamily="34" charset="0"/>
              </a:rPr>
              <a:t>Zodhiates</a:t>
            </a:r>
            <a:r>
              <a:rPr lang="en-AU" sz="2000" dirty="0">
                <a:effectLst/>
                <a:latin typeface="Calibri" panose="020F0502020204030204" pitchFamily="34" charset="0"/>
                <a:ea typeface="Calibri" panose="020F0502020204030204" pitchFamily="34" charset="0"/>
                <a:cs typeface="Calibri" panose="020F0502020204030204" pitchFamily="34" charset="0"/>
              </a:rPr>
              <a:t> says this means: "The product or result of being justified before God. The rights or claims which one has before God when he becomes His child by faith through Christ."</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23309579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D494E-9E8B-41F2-A29F-93223A8D601D}"/>
              </a:ext>
            </a:extLst>
          </p:cNvPr>
          <p:cNvSpPr>
            <a:spLocks noGrp="1"/>
          </p:cNvSpPr>
          <p:nvPr>
            <p:ph type="title"/>
          </p:nvPr>
        </p:nvSpPr>
        <p:spPr>
          <a:xfrm>
            <a:off x="838200" y="365125"/>
            <a:ext cx="10515600" cy="593663"/>
          </a:xfrm>
        </p:spPr>
        <p:txBody>
          <a:bodyPr>
            <a:normAutofit fontScale="90000"/>
          </a:bodyPr>
          <a:lstStyle/>
          <a:p>
            <a:r>
              <a:rPr lang="en-US" dirty="0"/>
              <a:t>Galatians – Chapter 3:6-7</a:t>
            </a:r>
            <a:endParaRPr lang="en-AU" dirty="0"/>
          </a:p>
        </p:txBody>
      </p:sp>
      <p:sp>
        <p:nvSpPr>
          <p:cNvPr id="3" name="Content Placeholder 2">
            <a:extLst>
              <a:ext uri="{FF2B5EF4-FFF2-40B4-BE49-F238E27FC236}">
                <a16:creationId xmlns:a16="http://schemas.microsoft.com/office/drawing/2014/main" id="{9BC1A3A6-07D9-4E5B-8FAD-3DBE4224404D}"/>
              </a:ext>
            </a:extLst>
          </p:cNvPr>
          <p:cNvSpPr>
            <a:spLocks noGrp="1"/>
          </p:cNvSpPr>
          <p:nvPr>
            <p:ph idx="1"/>
          </p:nvPr>
        </p:nvSpPr>
        <p:spPr>
          <a:xfrm>
            <a:off x="838200" y="1180730"/>
            <a:ext cx="10515600" cy="4996233"/>
          </a:xfrm>
        </p:spPr>
        <p:txBody>
          <a:bodyPr/>
          <a:lstStyle/>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Paul is saying for goodness sake recognize that it is those who have the same FAITH as Avraham who can be called his sons and by extension be declared righteous before YHVH.</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This is where it goes horribly wrong for the Judaizers of Galatia, the Judaism of today and the Christian church.</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Why do I say this?</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For the Judaizers of then and the Judaism of today it goes horribly wrong when they teach that Avraham was a man of the Oral law. You see, once you put your obedience in what was said instead of what was and is written, danger lurks at every corner. This begins the path of tradition over the written biblical word. The truth can not only be distorted but the word of "great" men becomes the law by which one is to live.  This opens the door for mystics and the like. "I heard from God" etc </a:t>
            </a:r>
            <a:r>
              <a:rPr lang="en-AU" sz="2000" dirty="0" err="1">
                <a:effectLst/>
                <a:latin typeface="Calibri" panose="020F0502020204030204" pitchFamily="34" charset="0"/>
                <a:ea typeface="Calibri" panose="020F0502020204030204" pitchFamily="34" charset="0"/>
                <a:cs typeface="Calibri" panose="020F0502020204030204" pitchFamily="34" charset="0"/>
              </a:rPr>
              <a:t>etc</a:t>
            </a:r>
            <a:r>
              <a:rPr lang="en-AU" sz="2000" dirty="0">
                <a:effectLst/>
                <a:latin typeface="Calibri" panose="020F0502020204030204" pitchFamily="34" charset="0"/>
                <a:ea typeface="Calibri" panose="020F0502020204030204" pitchFamily="34" charset="0"/>
                <a:cs typeface="Calibri" panose="020F0502020204030204" pitchFamily="34" charset="0"/>
              </a:rPr>
              <a:t>.</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13466753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9A2D3-2379-4A16-9807-88544C2000B8}"/>
              </a:ext>
            </a:extLst>
          </p:cNvPr>
          <p:cNvSpPr>
            <a:spLocks noGrp="1"/>
          </p:cNvSpPr>
          <p:nvPr>
            <p:ph type="title"/>
          </p:nvPr>
        </p:nvSpPr>
        <p:spPr>
          <a:xfrm>
            <a:off x="838200" y="365126"/>
            <a:ext cx="10515600" cy="531520"/>
          </a:xfrm>
        </p:spPr>
        <p:txBody>
          <a:bodyPr>
            <a:normAutofit fontScale="90000"/>
          </a:bodyPr>
          <a:lstStyle/>
          <a:p>
            <a:r>
              <a:rPr lang="en-US" dirty="0"/>
              <a:t>Galatians – Chapter 3:6-7</a:t>
            </a:r>
            <a:endParaRPr lang="en-AU" dirty="0"/>
          </a:p>
        </p:txBody>
      </p:sp>
      <p:sp>
        <p:nvSpPr>
          <p:cNvPr id="3" name="Content Placeholder 2">
            <a:extLst>
              <a:ext uri="{FF2B5EF4-FFF2-40B4-BE49-F238E27FC236}">
                <a16:creationId xmlns:a16="http://schemas.microsoft.com/office/drawing/2014/main" id="{D76F64F7-3FA4-445D-9B35-5C11E121F288}"/>
              </a:ext>
            </a:extLst>
          </p:cNvPr>
          <p:cNvSpPr>
            <a:spLocks noGrp="1"/>
          </p:cNvSpPr>
          <p:nvPr>
            <p:ph idx="1"/>
          </p:nvPr>
        </p:nvSpPr>
        <p:spPr>
          <a:xfrm>
            <a:off x="838200" y="1162975"/>
            <a:ext cx="10515600" cy="5040621"/>
          </a:xfrm>
        </p:spPr>
        <p:txBody>
          <a:bodyPr>
            <a:normAutofit/>
          </a:bodyPr>
          <a:lstStyle/>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For the Christian church it went horribly wrong because they teach that they are not to follow the Torah of </a:t>
            </a:r>
            <a:r>
              <a:rPr lang="en-AU" sz="1800" dirty="0" err="1">
                <a:effectLst/>
                <a:latin typeface="Calibri" panose="020F0502020204030204" pitchFamily="34" charset="0"/>
                <a:ea typeface="Calibri" panose="020F0502020204030204" pitchFamily="34" charset="0"/>
                <a:cs typeface="Calibri" panose="020F0502020204030204" pitchFamily="34" charset="0"/>
              </a:rPr>
              <a:t>Mosheh</a:t>
            </a:r>
            <a:r>
              <a:rPr lang="en-AU" sz="1800" dirty="0">
                <a:effectLst/>
                <a:latin typeface="Calibri" panose="020F0502020204030204" pitchFamily="34" charset="0"/>
                <a:ea typeface="Calibri" panose="020F0502020204030204" pitchFamily="34" charset="0"/>
                <a:cs typeface="Calibri" panose="020F0502020204030204" pitchFamily="34" charset="0"/>
              </a:rPr>
              <a:t> because they have the same faith as Avraham and therefore are declared righteous.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We ask is their conclusion Biblically correct and does it stand on solid ground?</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Importantly does the Christian church have the same faith as Avraham??</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How did </a:t>
            </a:r>
            <a:r>
              <a:rPr lang="en-AU" sz="1800" dirty="0" err="1">
                <a:effectLst/>
                <a:latin typeface="Calibri" panose="020F0502020204030204" pitchFamily="34" charset="0"/>
                <a:ea typeface="Calibri" panose="020F0502020204030204" pitchFamily="34" charset="0"/>
                <a:cs typeface="Calibri" panose="020F0502020204030204" pitchFamily="34" charset="0"/>
              </a:rPr>
              <a:t>Avrahams</a:t>
            </a:r>
            <a:r>
              <a:rPr lang="en-AU" sz="1800" dirty="0">
                <a:effectLst/>
                <a:latin typeface="Calibri" panose="020F0502020204030204" pitchFamily="34" charset="0"/>
                <a:ea typeface="Calibri" panose="020F0502020204030204" pitchFamily="34" charset="0"/>
                <a:cs typeface="Calibri" panose="020F0502020204030204" pitchFamily="34" charset="0"/>
              </a:rPr>
              <a:t> walk with YHVH begin?</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Turn to Gen 12:1-4   -  What took place here is the circumstances we read about in Heb 11:1 and 11:8-10.</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Remember what we said about faith:</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Emunah - firmness, steadfastness, depend &amp; rely upon trust:    Pistis - trust, confidence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Both had FAITHFULNESS as the major component.  Faithfulness requires what???  Obedience!!!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8178957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77652-3707-4F1D-A759-9838349DA54B}"/>
              </a:ext>
            </a:extLst>
          </p:cNvPr>
          <p:cNvSpPr>
            <a:spLocks noGrp="1"/>
          </p:cNvSpPr>
          <p:nvPr>
            <p:ph type="title"/>
          </p:nvPr>
        </p:nvSpPr>
        <p:spPr>
          <a:xfrm>
            <a:off x="838200" y="365125"/>
            <a:ext cx="10515600" cy="558153"/>
          </a:xfrm>
        </p:spPr>
        <p:txBody>
          <a:bodyPr>
            <a:normAutofit fontScale="90000"/>
          </a:bodyPr>
          <a:lstStyle/>
          <a:p>
            <a:r>
              <a:rPr lang="en-US" dirty="0"/>
              <a:t>Galatians – Chapter 3:6-7.</a:t>
            </a:r>
            <a:endParaRPr lang="en-AU" dirty="0"/>
          </a:p>
        </p:txBody>
      </p:sp>
      <p:sp>
        <p:nvSpPr>
          <p:cNvPr id="3" name="Content Placeholder 2">
            <a:extLst>
              <a:ext uri="{FF2B5EF4-FFF2-40B4-BE49-F238E27FC236}">
                <a16:creationId xmlns:a16="http://schemas.microsoft.com/office/drawing/2014/main" id="{89766642-2453-4032-B63E-47C4F8B190E9}"/>
              </a:ext>
            </a:extLst>
          </p:cNvPr>
          <p:cNvSpPr>
            <a:spLocks noGrp="1"/>
          </p:cNvSpPr>
          <p:nvPr>
            <p:ph idx="1"/>
          </p:nvPr>
        </p:nvSpPr>
        <p:spPr>
          <a:xfrm>
            <a:off x="838200" y="1189608"/>
            <a:ext cx="10515600" cy="4987355"/>
          </a:xfrm>
        </p:spPr>
        <p:txBody>
          <a:bodyPr>
            <a:normAutofit fontScale="92500" lnSpcReduction="10000"/>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Going back to Avraham and his faith. He believed the spoken Word of YHVH and the picture He painted about the future.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So Avraham believed YHVH and this belief resulted in action an action described in Gen 26:5.</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This came about because of the truth spoken of in Gen 18:19</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So we can now understand what James was </a:t>
            </a:r>
            <a:r>
              <a:rPr lang="en-AU" sz="2400" dirty="0" err="1">
                <a:effectLst/>
                <a:latin typeface="Calibri" panose="020F0502020204030204" pitchFamily="34" charset="0"/>
                <a:ea typeface="Calibri" panose="020F0502020204030204" pitchFamily="34" charset="0"/>
                <a:cs typeface="Calibri" panose="020F0502020204030204" pitchFamily="34" charset="0"/>
              </a:rPr>
              <a:t>writting</a:t>
            </a:r>
            <a:r>
              <a:rPr lang="en-AU" sz="2400" dirty="0">
                <a:effectLst/>
                <a:latin typeface="Calibri" panose="020F0502020204030204" pitchFamily="34" charset="0"/>
                <a:ea typeface="Calibri" panose="020F0502020204030204" pitchFamily="34" charset="0"/>
                <a:cs typeface="Calibri" panose="020F0502020204030204" pitchFamily="34" charset="0"/>
              </a:rPr>
              <a:t> about in James 2:22</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Allow me to ask the question - What was the result of Avraham's faith in his own life?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What manifestation should we exhibit if we are indeed children of Avraham?</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Surely a major component should be living a Torah based lifestyle?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403030762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8DE7C-E4D6-4142-9BD8-76098F7D4EF8}"/>
              </a:ext>
            </a:extLst>
          </p:cNvPr>
          <p:cNvSpPr>
            <a:spLocks noGrp="1"/>
          </p:cNvSpPr>
          <p:nvPr>
            <p:ph type="title"/>
          </p:nvPr>
        </p:nvSpPr>
        <p:spPr>
          <a:xfrm>
            <a:off x="838200" y="365126"/>
            <a:ext cx="10515600" cy="629174"/>
          </a:xfrm>
        </p:spPr>
        <p:txBody>
          <a:bodyPr>
            <a:normAutofit fontScale="90000"/>
          </a:bodyPr>
          <a:lstStyle/>
          <a:p>
            <a:r>
              <a:rPr lang="en-US" dirty="0"/>
              <a:t>Galatians – Chapter 3:6-7</a:t>
            </a:r>
            <a:endParaRPr lang="en-AU" dirty="0"/>
          </a:p>
        </p:txBody>
      </p:sp>
      <p:sp>
        <p:nvSpPr>
          <p:cNvPr id="3" name="Content Placeholder 2">
            <a:extLst>
              <a:ext uri="{FF2B5EF4-FFF2-40B4-BE49-F238E27FC236}">
                <a16:creationId xmlns:a16="http://schemas.microsoft.com/office/drawing/2014/main" id="{CFAC79F9-820D-4E00-965F-D4E8E4BFDD88}"/>
              </a:ext>
            </a:extLst>
          </p:cNvPr>
          <p:cNvSpPr>
            <a:spLocks noGrp="1"/>
          </p:cNvSpPr>
          <p:nvPr>
            <p:ph idx="1"/>
          </p:nvPr>
        </p:nvSpPr>
        <p:spPr>
          <a:xfrm>
            <a:off x="838200" y="1145219"/>
            <a:ext cx="10515600" cy="5031744"/>
          </a:xfrm>
        </p:spPr>
        <p:txBody>
          <a:bodyPr/>
          <a:lstStyle/>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We have such an advantage over Avraham, yet our faith most likely falls well short of Avraham's!!!</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What is the advantage or what are our advantages?</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A more complete set of instructions from the Holy One of Israel!</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The spoken words and living example of </a:t>
            </a:r>
            <a:r>
              <a:rPr lang="en-AU" dirty="0" err="1">
                <a:effectLst/>
                <a:latin typeface="Calibri" panose="020F0502020204030204" pitchFamily="34" charset="0"/>
                <a:ea typeface="Calibri" panose="020F0502020204030204" pitchFamily="34" charset="0"/>
                <a:cs typeface="Calibri" panose="020F0502020204030204" pitchFamily="34" charset="0"/>
              </a:rPr>
              <a:t>Yeshua</a:t>
            </a:r>
            <a:r>
              <a:rPr lang="en-AU" dirty="0">
                <a:effectLst/>
                <a:latin typeface="Calibri" panose="020F0502020204030204" pitchFamily="34" charset="0"/>
                <a:ea typeface="Calibri" panose="020F0502020204030204" pitchFamily="34" charset="0"/>
                <a:cs typeface="Calibri" panose="020F0502020204030204" pitchFamily="34" charset="0"/>
              </a:rPr>
              <a:t> as recorded in the scriptures.</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The </a:t>
            </a:r>
            <a:r>
              <a:rPr lang="en-AU" dirty="0" err="1">
                <a:effectLst/>
                <a:latin typeface="Calibri" panose="020F0502020204030204" pitchFamily="34" charset="0"/>
                <a:ea typeface="Calibri" panose="020F0502020204030204" pitchFamily="34" charset="0"/>
                <a:cs typeface="Calibri" panose="020F0502020204030204" pitchFamily="34" charset="0"/>
              </a:rPr>
              <a:t>Ruach</a:t>
            </a:r>
            <a:r>
              <a:rPr lang="en-AU" dirty="0">
                <a:effectLst/>
                <a:latin typeface="Calibri" panose="020F0502020204030204" pitchFamily="34" charset="0"/>
                <a:ea typeface="Calibri" panose="020F0502020204030204" pitchFamily="34" charset="0"/>
                <a:cs typeface="Calibri" panose="020F0502020204030204" pitchFamily="34" charset="0"/>
              </a:rPr>
              <a:t> </a:t>
            </a:r>
            <a:r>
              <a:rPr lang="en-AU" dirty="0" err="1">
                <a:effectLst/>
                <a:latin typeface="Calibri" panose="020F0502020204030204" pitchFamily="34" charset="0"/>
                <a:ea typeface="Calibri" panose="020F0502020204030204" pitchFamily="34" charset="0"/>
                <a:cs typeface="Calibri" panose="020F0502020204030204" pitchFamily="34" charset="0"/>
              </a:rPr>
              <a:t>HaKodesh</a:t>
            </a:r>
            <a:r>
              <a:rPr lang="en-AU" dirty="0">
                <a:effectLst/>
                <a:latin typeface="Calibri" panose="020F0502020204030204" pitchFamily="34" charset="0"/>
                <a:ea typeface="Calibri" panose="020F0502020204030204" pitchFamily="34" charset="0"/>
                <a:cs typeface="Calibri" panose="020F0502020204030204" pitchFamily="34" charset="0"/>
              </a:rPr>
              <a:t> as our helper and teacher/guide.</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94218061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8F7EA-08E9-4940-BC00-CAA0E8E3FE80}"/>
              </a:ext>
            </a:extLst>
          </p:cNvPr>
          <p:cNvSpPr>
            <a:spLocks noGrp="1"/>
          </p:cNvSpPr>
          <p:nvPr>
            <p:ph type="title"/>
          </p:nvPr>
        </p:nvSpPr>
        <p:spPr>
          <a:xfrm>
            <a:off x="838200" y="365126"/>
            <a:ext cx="10515600" cy="478254"/>
          </a:xfrm>
        </p:spPr>
        <p:txBody>
          <a:bodyPr>
            <a:normAutofit fontScale="90000"/>
          </a:bodyPr>
          <a:lstStyle/>
          <a:p>
            <a:r>
              <a:rPr lang="en-US" dirty="0"/>
              <a:t>Galatians- Chapter 3:8-9</a:t>
            </a:r>
            <a:endParaRPr lang="en-AU" dirty="0"/>
          </a:p>
        </p:txBody>
      </p:sp>
      <p:sp>
        <p:nvSpPr>
          <p:cNvPr id="3" name="Content Placeholder 2">
            <a:extLst>
              <a:ext uri="{FF2B5EF4-FFF2-40B4-BE49-F238E27FC236}">
                <a16:creationId xmlns:a16="http://schemas.microsoft.com/office/drawing/2014/main" id="{8C73E961-4931-4C1E-A627-A1EEDC8D991D}"/>
              </a:ext>
            </a:extLst>
          </p:cNvPr>
          <p:cNvSpPr>
            <a:spLocks noGrp="1"/>
          </p:cNvSpPr>
          <p:nvPr>
            <p:ph idx="1"/>
          </p:nvPr>
        </p:nvSpPr>
        <p:spPr>
          <a:xfrm>
            <a:off x="838200" y="1056443"/>
            <a:ext cx="10515600" cy="5147153"/>
          </a:xfrm>
        </p:spPr>
        <p:txBody>
          <a:bodyPr/>
          <a:lstStyle/>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This is pretty straight forward, continuing to expand the understanding of faith, with Avraham as the example.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It would have been so important for Paul to address the truth regards Avraham's faith, and what it meant. </a:t>
            </a:r>
            <a:endParaRPr lang="en-AU" sz="1800" dirty="0">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The Judaizers would have claimed Avraham as their father. If Paul could show how they were misrepresenting Avraham, then he could bring them back to the right path, that is, having faith in </a:t>
            </a:r>
            <a:r>
              <a:rPr lang="en-AU" sz="1800" dirty="0" err="1">
                <a:effectLst/>
                <a:latin typeface="Calibri" panose="020F0502020204030204" pitchFamily="34" charset="0"/>
                <a:ea typeface="Calibri" panose="020F0502020204030204" pitchFamily="34" charset="0"/>
                <a:cs typeface="Calibri" panose="020F0502020204030204" pitchFamily="34" charset="0"/>
              </a:rPr>
              <a:t>Yeshua</a:t>
            </a:r>
            <a:r>
              <a:rPr lang="en-AU" sz="1800" dirty="0">
                <a:effectLst/>
                <a:latin typeface="Calibri" panose="020F0502020204030204" pitchFamily="34" charset="0"/>
                <a:ea typeface="Calibri" panose="020F0502020204030204" pitchFamily="34" charset="0"/>
                <a:cs typeface="Calibri" panose="020F0502020204030204" pitchFamily="34" charset="0"/>
              </a:rPr>
              <a:t> as Mashiach and obeying God's voice.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Paul was pointing out that righteousness before YHVH came through faithfulness in </a:t>
            </a:r>
            <a:r>
              <a:rPr lang="en-AU" sz="1800" dirty="0" err="1">
                <a:effectLst/>
                <a:latin typeface="Calibri" panose="020F0502020204030204" pitchFamily="34" charset="0"/>
                <a:ea typeface="Calibri" panose="020F0502020204030204" pitchFamily="34" charset="0"/>
                <a:cs typeface="Calibri" panose="020F0502020204030204" pitchFamily="34" charset="0"/>
              </a:rPr>
              <a:t>Yeshua</a:t>
            </a:r>
            <a:r>
              <a:rPr lang="en-AU" sz="1800" dirty="0">
                <a:effectLst/>
                <a:latin typeface="Calibri" panose="020F0502020204030204" pitchFamily="34" charset="0"/>
                <a:ea typeface="Calibri" panose="020F0502020204030204" pitchFamily="34" charset="0"/>
                <a:cs typeface="Calibri" panose="020F0502020204030204" pitchFamily="34" charset="0"/>
              </a:rPr>
              <a:t> instead of a false works platform built by the religious institutes that replaced YHVH's authority and thus replaced the One who came in that name [with His authority] </a:t>
            </a:r>
            <a:r>
              <a:rPr lang="en-AU" sz="1800" dirty="0" err="1">
                <a:effectLst/>
                <a:latin typeface="Calibri" panose="020F0502020204030204" pitchFamily="34" charset="0"/>
                <a:ea typeface="Calibri" panose="020F0502020204030204" pitchFamily="34" charset="0"/>
                <a:cs typeface="Calibri" panose="020F0502020204030204" pitchFamily="34" charset="0"/>
              </a:rPr>
              <a:t>Yeshua</a:t>
            </a:r>
            <a:r>
              <a:rPr lang="en-AU" sz="1800" dirty="0">
                <a:effectLst/>
                <a:latin typeface="Calibri" panose="020F0502020204030204" pitchFamily="34" charset="0"/>
                <a:ea typeface="Calibri" panose="020F0502020204030204" pitchFamily="34" charset="0"/>
                <a:cs typeface="Calibri" panose="020F0502020204030204" pitchFamily="34" charset="0"/>
              </a:rPr>
              <a:t>.</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err="1">
                <a:effectLst/>
                <a:latin typeface="Calibri" panose="020F0502020204030204" pitchFamily="34" charset="0"/>
                <a:ea typeface="Calibri" panose="020F0502020204030204" pitchFamily="34" charset="0"/>
                <a:cs typeface="Calibri" panose="020F0502020204030204" pitchFamily="34" charset="0"/>
              </a:rPr>
              <a:t>Yeshua</a:t>
            </a:r>
            <a:r>
              <a:rPr lang="en-AU" sz="1800" dirty="0">
                <a:effectLst/>
                <a:latin typeface="Calibri" panose="020F0502020204030204" pitchFamily="34" charset="0"/>
                <a:ea typeface="Calibri" panose="020F0502020204030204" pitchFamily="34" charset="0"/>
                <a:cs typeface="Calibri" panose="020F0502020204030204" pitchFamily="34" charset="0"/>
              </a:rPr>
              <a:t> would come thru Avraham's family line and it is He who would truly enable all nations to be blessed.</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47695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0DC2C-1B4F-4BC5-928D-6DD0F39E47C7}"/>
              </a:ext>
            </a:extLst>
          </p:cNvPr>
          <p:cNvSpPr>
            <a:spLocks noGrp="1"/>
          </p:cNvSpPr>
          <p:nvPr>
            <p:ph type="title"/>
          </p:nvPr>
        </p:nvSpPr>
        <p:spPr/>
        <p:txBody>
          <a:bodyPr/>
          <a:lstStyle/>
          <a:p>
            <a:r>
              <a:rPr lang="en-AU" dirty="0"/>
              <a:t>DIFFERENT GOSPEL</a:t>
            </a:r>
          </a:p>
        </p:txBody>
      </p:sp>
      <p:sp>
        <p:nvSpPr>
          <p:cNvPr id="3" name="Content Placeholder 2">
            <a:extLst>
              <a:ext uri="{FF2B5EF4-FFF2-40B4-BE49-F238E27FC236}">
                <a16:creationId xmlns:a16="http://schemas.microsoft.com/office/drawing/2014/main" id="{E0699492-8A61-4EA7-82B3-8BA67E091AE2}"/>
              </a:ext>
            </a:extLst>
          </p:cNvPr>
          <p:cNvSpPr>
            <a:spLocks noGrp="1"/>
          </p:cNvSpPr>
          <p:nvPr>
            <p:ph idx="1"/>
          </p:nvPr>
        </p:nvSpPr>
        <p:spPr/>
        <p:txBody>
          <a:bodyPr/>
          <a:lstStyle/>
          <a:p>
            <a:r>
              <a:rPr lang="en-AU" dirty="0"/>
              <a:t>Rabbis encourage Jews and converts to follow the “oral law”, the Talmud etc.</a:t>
            </a:r>
          </a:p>
          <a:p>
            <a:r>
              <a:rPr lang="en-AU" dirty="0"/>
              <a:t>We have a negative view of this – I ask is there some other “oral law” that comes to mind when we consider the above?</a:t>
            </a:r>
          </a:p>
          <a:p>
            <a:endParaRPr lang="en-AU" dirty="0"/>
          </a:p>
          <a:p>
            <a:endParaRPr lang="en-AU" dirty="0"/>
          </a:p>
          <a:p>
            <a:r>
              <a:rPr lang="en-AU" dirty="0"/>
              <a:t>Again we ask: What qualifies someone being accursed?</a:t>
            </a:r>
          </a:p>
          <a:p>
            <a:r>
              <a:rPr lang="en-AU" dirty="0"/>
              <a:t>Perhaps we should ask; What qualifies one to escape being accused?</a:t>
            </a:r>
          </a:p>
          <a:p>
            <a:pPr marL="0" indent="0">
              <a:buNone/>
            </a:pPr>
            <a:endParaRPr lang="en-AU" dirty="0"/>
          </a:p>
        </p:txBody>
      </p:sp>
    </p:spTree>
    <p:extLst>
      <p:ext uri="{BB962C8B-B14F-4D97-AF65-F5344CB8AC3E}">
        <p14:creationId xmlns:p14="http://schemas.microsoft.com/office/powerpoint/2010/main" val="295682876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D2FD1-E379-4E5E-A49B-68ABD955DE46}"/>
              </a:ext>
            </a:extLst>
          </p:cNvPr>
          <p:cNvSpPr>
            <a:spLocks noGrp="1"/>
          </p:cNvSpPr>
          <p:nvPr>
            <p:ph type="title"/>
          </p:nvPr>
        </p:nvSpPr>
        <p:spPr>
          <a:xfrm>
            <a:off x="838200" y="365125"/>
            <a:ext cx="10515600" cy="522642"/>
          </a:xfrm>
        </p:spPr>
        <p:txBody>
          <a:bodyPr>
            <a:normAutofit fontScale="90000"/>
          </a:bodyPr>
          <a:lstStyle/>
          <a:p>
            <a:r>
              <a:rPr lang="en-US" dirty="0"/>
              <a:t>Galatians – 3:8-9</a:t>
            </a:r>
            <a:endParaRPr lang="en-AU" dirty="0"/>
          </a:p>
        </p:txBody>
      </p:sp>
      <p:sp>
        <p:nvSpPr>
          <p:cNvPr id="3" name="Content Placeholder 2">
            <a:extLst>
              <a:ext uri="{FF2B5EF4-FFF2-40B4-BE49-F238E27FC236}">
                <a16:creationId xmlns:a16="http://schemas.microsoft.com/office/drawing/2014/main" id="{C72B981D-6EBB-447A-A015-C8AB829FA9EA}"/>
              </a:ext>
            </a:extLst>
          </p:cNvPr>
          <p:cNvSpPr>
            <a:spLocks noGrp="1"/>
          </p:cNvSpPr>
          <p:nvPr>
            <p:ph idx="1"/>
          </p:nvPr>
        </p:nvSpPr>
        <p:spPr>
          <a:xfrm>
            <a:off x="838200" y="1127464"/>
            <a:ext cx="10515600" cy="5076132"/>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What does it mean to be blessed?</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Blessed - </a:t>
            </a:r>
            <a:r>
              <a:rPr lang="en-AU" sz="2400" dirty="0" err="1">
                <a:effectLst/>
                <a:latin typeface="Calibri" panose="020F0502020204030204" pitchFamily="34" charset="0"/>
                <a:ea typeface="Calibri" panose="020F0502020204030204" pitchFamily="34" charset="0"/>
                <a:cs typeface="Calibri" panose="020F0502020204030204" pitchFamily="34" charset="0"/>
              </a:rPr>
              <a:t>barak</a:t>
            </a:r>
            <a:r>
              <a:rPr lang="en-AU" sz="2400" dirty="0">
                <a:effectLst/>
                <a:latin typeface="Calibri" panose="020F0502020204030204" pitchFamily="34" charset="0"/>
                <a:ea typeface="Calibri" panose="020F0502020204030204" pitchFamily="34" charset="0"/>
                <a:cs typeface="Calibri" panose="020F0502020204030204" pitchFamily="34" charset="0"/>
              </a:rPr>
              <a:t>                               bowing, kneeling, praise, bless. These are the words that are usually used to describe this word Barak. Yet the root letters have something very interesting to say!!</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Power growth; spur prosperity </a:t>
            </a: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Gen 11:26-27</a:t>
            </a:r>
            <a:endPar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Can you see how these words are applicable to our faith as we understand it today?</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As we well know; to be blessed in a biblical sense; is not to be cursed. As to its meaning we will look at this next week.</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1076852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700CD-20F5-465A-A96B-A4F80F4BF127}"/>
              </a:ext>
            </a:extLst>
          </p:cNvPr>
          <p:cNvSpPr>
            <a:spLocks noGrp="1"/>
          </p:cNvSpPr>
          <p:nvPr>
            <p:ph type="title"/>
          </p:nvPr>
        </p:nvSpPr>
        <p:spPr>
          <a:xfrm>
            <a:off x="838200" y="365126"/>
            <a:ext cx="10515600" cy="522642"/>
          </a:xfrm>
        </p:spPr>
        <p:txBody>
          <a:bodyPr>
            <a:normAutofit fontScale="90000"/>
          </a:bodyPr>
          <a:lstStyle/>
          <a:p>
            <a:r>
              <a:rPr lang="en-US" dirty="0"/>
              <a:t>Galatians – 3:10</a:t>
            </a:r>
            <a:endParaRPr lang="en-AU" dirty="0"/>
          </a:p>
        </p:txBody>
      </p:sp>
      <p:sp>
        <p:nvSpPr>
          <p:cNvPr id="3" name="Content Placeholder 2">
            <a:extLst>
              <a:ext uri="{FF2B5EF4-FFF2-40B4-BE49-F238E27FC236}">
                <a16:creationId xmlns:a16="http://schemas.microsoft.com/office/drawing/2014/main" id="{C793B47C-FB1B-4B5B-9E5B-530AF7D3492F}"/>
              </a:ext>
            </a:extLst>
          </p:cNvPr>
          <p:cNvSpPr>
            <a:spLocks noGrp="1"/>
          </p:cNvSpPr>
          <p:nvPr>
            <p:ph idx="1"/>
          </p:nvPr>
        </p:nvSpPr>
        <p:spPr>
          <a:xfrm>
            <a:off x="838200" y="1109709"/>
            <a:ext cx="10515600" cy="5093887"/>
          </a:xfrm>
        </p:spPr>
        <p:txBody>
          <a:bodyPr>
            <a:normAutofit lnSpcReduction="10000"/>
          </a:bodyPr>
          <a:lstStyle/>
          <a:p>
            <a:pPr>
              <a:lnSpc>
                <a:spcPct val="115000"/>
              </a:lnSpc>
              <a:spcAft>
                <a:spcPts val="1000"/>
              </a:spcAft>
            </a:pPr>
            <a:r>
              <a:rPr lang="en-AU" sz="2400" b="1" dirty="0">
                <a:effectLst/>
                <a:latin typeface="Calibri" panose="020F0502020204030204" pitchFamily="34" charset="0"/>
                <a:ea typeface="Calibri" panose="020F0502020204030204" pitchFamily="34" charset="0"/>
                <a:cs typeface="Calibri" panose="020F0502020204030204" pitchFamily="34" charset="0"/>
              </a:rPr>
              <a:t>Verse 10: </a:t>
            </a:r>
            <a:r>
              <a:rPr lang="en-AU" sz="2400" dirty="0">
                <a:effectLst/>
                <a:latin typeface="Calibri" panose="020F0502020204030204" pitchFamily="34" charset="0"/>
                <a:ea typeface="Calibri" panose="020F0502020204030204" pitchFamily="34" charset="0"/>
                <a:cs typeface="Calibri" panose="020F0502020204030204" pitchFamily="34" charset="0"/>
              </a:rPr>
              <a:t>Not good news to be under a curse, this certainly isn't a blessing.</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 obvious question for anyone pronounced as being under a curse is WHY the curse??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If one only has a Christian upbringing and has been indoctrinated with the false teaching that the Torah or law of </a:t>
            </a:r>
            <a:r>
              <a:rPr lang="en-AU" sz="2400" dirty="0" err="1">
                <a:effectLst/>
                <a:latin typeface="Calibri" panose="020F0502020204030204" pitchFamily="34" charset="0"/>
                <a:ea typeface="Calibri" panose="020F0502020204030204" pitchFamily="34" charset="0"/>
                <a:cs typeface="Calibri" panose="020F0502020204030204" pitchFamily="34" charset="0"/>
              </a:rPr>
              <a:t>Mosheh</a:t>
            </a:r>
            <a:r>
              <a:rPr lang="en-AU" sz="2400" dirty="0">
                <a:effectLst/>
                <a:latin typeface="Calibri" panose="020F0502020204030204" pitchFamily="34" charset="0"/>
                <a:ea typeface="Calibri" panose="020F0502020204030204" pitchFamily="34" charset="0"/>
                <a:cs typeface="Calibri" panose="020F0502020204030204" pitchFamily="34" charset="0"/>
              </a:rPr>
              <a:t> has been done away with, then when one reads this passage of scripture, one may wrongly conclude that any who obey the Torah are under a curse.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Let us re-read verse 10 and view what Paul is actually saying!!</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As we begin to view this a little closer, we should remind ourselves what being under a curse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17091759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08CB0-1E60-4BF6-86AC-C6B72120BCD7}"/>
              </a:ext>
            </a:extLst>
          </p:cNvPr>
          <p:cNvSpPr>
            <a:spLocks noGrp="1"/>
          </p:cNvSpPr>
          <p:nvPr>
            <p:ph type="title"/>
          </p:nvPr>
        </p:nvSpPr>
        <p:spPr>
          <a:xfrm>
            <a:off x="838200" y="365126"/>
            <a:ext cx="10515600" cy="469376"/>
          </a:xfrm>
        </p:spPr>
        <p:txBody>
          <a:bodyPr>
            <a:normAutofit fontScale="90000"/>
          </a:bodyPr>
          <a:lstStyle/>
          <a:p>
            <a:r>
              <a:rPr lang="en-US" dirty="0"/>
              <a:t>Galatians – 3:10</a:t>
            </a:r>
            <a:endParaRPr lang="en-AU" dirty="0"/>
          </a:p>
        </p:txBody>
      </p:sp>
      <p:sp>
        <p:nvSpPr>
          <p:cNvPr id="3" name="Content Placeholder 2">
            <a:extLst>
              <a:ext uri="{FF2B5EF4-FFF2-40B4-BE49-F238E27FC236}">
                <a16:creationId xmlns:a16="http://schemas.microsoft.com/office/drawing/2014/main" id="{DAA8CA2C-19EB-42E0-BFFF-9529988EA388}"/>
              </a:ext>
            </a:extLst>
          </p:cNvPr>
          <p:cNvSpPr>
            <a:spLocks noGrp="1"/>
          </p:cNvSpPr>
          <p:nvPr>
            <p:ph idx="1"/>
          </p:nvPr>
        </p:nvSpPr>
        <p:spPr>
          <a:xfrm>
            <a:off x="838200" y="976544"/>
            <a:ext cx="10515600" cy="5200419"/>
          </a:xfrm>
        </p:spPr>
        <p:txBody>
          <a:bodyPr>
            <a:normAutofit fontScale="92500"/>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Biblical curse in this context = death.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So according to the written word of YHVH in </a:t>
            </a:r>
            <a:r>
              <a:rPr lang="en-AU" sz="2400" b="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Deuteronomy 27:26 - </a:t>
            </a:r>
            <a:r>
              <a:rPr lang="en-AU" sz="2400" dirty="0">
                <a:effectLst/>
                <a:latin typeface="Calibri" panose="020F0502020204030204" pitchFamily="34" charset="0"/>
                <a:ea typeface="Calibri" panose="020F0502020204030204" pitchFamily="34" charset="0"/>
                <a:cs typeface="Calibri" panose="020F0502020204030204" pitchFamily="34" charset="0"/>
              </a:rPr>
              <a:t>who are those that are given a death penalty?</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None other than those who refuse to follow, abide in all the Torah.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Balance is the key to Biblical living. What does ALL mean here?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It says "all the things written [yes written] in the book of the law, to perform them."</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When we consider that there were laws/tarot for individuals such as men, women, priests, high priests etc how can an individual follow and obey every law. You cannot. So this is a directive for the community of YHVH, who are called Israel.</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24630724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2E961-C88F-4CB5-8285-5836E9861955}"/>
              </a:ext>
            </a:extLst>
          </p:cNvPr>
          <p:cNvSpPr>
            <a:spLocks noGrp="1"/>
          </p:cNvSpPr>
          <p:nvPr>
            <p:ph type="title"/>
          </p:nvPr>
        </p:nvSpPr>
        <p:spPr>
          <a:xfrm>
            <a:off x="838200" y="365126"/>
            <a:ext cx="10515600" cy="424988"/>
          </a:xfrm>
        </p:spPr>
        <p:txBody>
          <a:bodyPr>
            <a:normAutofit fontScale="90000"/>
          </a:bodyPr>
          <a:lstStyle/>
          <a:p>
            <a:r>
              <a:rPr lang="en-US" dirty="0"/>
              <a:t>Galatians – 3:10</a:t>
            </a:r>
            <a:endParaRPr lang="en-AU" dirty="0"/>
          </a:p>
        </p:txBody>
      </p:sp>
      <p:sp>
        <p:nvSpPr>
          <p:cNvPr id="3" name="Content Placeholder 2">
            <a:extLst>
              <a:ext uri="{FF2B5EF4-FFF2-40B4-BE49-F238E27FC236}">
                <a16:creationId xmlns:a16="http://schemas.microsoft.com/office/drawing/2014/main" id="{8C72DA2B-8F80-44C0-AA87-721762A4F058}"/>
              </a:ext>
            </a:extLst>
          </p:cNvPr>
          <p:cNvSpPr>
            <a:spLocks noGrp="1"/>
          </p:cNvSpPr>
          <p:nvPr>
            <p:ph idx="1"/>
          </p:nvPr>
        </p:nvSpPr>
        <p:spPr>
          <a:xfrm>
            <a:off x="838200" y="1047565"/>
            <a:ext cx="10515600" cy="5129398"/>
          </a:xfrm>
        </p:spPr>
        <p:txBody>
          <a:bodyPr>
            <a:normAutofit lnSpcReduction="10000"/>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We are supposed to a united people, following and obeying the instructions of YHVH, whereby the words written in </a:t>
            </a:r>
            <a:r>
              <a:rPr lang="en-AU" sz="2400" b="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Deuteronomy 4:5-9 </a:t>
            </a:r>
            <a:r>
              <a:rPr lang="en-AU" sz="2400" dirty="0">
                <a:effectLst/>
                <a:latin typeface="Calibri" panose="020F0502020204030204" pitchFamily="34" charset="0"/>
                <a:ea typeface="Calibri" panose="020F0502020204030204" pitchFamily="34" charset="0"/>
                <a:cs typeface="Calibri" panose="020F0502020204030204" pitchFamily="34" charset="0"/>
              </a:rPr>
              <a:t>always come to pass.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Alas where is the obedience of Israel today - Alas what path were the Galatians in danger of going?</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Is the nation of Israel acting with wisdom or foolishness???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Were the teachers of Israel acting with wisdom or had they been corrupted with the laws of man?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 suggest corruption -  leading to the following: </a:t>
            </a:r>
            <a:r>
              <a:rPr lang="en-AU" sz="2400" dirty="0">
                <a:solidFill>
                  <a:schemeClr val="accent4"/>
                </a:solidFill>
                <a:effectLst/>
                <a:latin typeface="Calibri" panose="020F0502020204030204" pitchFamily="34" charset="0"/>
                <a:ea typeface="Calibri" panose="020F0502020204030204" pitchFamily="34" charset="0"/>
                <a:cs typeface="Calibri" panose="020F0502020204030204" pitchFamily="34" charset="0"/>
              </a:rPr>
              <a:t>"My son be careful concerning Rabbinical decrees even more than the Torah, the Torah contains prohibitions, but anyone who violates a Rabbinical decree is worthy of death."         </a:t>
            </a:r>
            <a:r>
              <a:rPr lang="en-AU" sz="2400" dirty="0" err="1">
                <a:effectLst/>
                <a:latin typeface="Calibri" panose="020F0502020204030204" pitchFamily="34" charset="0"/>
                <a:ea typeface="Calibri" panose="020F0502020204030204" pitchFamily="34" charset="0"/>
                <a:cs typeface="Calibri" panose="020F0502020204030204" pitchFamily="34" charset="0"/>
              </a:rPr>
              <a:t>Eruvin</a:t>
            </a:r>
            <a:r>
              <a:rPr lang="en-AU" sz="2400" dirty="0">
                <a:effectLst/>
                <a:latin typeface="Calibri" panose="020F0502020204030204" pitchFamily="34" charset="0"/>
                <a:ea typeface="Calibri" panose="020F0502020204030204" pitchFamily="34" charset="0"/>
                <a:cs typeface="Calibri" panose="020F0502020204030204" pitchFamily="34" charset="0"/>
              </a:rPr>
              <a:t> 21b.</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86848659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4E5FF-0871-42A1-BCC9-095C9EC06646}"/>
              </a:ext>
            </a:extLst>
          </p:cNvPr>
          <p:cNvSpPr>
            <a:spLocks noGrp="1"/>
          </p:cNvSpPr>
          <p:nvPr>
            <p:ph type="title"/>
          </p:nvPr>
        </p:nvSpPr>
        <p:spPr>
          <a:xfrm>
            <a:off x="838200" y="365126"/>
            <a:ext cx="10515600" cy="469376"/>
          </a:xfrm>
        </p:spPr>
        <p:txBody>
          <a:bodyPr>
            <a:normAutofit fontScale="90000"/>
          </a:bodyPr>
          <a:lstStyle/>
          <a:p>
            <a:r>
              <a:rPr lang="en-US" dirty="0"/>
              <a:t>Galatians – 3:10</a:t>
            </a:r>
            <a:endParaRPr lang="en-AU" dirty="0"/>
          </a:p>
        </p:txBody>
      </p:sp>
      <p:sp>
        <p:nvSpPr>
          <p:cNvPr id="3" name="Content Placeholder 2">
            <a:extLst>
              <a:ext uri="{FF2B5EF4-FFF2-40B4-BE49-F238E27FC236}">
                <a16:creationId xmlns:a16="http://schemas.microsoft.com/office/drawing/2014/main" id="{5D53586E-8452-4E6B-95B1-275BCE8C88F2}"/>
              </a:ext>
            </a:extLst>
          </p:cNvPr>
          <p:cNvSpPr>
            <a:spLocks noGrp="1"/>
          </p:cNvSpPr>
          <p:nvPr>
            <p:ph idx="1"/>
          </p:nvPr>
        </p:nvSpPr>
        <p:spPr>
          <a:xfrm>
            <a:off x="838200" y="976544"/>
            <a:ext cx="10515600" cy="5200419"/>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 find this fascinating - not obeying the law = death.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Mr Rabbinical Judaism Rabbi says not obeying his/their law brings death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YHVH says not obeying all of His Torah brings death.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Surely this is not good news!!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What is the opposite to death?? - LIFE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Read </a:t>
            </a:r>
            <a:r>
              <a:rPr lang="en-AU" sz="2400" b="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Proverbs 3:18 </a:t>
            </a:r>
            <a:r>
              <a:rPr lang="en-AU" sz="2400" dirty="0">
                <a:effectLst/>
                <a:latin typeface="Calibri" panose="020F0502020204030204" pitchFamily="34" charset="0"/>
                <a:ea typeface="Calibri" panose="020F0502020204030204" pitchFamily="34" charset="0"/>
                <a:cs typeface="Calibri" panose="020F0502020204030204" pitchFamily="34" charset="0"/>
              </a:rPr>
              <a:t>- What does </a:t>
            </a:r>
            <a:r>
              <a:rPr lang="en-AU" sz="24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"she" </a:t>
            </a:r>
            <a:r>
              <a:rPr lang="en-AU" sz="2400" dirty="0">
                <a:effectLst/>
                <a:latin typeface="Calibri" panose="020F0502020204030204" pitchFamily="34" charset="0"/>
                <a:ea typeface="Calibri" panose="020F0502020204030204" pitchFamily="34" charset="0"/>
                <a:cs typeface="Calibri" panose="020F0502020204030204" pitchFamily="34" charset="0"/>
              </a:rPr>
              <a:t>represent?? - Torah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We become wise when we follow YHVH's instructions!!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60349556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94CDF-03C2-4CAC-BC43-3248A8DBCC1A}"/>
              </a:ext>
            </a:extLst>
          </p:cNvPr>
          <p:cNvSpPr>
            <a:spLocks noGrp="1"/>
          </p:cNvSpPr>
          <p:nvPr>
            <p:ph type="title"/>
          </p:nvPr>
        </p:nvSpPr>
        <p:spPr>
          <a:xfrm>
            <a:off x="838200" y="365125"/>
            <a:ext cx="10515600" cy="487131"/>
          </a:xfrm>
        </p:spPr>
        <p:txBody>
          <a:bodyPr>
            <a:normAutofit fontScale="90000"/>
          </a:bodyPr>
          <a:lstStyle/>
          <a:p>
            <a:r>
              <a:rPr lang="en-US" dirty="0"/>
              <a:t>Galatians – 3:10</a:t>
            </a:r>
            <a:endParaRPr lang="en-AU" dirty="0"/>
          </a:p>
        </p:txBody>
      </p:sp>
      <p:sp>
        <p:nvSpPr>
          <p:cNvPr id="3" name="Content Placeholder 2">
            <a:extLst>
              <a:ext uri="{FF2B5EF4-FFF2-40B4-BE49-F238E27FC236}">
                <a16:creationId xmlns:a16="http://schemas.microsoft.com/office/drawing/2014/main" id="{2E9AFA4A-A90F-48E6-A91E-F28383112C7F}"/>
              </a:ext>
            </a:extLst>
          </p:cNvPr>
          <p:cNvSpPr>
            <a:spLocks noGrp="1"/>
          </p:cNvSpPr>
          <p:nvPr>
            <p:ph idx="1"/>
          </p:nvPr>
        </p:nvSpPr>
        <p:spPr>
          <a:xfrm>
            <a:off x="838200" y="1003177"/>
            <a:ext cx="10515600" cy="5173786"/>
          </a:xfrm>
        </p:spPr>
        <p:txBody>
          <a:bodyPr>
            <a:normAutofit/>
          </a:bodyPr>
          <a:lstStyle/>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So if we re-read verse 10 in light of </a:t>
            </a:r>
            <a:r>
              <a:rPr lang="en-AU" sz="2000" b="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Deuteronomy 27:26 </a:t>
            </a:r>
            <a:r>
              <a:rPr lang="en-AU" sz="2000" dirty="0">
                <a:effectLst/>
                <a:latin typeface="Calibri" panose="020F0502020204030204" pitchFamily="34" charset="0"/>
                <a:ea typeface="Calibri" panose="020F0502020204030204" pitchFamily="34" charset="0"/>
                <a:cs typeface="Calibri" panose="020F0502020204030204" pitchFamily="34" charset="0"/>
              </a:rPr>
              <a:t>looking at the Greek in such light </a:t>
            </a:r>
            <a:r>
              <a:rPr lang="en-AU" sz="20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a:t>
            </a:r>
            <a:r>
              <a:rPr lang="en-AU" sz="2000"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ek</a:t>
            </a:r>
            <a:r>
              <a:rPr lang="en-AU" sz="20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ergon </a:t>
            </a:r>
            <a:r>
              <a:rPr lang="en-AU" sz="2000"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nomou</a:t>
            </a:r>
            <a:r>
              <a:rPr lang="en-AU" sz="20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a:t>
            </a:r>
            <a:r>
              <a:rPr lang="en-AU" sz="2000" dirty="0">
                <a:effectLst/>
                <a:latin typeface="Calibri" panose="020F0502020204030204" pitchFamily="34" charset="0"/>
                <a:ea typeface="Calibri" panose="020F0502020204030204" pitchFamily="34" charset="0"/>
                <a:cs typeface="Calibri" panose="020F0502020204030204" pitchFamily="34" charset="0"/>
              </a:rPr>
              <a:t>what do we have??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Ek</a:t>
            </a:r>
            <a:r>
              <a:rPr lang="en-AU" sz="20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 "from, out from, away from, by means of by reason of, because, of, on at of"- </a:t>
            </a:r>
            <a:r>
              <a:rPr lang="en-AU" sz="2000" dirty="0">
                <a:effectLst/>
                <a:latin typeface="Calibri" panose="020F0502020204030204" pitchFamily="34" charset="0"/>
                <a:ea typeface="Calibri" panose="020F0502020204030204" pitchFamily="34" charset="0"/>
                <a:cs typeface="Calibri" panose="020F0502020204030204" pitchFamily="34" charset="0"/>
              </a:rPr>
              <a:t>Barclay Newman's Concise Greek-English Dictionary of the New Testament.</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So putting verse 10 in context to  </a:t>
            </a:r>
            <a:r>
              <a:rPr lang="en-AU" sz="2000" b="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Deuteronomy 27:26  </a:t>
            </a:r>
            <a:r>
              <a:rPr lang="en-AU" sz="2000" dirty="0">
                <a:effectLst/>
                <a:latin typeface="Calibri" panose="020F0502020204030204" pitchFamily="34" charset="0"/>
                <a:ea typeface="Calibri" panose="020F0502020204030204" pitchFamily="34" charset="0"/>
                <a:cs typeface="Calibri" panose="020F0502020204030204" pitchFamily="34" charset="0"/>
              </a:rPr>
              <a:t>we have…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"For as many as are OUTSIDE of the works of the Torah are under a curse..“</a:t>
            </a: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It is when the people of Israel are outside, away from, not following, disregarding the Torah that they are cursed. This is what the Holy One of Israel has said - so we must take it seriously - The Christian church has this completely wrong - 180deg wrong.</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Not following written Biblical Torah bruises our relationship with YHVH.</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86714405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9A5E-F1FA-4CFF-B459-C6B2E0C41341}"/>
              </a:ext>
            </a:extLst>
          </p:cNvPr>
          <p:cNvSpPr>
            <a:spLocks noGrp="1"/>
          </p:cNvSpPr>
          <p:nvPr>
            <p:ph type="title"/>
          </p:nvPr>
        </p:nvSpPr>
        <p:spPr>
          <a:xfrm>
            <a:off x="838200" y="365125"/>
            <a:ext cx="10515600" cy="442743"/>
          </a:xfrm>
        </p:spPr>
        <p:txBody>
          <a:bodyPr>
            <a:normAutofit fontScale="90000"/>
          </a:bodyPr>
          <a:lstStyle/>
          <a:p>
            <a:r>
              <a:rPr lang="en-US" dirty="0"/>
              <a:t>Galatians – 3:11-12</a:t>
            </a:r>
            <a:endParaRPr lang="en-AU" dirty="0"/>
          </a:p>
        </p:txBody>
      </p:sp>
      <p:sp>
        <p:nvSpPr>
          <p:cNvPr id="3" name="Content Placeholder 2">
            <a:extLst>
              <a:ext uri="{FF2B5EF4-FFF2-40B4-BE49-F238E27FC236}">
                <a16:creationId xmlns:a16="http://schemas.microsoft.com/office/drawing/2014/main" id="{3E460F22-699C-43A7-8B72-74BC5B94E4BC}"/>
              </a:ext>
            </a:extLst>
          </p:cNvPr>
          <p:cNvSpPr>
            <a:spLocks noGrp="1"/>
          </p:cNvSpPr>
          <p:nvPr>
            <p:ph idx="1"/>
          </p:nvPr>
        </p:nvSpPr>
        <p:spPr>
          <a:xfrm>
            <a:off x="838200" y="985421"/>
            <a:ext cx="10515600" cy="5191542"/>
          </a:xfrm>
        </p:spPr>
        <p:txBody>
          <a:bodyPr/>
          <a:lstStyle/>
          <a:p>
            <a:pPr>
              <a:lnSpc>
                <a:spcPct val="115000"/>
              </a:lnSpc>
              <a:spcAft>
                <a:spcPts val="1000"/>
              </a:spcAft>
            </a:pPr>
            <a:r>
              <a:rPr lang="en-AU" sz="2400" b="1" dirty="0">
                <a:effectLst/>
                <a:latin typeface="Calibri" panose="020F0502020204030204" pitchFamily="34" charset="0"/>
                <a:ea typeface="Calibri" panose="020F0502020204030204" pitchFamily="34" charset="0"/>
                <a:cs typeface="Calibri" panose="020F0502020204030204" pitchFamily="34" charset="0"/>
              </a:rPr>
              <a:t>Verse 11 - </a:t>
            </a:r>
            <a:r>
              <a:rPr lang="en-AU" sz="2400" dirty="0">
                <a:effectLst/>
                <a:latin typeface="Calibri" panose="020F0502020204030204" pitchFamily="34" charset="0"/>
                <a:ea typeface="Calibri" panose="020F0502020204030204" pitchFamily="34" charset="0"/>
                <a:cs typeface="Calibri" panose="020F0502020204030204" pitchFamily="34" charset="0"/>
              </a:rPr>
              <a:t>Because the people residing in Galatia where in danger of claiming there works [no matter which "law"] would earn them salvation/justification Paul needed to strongly deny this was the case.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It is of no value leaping from one law to another if your faith in salvation is in keeping the law instead of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t>
            </a:r>
            <a:r>
              <a:rPr lang="en-AU" sz="2400" dirty="0" err="1">
                <a:effectLst/>
                <a:latin typeface="Calibri" panose="020F0502020204030204" pitchFamily="34" charset="0"/>
                <a:ea typeface="Calibri" panose="020F0502020204030204" pitchFamily="34" charset="0"/>
                <a:cs typeface="Calibri" panose="020F0502020204030204" pitchFamily="34" charset="0"/>
              </a:rPr>
              <a:t>HaMashiach</a:t>
            </a:r>
            <a:r>
              <a:rPr lang="en-AU" sz="2400" dirty="0">
                <a:effectLst/>
                <a:latin typeface="Calibri" panose="020F0502020204030204" pitchFamily="34" charset="0"/>
                <a:ea typeface="Calibri" panose="020F0502020204030204" pitchFamily="34" charset="0"/>
                <a:cs typeface="Calibri" panose="020F0502020204030204" pitchFamily="34" charset="0"/>
              </a:rPr>
              <a:t>.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We constantly see </a:t>
            </a:r>
            <a:r>
              <a:rPr lang="en-AU" sz="2400" dirty="0" err="1">
                <a:effectLst/>
                <a:latin typeface="Calibri" panose="020F0502020204030204" pitchFamily="34" charset="0"/>
                <a:ea typeface="Calibri" panose="020F0502020204030204" pitchFamily="34" charset="0"/>
                <a:cs typeface="Calibri" panose="020F0502020204030204" pitchFamily="34" charset="0"/>
              </a:rPr>
              <a:t>Sha'ul</a:t>
            </a:r>
            <a:r>
              <a:rPr lang="en-AU" sz="2400" dirty="0">
                <a:effectLst/>
                <a:latin typeface="Calibri" panose="020F0502020204030204" pitchFamily="34" charset="0"/>
                <a:ea typeface="Calibri" panose="020F0502020204030204" pitchFamily="34" charset="0"/>
                <a:cs typeface="Calibri" panose="020F0502020204030204" pitchFamily="34" charset="0"/>
              </a:rPr>
              <a:t> using the Tanach to support his teachings.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Here we witness Paul using </a:t>
            </a:r>
            <a:r>
              <a:rPr lang="en-AU" sz="2400" b="1" u="sng" dirty="0">
                <a:solidFill>
                  <a:srgbClr val="FF0000"/>
                </a:solidFill>
                <a:latin typeface="Calibri" panose="020F0502020204030204" pitchFamily="34" charset="0"/>
                <a:ea typeface="Calibri" panose="020F0502020204030204" pitchFamily="34" charset="0"/>
                <a:cs typeface="Calibri" panose="020F0502020204030204" pitchFamily="34" charset="0"/>
              </a:rPr>
              <a:t>H</a:t>
            </a:r>
            <a:r>
              <a:rPr lang="en-AU" sz="2400" b="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abakkuk 2:4.</a:t>
            </a:r>
            <a:endParaRPr lang="en-AU" sz="2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Pride is one of if not the biggest stumbling block in living a life pleasing to our Father.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72837786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28DCC-1E8F-417B-9241-593FCB58D3D3}"/>
              </a:ext>
            </a:extLst>
          </p:cNvPr>
          <p:cNvSpPr>
            <a:spLocks noGrp="1"/>
          </p:cNvSpPr>
          <p:nvPr>
            <p:ph type="title"/>
          </p:nvPr>
        </p:nvSpPr>
        <p:spPr>
          <a:xfrm>
            <a:off x="838200" y="365125"/>
            <a:ext cx="10515600" cy="433865"/>
          </a:xfrm>
        </p:spPr>
        <p:txBody>
          <a:bodyPr>
            <a:normAutofit fontScale="90000"/>
          </a:bodyPr>
          <a:lstStyle/>
          <a:p>
            <a:r>
              <a:rPr lang="en-US" dirty="0"/>
              <a:t>Galatians – 3:11-12</a:t>
            </a:r>
            <a:endParaRPr lang="en-AU" dirty="0"/>
          </a:p>
        </p:txBody>
      </p:sp>
      <p:sp>
        <p:nvSpPr>
          <p:cNvPr id="3" name="Content Placeholder 2">
            <a:extLst>
              <a:ext uri="{FF2B5EF4-FFF2-40B4-BE49-F238E27FC236}">
                <a16:creationId xmlns:a16="http://schemas.microsoft.com/office/drawing/2014/main" id="{FDAB1E2B-7ADB-4839-903E-18B8C9B8605A}"/>
              </a:ext>
            </a:extLst>
          </p:cNvPr>
          <p:cNvSpPr>
            <a:spLocks noGrp="1"/>
          </p:cNvSpPr>
          <p:nvPr>
            <p:ph idx="1"/>
          </p:nvPr>
        </p:nvSpPr>
        <p:spPr>
          <a:xfrm>
            <a:off x="838200" y="958788"/>
            <a:ext cx="10515600" cy="5218175"/>
          </a:xfrm>
        </p:spPr>
        <p:txBody>
          <a:bodyPr/>
          <a:lstStyle/>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When we think our righteousness can be earned and found in our own wicked plans then we witness pride puffed up in all of its ugly glory.</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Faith - Faithfulness is the key. Paul constantly repeats the faith truth.</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The question for these guys and for us is: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To whom are we showing faith too and to whom are we being </a:t>
            </a:r>
            <a:r>
              <a:rPr lang="en-AU" sz="1800" dirty="0" err="1">
                <a:effectLst/>
                <a:latin typeface="Calibri" panose="020F0502020204030204" pitchFamily="34" charset="0"/>
                <a:ea typeface="Calibri" panose="020F0502020204030204" pitchFamily="34" charset="0"/>
                <a:cs typeface="Calibri" panose="020F0502020204030204" pitchFamily="34" charset="0"/>
              </a:rPr>
              <a:t>faithfull</a:t>
            </a:r>
            <a:r>
              <a:rPr lang="en-AU" sz="1800" dirty="0">
                <a:effectLst/>
                <a:latin typeface="Calibri" panose="020F0502020204030204" pitchFamily="34" charset="0"/>
                <a:ea typeface="Calibri" panose="020F0502020204030204" pitchFamily="34" charset="0"/>
                <a:cs typeface="Calibri" panose="020F0502020204030204" pitchFamily="34" charset="0"/>
              </a:rPr>
              <a:t> too??</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b="1" dirty="0">
                <a:effectLst/>
                <a:latin typeface="Calibri" panose="020F0502020204030204" pitchFamily="34" charset="0"/>
                <a:ea typeface="Calibri" panose="020F0502020204030204" pitchFamily="34" charset="0"/>
                <a:cs typeface="Calibri" panose="020F0502020204030204" pitchFamily="34" charset="0"/>
              </a:rPr>
              <a:t>Verse 12:  </a:t>
            </a:r>
            <a:r>
              <a:rPr lang="en-AU" sz="1800" dirty="0">
                <a:effectLst/>
                <a:latin typeface="Calibri" panose="020F0502020204030204" pitchFamily="34" charset="0"/>
                <a:ea typeface="Calibri" panose="020F0502020204030204" pitchFamily="34" charset="0"/>
                <a:cs typeface="Calibri" panose="020F0502020204030204" pitchFamily="34" charset="0"/>
              </a:rPr>
              <a:t>This verse can be a little confusing to many, especially to those who believe we should be following Torah.</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To the Church it offers another scripture that seems to dismiss </a:t>
            </a:r>
            <a:r>
              <a:rPr lang="en-AU" sz="1800" dirty="0" err="1">
                <a:effectLst/>
                <a:latin typeface="Calibri" panose="020F0502020204030204" pitchFamily="34" charset="0"/>
                <a:ea typeface="Calibri" panose="020F0502020204030204" pitchFamily="34" charset="0"/>
                <a:cs typeface="Calibri" panose="020F0502020204030204" pitchFamily="34" charset="0"/>
              </a:rPr>
              <a:t>torah</a:t>
            </a:r>
            <a:r>
              <a:rPr lang="en-AU" sz="1800" dirty="0">
                <a:effectLst/>
                <a:latin typeface="Calibri" panose="020F0502020204030204" pitchFamily="34" charset="0"/>
                <a:ea typeface="Calibri" panose="020F0502020204030204" pitchFamily="34" charset="0"/>
                <a:cs typeface="Calibri" panose="020F0502020204030204" pitchFamily="34" charset="0"/>
              </a:rPr>
              <a:t> for the "Born Again" Christian.</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Is Paul dismissing the Torah here? If so then he is mentally unstable, because if we turn to </a:t>
            </a:r>
            <a:r>
              <a:rPr lang="en-AU" sz="1800" b="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Romans 3:31 witness </a:t>
            </a:r>
            <a:r>
              <a:rPr lang="en-AU" sz="1800" dirty="0">
                <a:effectLst/>
                <a:latin typeface="Calibri" panose="020F0502020204030204" pitchFamily="34" charset="0"/>
                <a:ea typeface="Calibri" panose="020F0502020204030204" pitchFamily="34" charset="0"/>
                <a:cs typeface="Calibri" panose="020F0502020204030204" pitchFamily="34" charset="0"/>
              </a:rPr>
              <a:t>.....</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81118767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FDE55-0932-454F-95D3-1F1288826A07}"/>
              </a:ext>
            </a:extLst>
          </p:cNvPr>
          <p:cNvSpPr>
            <a:spLocks noGrp="1"/>
          </p:cNvSpPr>
          <p:nvPr>
            <p:ph type="title"/>
          </p:nvPr>
        </p:nvSpPr>
        <p:spPr>
          <a:xfrm>
            <a:off x="838200" y="365125"/>
            <a:ext cx="10515600" cy="487131"/>
          </a:xfrm>
        </p:spPr>
        <p:txBody>
          <a:bodyPr>
            <a:normAutofit fontScale="90000"/>
          </a:bodyPr>
          <a:lstStyle/>
          <a:p>
            <a:r>
              <a:rPr lang="en-US" dirty="0"/>
              <a:t>Galatians – 3:11-12</a:t>
            </a:r>
            <a:endParaRPr lang="en-AU" dirty="0"/>
          </a:p>
        </p:txBody>
      </p:sp>
      <p:sp>
        <p:nvSpPr>
          <p:cNvPr id="3" name="Content Placeholder 2">
            <a:extLst>
              <a:ext uri="{FF2B5EF4-FFF2-40B4-BE49-F238E27FC236}">
                <a16:creationId xmlns:a16="http://schemas.microsoft.com/office/drawing/2014/main" id="{9AC65A51-9A8E-4E3B-A92A-CE11444AFA29}"/>
              </a:ext>
            </a:extLst>
          </p:cNvPr>
          <p:cNvSpPr>
            <a:spLocks noGrp="1"/>
          </p:cNvSpPr>
          <p:nvPr>
            <p:ph idx="1"/>
          </p:nvPr>
        </p:nvSpPr>
        <p:spPr>
          <a:xfrm>
            <a:off x="838200" y="967666"/>
            <a:ext cx="10515600" cy="5209297"/>
          </a:xfrm>
        </p:spPr>
        <p:txBody>
          <a:bodyPr>
            <a:normAutofit/>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No Paul is building line, upon line regarding FAITH being the things not seen.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Remember we looked </a:t>
            </a:r>
            <a:r>
              <a:rPr lang="en-AU" sz="2400" b="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Hebrews 11:1</a:t>
            </a:r>
            <a:endParaRPr lang="en-AU" sz="2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In this context the Torah is not regarded as an "item" of faith - as it certainly can be seen, unrolled, read, studied, argued over, used as a path to walk on, in making decisions.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Again we ask what is FAITH? - Faith is being faithful to the unseen Elohim of Israel. It is the relationship we have with our Father, our Mashiach, our High Priest.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r>
              <a:rPr lang="en-AU" sz="2400" dirty="0">
                <a:effectLst/>
                <a:latin typeface="Calibri" panose="020F0502020204030204" pitchFamily="34" charset="0"/>
                <a:ea typeface="Calibri" panose="020F0502020204030204" pitchFamily="34" charset="0"/>
              </a:rPr>
              <a:t>Faith for the Biblical believer is the response of love/</a:t>
            </a:r>
            <a:r>
              <a:rPr lang="en-AU" sz="2400" dirty="0" err="1">
                <a:effectLst/>
                <a:latin typeface="Calibri" panose="020F0502020204030204" pitchFamily="34" charset="0"/>
                <a:ea typeface="Calibri" panose="020F0502020204030204" pitchFamily="34" charset="0"/>
              </a:rPr>
              <a:t>ahav</a:t>
            </a:r>
            <a:r>
              <a:rPr lang="en-AU" sz="2400" dirty="0">
                <a:effectLst/>
                <a:latin typeface="Calibri" panose="020F0502020204030204" pitchFamily="34" charset="0"/>
                <a:ea typeface="Calibri" panose="020F0502020204030204" pitchFamily="34" charset="0"/>
              </a:rPr>
              <a:t> for the One who paid the penalty for our sin. This is seen in so many passages in the Torah…</a:t>
            </a:r>
            <a:endParaRPr lang="en-AU" sz="2400" dirty="0"/>
          </a:p>
        </p:txBody>
      </p:sp>
    </p:spTree>
    <p:extLst>
      <p:ext uri="{BB962C8B-B14F-4D97-AF65-F5344CB8AC3E}">
        <p14:creationId xmlns:p14="http://schemas.microsoft.com/office/powerpoint/2010/main" val="231589647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81CE5-E7EC-45EE-8F1B-7E5EC27B09BC}"/>
              </a:ext>
            </a:extLst>
          </p:cNvPr>
          <p:cNvSpPr>
            <a:spLocks noGrp="1"/>
          </p:cNvSpPr>
          <p:nvPr>
            <p:ph type="title"/>
          </p:nvPr>
        </p:nvSpPr>
        <p:spPr>
          <a:xfrm>
            <a:off x="838200" y="365126"/>
            <a:ext cx="10515600" cy="460498"/>
          </a:xfrm>
        </p:spPr>
        <p:txBody>
          <a:bodyPr>
            <a:normAutofit fontScale="90000"/>
          </a:bodyPr>
          <a:lstStyle/>
          <a:p>
            <a:r>
              <a:rPr lang="en-US" dirty="0"/>
              <a:t>Galatians – 3:11-12</a:t>
            </a:r>
            <a:endParaRPr lang="en-AU" dirty="0"/>
          </a:p>
        </p:txBody>
      </p:sp>
      <p:sp>
        <p:nvSpPr>
          <p:cNvPr id="3" name="Content Placeholder 2">
            <a:extLst>
              <a:ext uri="{FF2B5EF4-FFF2-40B4-BE49-F238E27FC236}">
                <a16:creationId xmlns:a16="http://schemas.microsoft.com/office/drawing/2014/main" id="{C26F8473-6E72-4352-BC10-EE41D03A4FC1}"/>
              </a:ext>
            </a:extLst>
          </p:cNvPr>
          <p:cNvSpPr>
            <a:spLocks noGrp="1"/>
          </p:cNvSpPr>
          <p:nvPr>
            <p:ph idx="1"/>
          </p:nvPr>
        </p:nvSpPr>
        <p:spPr>
          <a:xfrm>
            <a:off x="838200" y="976544"/>
            <a:ext cx="10515600" cy="5200419"/>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Paul is teaching these characters that Salvation comes through having Faith in YHVH, as has always been the case, it doesn't come by </a:t>
            </a:r>
            <a:r>
              <a:rPr lang="en-AU" sz="2400" dirty="0" err="1">
                <a:effectLst/>
                <a:latin typeface="Calibri" panose="020F0502020204030204" pitchFamily="34" charset="0"/>
                <a:ea typeface="Calibri" panose="020F0502020204030204" pitchFamily="34" charset="0"/>
                <a:cs typeface="Calibri" panose="020F0502020204030204" pitchFamily="34" charset="0"/>
              </a:rPr>
              <a:t>adhereing</a:t>
            </a:r>
            <a:r>
              <a:rPr lang="en-AU" sz="2400" dirty="0">
                <a:effectLst/>
                <a:latin typeface="Calibri" panose="020F0502020204030204" pitchFamily="34" charset="0"/>
                <a:ea typeface="Calibri" panose="020F0502020204030204" pitchFamily="34" charset="0"/>
                <a:cs typeface="Calibri" panose="020F0502020204030204" pitchFamily="34" charset="0"/>
              </a:rPr>
              <a:t> to any law, however adhering to Torah shows our faithfulness and our love, appreciation etc </a:t>
            </a:r>
            <a:r>
              <a:rPr lang="en-AU" sz="2400" dirty="0" err="1">
                <a:effectLst/>
                <a:latin typeface="Calibri" panose="020F0502020204030204" pitchFamily="34" charset="0"/>
                <a:ea typeface="Calibri" panose="020F0502020204030204" pitchFamily="34" charset="0"/>
                <a:cs typeface="Calibri" panose="020F0502020204030204" pitchFamily="34" charset="0"/>
              </a:rPr>
              <a:t>etc</a:t>
            </a:r>
            <a:r>
              <a:rPr lang="en-AU" sz="2400" dirty="0">
                <a:effectLst/>
                <a:latin typeface="Calibri" panose="020F0502020204030204" pitchFamily="34" charset="0"/>
                <a:ea typeface="Calibri" panose="020F0502020204030204" pitchFamily="34" charset="0"/>
                <a:cs typeface="Calibri" panose="020F0502020204030204" pitchFamily="34" charset="0"/>
              </a:rPr>
              <a: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There is no use putting your faith in being good boys and girls for our salvation. That should be the result of our redemption!!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err="1">
                <a:effectLst/>
                <a:latin typeface="Calibri" panose="020F0502020204030204" pitchFamily="34" charset="0"/>
                <a:ea typeface="Calibri" panose="020F0502020204030204" pitchFamily="34" charset="0"/>
                <a:cs typeface="Calibri" panose="020F0502020204030204" pitchFamily="34" charset="0"/>
              </a:rPr>
              <a:t>Sha'ul</a:t>
            </a:r>
            <a:r>
              <a:rPr lang="en-AU" sz="2400" dirty="0">
                <a:effectLst/>
                <a:latin typeface="Calibri" panose="020F0502020204030204" pitchFamily="34" charset="0"/>
                <a:ea typeface="Calibri" panose="020F0502020204030204" pitchFamily="34" charset="0"/>
                <a:cs typeface="Calibri" panose="020F0502020204030204" pitchFamily="34" charset="0"/>
              </a:rPr>
              <a:t> is attempting to explain the proper Biblical perspective on faith.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He is continually steering them back to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t>
            </a:r>
            <a:r>
              <a:rPr lang="en-AU" sz="2400" dirty="0" err="1">
                <a:effectLst/>
                <a:latin typeface="Calibri" panose="020F0502020204030204" pitchFamily="34" charset="0"/>
                <a:ea typeface="Calibri" panose="020F0502020204030204" pitchFamily="34" charset="0"/>
                <a:cs typeface="Calibri" panose="020F0502020204030204" pitchFamily="34" charset="0"/>
              </a:rPr>
              <a:t>HaMashiach</a:t>
            </a:r>
            <a:r>
              <a:rPr lang="en-AU" sz="2400" dirty="0">
                <a:effectLst/>
                <a:latin typeface="Calibri" panose="020F0502020204030204" pitchFamily="34" charset="0"/>
                <a:ea typeface="Calibri" panose="020F0502020204030204" pitchFamily="34" charset="0"/>
                <a:cs typeface="Calibri" panose="020F0502020204030204" pitchFamily="34" charset="0"/>
              </a:rPr>
              <a: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792430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4E351-E6E9-4010-9BA5-2D047A9C7D5A}"/>
              </a:ext>
            </a:extLst>
          </p:cNvPr>
          <p:cNvSpPr>
            <a:spLocks noGrp="1"/>
          </p:cNvSpPr>
          <p:nvPr>
            <p:ph type="title"/>
          </p:nvPr>
        </p:nvSpPr>
        <p:spPr/>
        <p:txBody>
          <a:bodyPr/>
          <a:lstStyle/>
          <a:p>
            <a:r>
              <a:rPr lang="en-AU" dirty="0"/>
              <a:t>DIFFERENT GOSPEL</a:t>
            </a:r>
          </a:p>
        </p:txBody>
      </p:sp>
      <p:sp>
        <p:nvSpPr>
          <p:cNvPr id="3" name="Content Placeholder 2">
            <a:extLst>
              <a:ext uri="{FF2B5EF4-FFF2-40B4-BE49-F238E27FC236}">
                <a16:creationId xmlns:a16="http://schemas.microsoft.com/office/drawing/2014/main" id="{119B9FD9-A7B4-469C-9323-20F174CC5CA6}"/>
              </a:ext>
            </a:extLst>
          </p:cNvPr>
          <p:cNvSpPr>
            <a:spLocks noGrp="1"/>
          </p:cNvSpPr>
          <p:nvPr>
            <p:ph idx="1"/>
          </p:nvPr>
        </p:nvSpPr>
        <p:spPr/>
        <p:txBody>
          <a:bodyPr/>
          <a:lstStyle/>
          <a:p>
            <a:r>
              <a:rPr lang="en-AU" dirty="0"/>
              <a:t>Galatians 1:10-14.</a:t>
            </a:r>
          </a:p>
          <a:p>
            <a:r>
              <a:rPr lang="en-AU" dirty="0"/>
              <a:t>What are the important points to take from this?</a:t>
            </a:r>
          </a:p>
          <a:p>
            <a:endParaRPr lang="en-AU" dirty="0"/>
          </a:p>
          <a:p>
            <a:r>
              <a:rPr lang="en-AU" dirty="0"/>
              <a:t>The words recorded in verse 14 do not refer to the written Torah – the instructions from The Almighty – Torah of Moshe.</a:t>
            </a:r>
          </a:p>
          <a:p>
            <a:endParaRPr lang="en-AU" dirty="0"/>
          </a:p>
          <a:p>
            <a:r>
              <a:rPr lang="en-AU" dirty="0"/>
              <a:t>Paul is referring to the teachings that had permeated the Judaism of the day.</a:t>
            </a:r>
          </a:p>
          <a:p>
            <a:pPr marL="0" indent="0">
              <a:buNone/>
            </a:pPr>
            <a:endParaRPr lang="en-AU" dirty="0"/>
          </a:p>
          <a:p>
            <a:pPr marL="0" indent="0">
              <a:buNone/>
            </a:pPr>
            <a:endParaRPr lang="en-AU" dirty="0"/>
          </a:p>
        </p:txBody>
      </p:sp>
    </p:spTree>
    <p:extLst>
      <p:ext uri="{BB962C8B-B14F-4D97-AF65-F5344CB8AC3E}">
        <p14:creationId xmlns:p14="http://schemas.microsoft.com/office/powerpoint/2010/main" val="73155201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CBA03-FD61-4266-A33C-A6E7EDCBC257}"/>
              </a:ext>
            </a:extLst>
          </p:cNvPr>
          <p:cNvSpPr>
            <a:spLocks noGrp="1"/>
          </p:cNvSpPr>
          <p:nvPr>
            <p:ph type="title"/>
          </p:nvPr>
        </p:nvSpPr>
        <p:spPr>
          <a:xfrm>
            <a:off x="838200" y="365126"/>
            <a:ext cx="10515600" cy="416110"/>
          </a:xfrm>
        </p:spPr>
        <p:txBody>
          <a:bodyPr>
            <a:normAutofit fontScale="90000"/>
          </a:bodyPr>
          <a:lstStyle/>
          <a:p>
            <a:r>
              <a:rPr lang="en-US" dirty="0"/>
              <a:t>Galatians – 3:13-14</a:t>
            </a:r>
            <a:endParaRPr lang="en-AU" dirty="0"/>
          </a:p>
        </p:txBody>
      </p:sp>
      <p:sp>
        <p:nvSpPr>
          <p:cNvPr id="3" name="Content Placeholder 2">
            <a:extLst>
              <a:ext uri="{FF2B5EF4-FFF2-40B4-BE49-F238E27FC236}">
                <a16:creationId xmlns:a16="http://schemas.microsoft.com/office/drawing/2014/main" id="{38E0BE17-9EEC-4D3B-9168-079231A7B0A0}"/>
              </a:ext>
            </a:extLst>
          </p:cNvPr>
          <p:cNvSpPr>
            <a:spLocks noGrp="1"/>
          </p:cNvSpPr>
          <p:nvPr>
            <p:ph idx="1"/>
          </p:nvPr>
        </p:nvSpPr>
        <p:spPr>
          <a:xfrm>
            <a:off x="838200" y="923278"/>
            <a:ext cx="10515600" cy="5253685"/>
          </a:xfrm>
        </p:spPr>
        <p:txBody>
          <a:bodyPr>
            <a:normAutofit lnSpcReduction="10000"/>
          </a:bodyPr>
          <a:lstStyle/>
          <a:p>
            <a:pPr>
              <a:lnSpc>
                <a:spcPct val="115000"/>
              </a:lnSpc>
              <a:spcAft>
                <a:spcPts val="1000"/>
              </a:spcAft>
            </a:pPr>
            <a:r>
              <a:rPr lang="en-AU" sz="2400" b="1" dirty="0">
                <a:effectLst/>
                <a:latin typeface="Calibri" panose="020F0502020204030204" pitchFamily="34" charset="0"/>
                <a:ea typeface="Calibri" panose="020F0502020204030204" pitchFamily="34" charset="0"/>
                <a:cs typeface="Calibri" panose="020F0502020204030204" pitchFamily="34" charset="0"/>
              </a:rPr>
              <a:t>Verse 13-14 - </a:t>
            </a:r>
            <a:r>
              <a:rPr lang="en-AU" sz="2400" dirty="0">
                <a:effectLst/>
                <a:latin typeface="Calibri" panose="020F0502020204030204" pitchFamily="34" charset="0"/>
                <a:ea typeface="Calibri" panose="020F0502020204030204" pitchFamily="34" charset="0"/>
                <a:cs typeface="Calibri" panose="020F0502020204030204" pitchFamily="34" charset="0"/>
              </a:rPr>
              <a:t>In these two verses who and what are the main subjects?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Answer: </a:t>
            </a:r>
            <a:r>
              <a:rPr lang="en-AU"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Yeshua</a:t>
            </a:r>
            <a:r>
              <a:rPr lang="en-AU"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 Torah - curse - redemption.</a:t>
            </a:r>
            <a:endParaRPr lang="en-AU"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These are major topics in any Biblical discussion.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Curse = death.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So Paul is saying only Messiah can rescue one from death, or such a curse. Only He has the authority to achieve this exchange from death to life.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 Galatians - these fools - were putting their trust in another authority - the authority of men - rebellious men at that - the same root that exchanged life for death as seen in </a:t>
            </a:r>
            <a:r>
              <a:rPr lang="en-AU" sz="2400" b="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Matthew 27:15-25.</a:t>
            </a:r>
            <a:endParaRPr lang="en-AU" sz="2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52804015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14D68-8B22-4286-A9BD-EE0E412D3461}"/>
              </a:ext>
            </a:extLst>
          </p:cNvPr>
          <p:cNvSpPr>
            <a:spLocks noGrp="1"/>
          </p:cNvSpPr>
          <p:nvPr>
            <p:ph type="title"/>
          </p:nvPr>
        </p:nvSpPr>
        <p:spPr>
          <a:xfrm>
            <a:off x="838200" y="365126"/>
            <a:ext cx="10515600" cy="424988"/>
          </a:xfrm>
        </p:spPr>
        <p:txBody>
          <a:bodyPr>
            <a:normAutofit fontScale="90000"/>
          </a:bodyPr>
          <a:lstStyle/>
          <a:p>
            <a:r>
              <a:rPr lang="en-US" dirty="0"/>
              <a:t>Galatians – 3:13-14</a:t>
            </a:r>
            <a:endParaRPr lang="en-AU" dirty="0"/>
          </a:p>
        </p:txBody>
      </p:sp>
      <p:sp>
        <p:nvSpPr>
          <p:cNvPr id="3" name="Content Placeholder 2">
            <a:extLst>
              <a:ext uri="{FF2B5EF4-FFF2-40B4-BE49-F238E27FC236}">
                <a16:creationId xmlns:a16="http://schemas.microsoft.com/office/drawing/2014/main" id="{5C4F9A19-BA75-4A77-82A9-505EA9A37397}"/>
              </a:ext>
            </a:extLst>
          </p:cNvPr>
          <p:cNvSpPr>
            <a:spLocks noGrp="1"/>
          </p:cNvSpPr>
          <p:nvPr>
            <p:ph idx="1"/>
          </p:nvPr>
        </p:nvSpPr>
        <p:spPr>
          <a:xfrm>
            <a:off x="838200" y="967666"/>
            <a:ext cx="10515600" cy="5209297"/>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It was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who came to give life eternal: </a:t>
            </a:r>
            <a:r>
              <a:rPr lang="en-AU" sz="2400" b="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John 10:27-28</a:t>
            </a:r>
            <a:endParaRPr lang="en-AU" sz="2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How was/is He able to offer life to the cursed/ the dead?</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Paul answers this by quoting from </a:t>
            </a:r>
            <a:r>
              <a:rPr lang="en-AU" sz="2400" b="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Deuteronomy 21:22-23</a:t>
            </a:r>
            <a:endParaRPr lang="en-AU" sz="2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took the curse upon Himself and cleansed the sinner through His blood. He took the punishment that we deserved because it was the likes of the Galatians, the likes of you and I who transgressed YHVH's Torah and thus pronounced cursed.</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came to organise the ransom - </a:t>
            </a:r>
            <a:r>
              <a:rPr lang="en-AU" sz="2400" b="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Mark 10:45 and 1Timothy 2:5-6</a:t>
            </a:r>
            <a:endParaRPr lang="en-AU" sz="2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59868568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D9738-5843-4B50-AC76-93BF9D09644C}"/>
              </a:ext>
            </a:extLst>
          </p:cNvPr>
          <p:cNvSpPr>
            <a:spLocks noGrp="1"/>
          </p:cNvSpPr>
          <p:nvPr>
            <p:ph type="title"/>
          </p:nvPr>
        </p:nvSpPr>
        <p:spPr>
          <a:xfrm>
            <a:off x="838200" y="365126"/>
            <a:ext cx="10515600" cy="424988"/>
          </a:xfrm>
        </p:spPr>
        <p:txBody>
          <a:bodyPr>
            <a:normAutofit fontScale="90000"/>
          </a:bodyPr>
          <a:lstStyle/>
          <a:p>
            <a:r>
              <a:rPr lang="en-US" dirty="0"/>
              <a:t>Galatians – 3:13-14</a:t>
            </a:r>
            <a:endParaRPr lang="en-AU" dirty="0"/>
          </a:p>
        </p:txBody>
      </p:sp>
      <p:sp>
        <p:nvSpPr>
          <p:cNvPr id="3" name="Content Placeholder 2">
            <a:extLst>
              <a:ext uri="{FF2B5EF4-FFF2-40B4-BE49-F238E27FC236}">
                <a16:creationId xmlns:a16="http://schemas.microsoft.com/office/drawing/2014/main" id="{064D3697-F47F-4A67-8AD0-62D3D01CFEF0}"/>
              </a:ext>
            </a:extLst>
          </p:cNvPr>
          <p:cNvSpPr>
            <a:spLocks noGrp="1"/>
          </p:cNvSpPr>
          <p:nvPr>
            <p:ph idx="1"/>
          </p:nvPr>
        </p:nvSpPr>
        <p:spPr>
          <a:xfrm>
            <a:off x="838200" y="994299"/>
            <a:ext cx="10515600" cy="5182664"/>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Allow me to pose a question or two.</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If we claim to love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the one who rescued us from the curse, should we then return and indulge in the repeating of those things that brought the curse upon us???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Should we not emulate the Messiah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Should we not pattern our lives upon His?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How was it possible for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to pay the penalty for our sin?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2Corinthians 5:21 </a:t>
            </a:r>
            <a:r>
              <a:rPr lang="en-AU" sz="2400" dirty="0">
                <a:effectLst/>
                <a:latin typeface="Calibri" panose="020F0502020204030204" pitchFamily="34" charset="0"/>
                <a:ea typeface="Calibri" panose="020F0502020204030204" pitchFamily="34" charset="0"/>
                <a:cs typeface="Calibri" panose="020F0502020204030204" pitchFamily="34" charset="0"/>
              </a:rPr>
              <a:t>answers this question!!!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7011552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700A9-065D-43A1-96A2-ECA13EEF10AC}"/>
              </a:ext>
            </a:extLst>
          </p:cNvPr>
          <p:cNvSpPr>
            <a:spLocks noGrp="1"/>
          </p:cNvSpPr>
          <p:nvPr>
            <p:ph type="title"/>
          </p:nvPr>
        </p:nvSpPr>
        <p:spPr>
          <a:xfrm>
            <a:off x="838200" y="365125"/>
            <a:ext cx="10515600" cy="398355"/>
          </a:xfrm>
        </p:spPr>
        <p:txBody>
          <a:bodyPr>
            <a:normAutofit fontScale="90000"/>
          </a:bodyPr>
          <a:lstStyle/>
          <a:p>
            <a:r>
              <a:rPr lang="en-US" dirty="0"/>
              <a:t>Galatians – 3:13-14</a:t>
            </a:r>
            <a:endParaRPr lang="en-AU" dirty="0"/>
          </a:p>
        </p:txBody>
      </p:sp>
      <p:sp>
        <p:nvSpPr>
          <p:cNvPr id="3" name="Content Placeholder 2">
            <a:extLst>
              <a:ext uri="{FF2B5EF4-FFF2-40B4-BE49-F238E27FC236}">
                <a16:creationId xmlns:a16="http://schemas.microsoft.com/office/drawing/2014/main" id="{E46C2683-166A-4BF0-94CC-136FECD58236}"/>
              </a:ext>
            </a:extLst>
          </p:cNvPr>
          <p:cNvSpPr>
            <a:spLocks noGrp="1"/>
          </p:cNvSpPr>
          <p:nvPr>
            <p:ph idx="1"/>
          </p:nvPr>
        </p:nvSpPr>
        <p:spPr>
          <a:xfrm>
            <a:off x="838200" y="949911"/>
            <a:ext cx="10515600" cy="5227052"/>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He KNEW no sin -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Knew - </a:t>
            </a:r>
            <a:r>
              <a:rPr lang="en-AU" sz="2400" dirty="0" err="1">
                <a:effectLst/>
                <a:latin typeface="Calibri" panose="020F0502020204030204" pitchFamily="34" charset="0"/>
                <a:ea typeface="Calibri" panose="020F0502020204030204" pitchFamily="34" charset="0"/>
                <a:cs typeface="Calibri" panose="020F0502020204030204" pitchFamily="34" charset="0"/>
              </a:rPr>
              <a:t>Gk</a:t>
            </a:r>
            <a:r>
              <a:rPr lang="en-AU" sz="2400" dirty="0">
                <a:effectLst/>
                <a:latin typeface="Calibri" panose="020F0502020204030204" pitchFamily="34" charset="0"/>
                <a:ea typeface="Calibri" panose="020F0502020204030204" pitchFamily="34" charset="0"/>
                <a:cs typeface="Calibri" panose="020F0502020204030204" pitchFamily="34" charset="0"/>
              </a:rPr>
              <a:t>: </a:t>
            </a:r>
            <a:r>
              <a:rPr lang="en-AU" sz="2400"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Ginosko</a:t>
            </a:r>
            <a:r>
              <a:rPr lang="en-AU" sz="24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 To know experientially, to be acquainted with, approve.</a:t>
            </a:r>
            <a:endParaRPr lang="en-AU" sz="24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Knew - </a:t>
            </a:r>
            <a:r>
              <a:rPr lang="en-AU" sz="24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Yada - Acquire knowledge; know intimately @ Adam knew Eve.</a:t>
            </a:r>
            <a:endParaRPr lang="en-AU" sz="2400" b="1"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How much easier our lives would have been if we had not known sin!! </a:t>
            </a:r>
          </a:p>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How much easier would our lives be if we were just to follow Pauls advice – trust in </a:t>
            </a:r>
            <a:r>
              <a:rPr lang="en-AU" sz="2400" dirty="0" err="1">
                <a:latin typeface="Calibri" panose="020F0502020204030204" pitchFamily="34" charset="0"/>
                <a:ea typeface="Calibri" panose="020F0502020204030204" pitchFamily="34" charset="0"/>
                <a:cs typeface="Calibri" panose="020F0502020204030204" pitchFamily="34" charset="0"/>
              </a:rPr>
              <a:t>Yeshua</a:t>
            </a:r>
            <a:r>
              <a:rPr lang="en-AU" sz="2400" dirty="0">
                <a:latin typeface="Calibri" panose="020F0502020204030204" pitchFamily="34" charset="0"/>
                <a:ea typeface="Calibri" panose="020F0502020204030204" pitchFamily="34" charset="0"/>
                <a:cs typeface="Calibri" panose="020F0502020204030204" pitchFamily="34" charset="0"/>
              </a:rPr>
              <a:t> – pursue the instructions of our loving Father.</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Focus on the Promises of the Spirit…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79844577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EB612-8222-4F6E-942F-F6C19CB4DFF6}"/>
              </a:ext>
            </a:extLst>
          </p:cNvPr>
          <p:cNvSpPr>
            <a:spLocks noGrp="1"/>
          </p:cNvSpPr>
          <p:nvPr>
            <p:ph type="title"/>
          </p:nvPr>
        </p:nvSpPr>
        <p:spPr>
          <a:xfrm>
            <a:off x="838200" y="365126"/>
            <a:ext cx="10515600" cy="469376"/>
          </a:xfrm>
        </p:spPr>
        <p:txBody>
          <a:bodyPr>
            <a:normAutofit fontScale="90000"/>
          </a:bodyPr>
          <a:lstStyle/>
          <a:p>
            <a:r>
              <a:rPr lang="en-US" dirty="0"/>
              <a:t>Galatians – 3:15-16</a:t>
            </a:r>
            <a:endParaRPr lang="en-AU" dirty="0"/>
          </a:p>
        </p:txBody>
      </p:sp>
      <p:sp>
        <p:nvSpPr>
          <p:cNvPr id="3" name="Content Placeholder 2">
            <a:extLst>
              <a:ext uri="{FF2B5EF4-FFF2-40B4-BE49-F238E27FC236}">
                <a16:creationId xmlns:a16="http://schemas.microsoft.com/office/drawing/2014/main" id="{5A2187D1-0BBC-4593-9854-FBDCBBC06765}"/>
              </a:ext>
            </a:extLst>
          </p:cNvPr>
          <p:cNvSpPr>
            <a:spLocks noGrp="1"/>
          </p:cNvSpPr>
          <p:nvPr>
            <p:ph idx="1"/>
          </p:nvPr>
        </p:nvSpPr>
        <p:spPr>
          <a:xfrm>
            <a:off x="838200" y="1038687"/>
            <a:ext cx="10515600" cy="5138276"/>
          </a:xfrm>
        </p:spPr>
        <p:txBody>
          <a:bodyPr/>
          <a:lstStyle/>
          <a:p>
            <a:pPr>
              <a:lnSpc>
                <a:spcPct val="115000"/>
              </a:lnSpc>
              <a:spcAft>
                <a:spcPts val="1000"/>
              </a:spcAft>
            </a:pPr>
            <a:r>
              <a:rPr lang="en-AU" sz="2400" b="1" dirty="0">
                <a:effectLst/>
                <a:latin typeface="Calibri" panose="020F0502020204030204" pitchFamily="34" charset="0"/>
                <a:ea typeface="Calibri" panose="020F0502020204030204" pitchFamily="34" charset="0"/>
                <a:cs typeface="Calibri" panose="020F0502020204030204" pitchFamily="34" charset="0"/>
              </a:rPr>
              <a:t> </a:t>
            </a:r>
            <a:r>
              <a:rPr lang="en-AU" sz="2400" dirty="0">
                <a:effectLst/>
                <a:latin typeface="Calibri" panose="020F0502020204030204" pitchFamily="34" charset="0"/>
                <a:ea typeface="Calibri" panose="020F0502020204030204" pitchFamily="34" charset="0"/>
                <a:cs typeface="Calibri" panose="020F0502020204030204" pitchFamily="34" charset="0"/>
              </a:rPr>
              <a:t>The promises of YHVH. Should we be excited and know about the promises of YHVH found in the Torah - especially to his people?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Paul uses his usual practise of building upon a truth by constructing a foundation his audience can understand.</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How do you think this is done in </a:t>
            </a:r>
            <a:r>
              <a:rPr lang="en-AU"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verse 15?</a:t>
            </a:r>
            <a:endParaRPr lang="en-A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No doubt his audience would have had experience regards dealings between people. He goes on to say even a covenant between men is not added too or changed - let alone YHVH.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37414217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DE057-C191-4BC8-8A81-F0F179605D47}"/>
              </a:ext>
            </a:extLst>
          </p:cNvPr>
          <p:cNvSpPr>
            <a:spLocks noGrp="1"/>
          </p:cNvSpPr>
          <p:nvPr>
            <p:ph type="title"/>
          </p:nvPr>
        </p:nvSpPr>
        <p:spPr>
          <a:xfrm>
            <a:off x="838200" y="365126"/>
            <a:ext cx="10515600" cy="407232"/>
          </a:xfrm>
        </p:spPr>
        <p:txBody>
          <a:bodyPr>
            <a:normAutofit fontScale="90000"/>
          </a:bodyPr>
          <a:lstStyle/>
          <a:p>
            <a:r>
              <a:rPr lang="en-US" dirty="0"/>
              <a:t>Galatians – 3:15-16</a:t>
            </a:r>
            <a:endParaRPr lang="en-AU" dirty="0"/>
          </a:p>
        </p:txBody>
      </p:sp>
      <p:sp>
        <p:nvSpPr>
          <p:cNvPr id="3" name="Content Placeholder 2">
            <a:extLst>
              <a:ext uri="{FF2B5EF4-FFF2-40B4-BE49-F238E27FC236}">
                <a16:creationId xmlns:a16="http://schemas.microsoft.com/office/drawing/2014/main" id="{B14D6180-9547-4F16-BD40-B14C0E3E4469}"/>
              </a:ext>
            </a:extLst>
          </p:cNvPr>
          <p:cNvSpPr>
            <a:spLocks noGrp="1"/>
          </p:cNvSpPr>
          <p:nvPr>
            <p:ph idx="1"/>
          </p:nvPr>
        </p:nvSpPr>
        <p:spPr>
          <a:xfrm>
            <a:off x="838200" y="1003177"/>
            <a:ext cx="10515600" cy="5173786"/>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With this view of "no change" regarding covenant Paul then proceeds to point out the fact that YHVH has given a promise regarding </a:t>
            </a:r>
            <a:r>
              <a:rPr lang="en-AU" sz="2400" dirty="0" err="1">
                <a:effectLst/>
                <a:latin typeface="Calibri" panose="020F0502020204030204" pitchFamily="34" charset="0"/>
                <a:ea typeface="Calibri" panose="020F0502020204030204" pitchFamily="34" charset="0"/>
                <a:cs typeface="Calibri" panose="020F0502020204030204" pitchFamily="34" charset="0"/>
              </a:rPr>
              <a:t>HaMashiach</a:t>
            </a:r>
            <a:r>
              <a:rPr lang="en-AU" sz="2400" dirty="0">
                <a:effectLst/>
                <a:latin typeface="Calibri" panose="020F0502020204030204" pitchFamily="34" charset="0"/>
                <a:ea typeface="Calibri" panose="020F0502020204030204" pitchFamily="34" charset="0"/>
                <a:cs typeface="Calibri" panose="020F0502020204030204" pitchFamily="34" charset="0"/>
              </a:rPr>
              <a: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 believe Paul is pointing out that there is only One true Messiah capable of redeeming a people fallen from grace -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This will be done according to YHVH's will, His Word, and His covenants, and nothing will change this.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Salvation comes through this seed, but people - the nation saved/redeemed are still expected to walk a walk maintained by our Father’s instructions - Torah.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54441692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E8CF0-DE3C-4639-83E3-1BF2CF4FFDAF}"/>
              </a:ext>
            </a:extLst>
          </p:cNvPr>
          <p:cNvSpPr>
            <a:spLocks noGrp="1"/>
          </p:cNvSpPr>
          <p:nvPr>
            <p:ph type="title"/>
          </p:nvPr>
        </p:nvSpPr>
        <p:spPr>
          <a:xfrm>
            <a:off x="838200" y="365125"/>
            <a:ext cx="10515600" cy="487131"/>
          </a:xfrm>
        </p:spPr>
        <p:txBody>
          <a:bodyPr>
            <a:normAutofit fontScale="90000"/>
          </a:bodyPr>
          <a:lstStyle/>
          <a:p>
            <a:r>
              <a:rPr lang="en-AU" dirty="0"/>
              <a:t>Galatians – 3:15-16</a:t>
            </a:r>
          </a:p>
        </p:txBody>
      </p:sp>
      <p:sp>
        <p:nvSpPr>
          <p:cNvPr id="3" name="Content Placeholder 2">
            <a:extLst>
              <a:ext uri="{FF2B5EF4-FFF2-40B4-BE49-F238E27FC236}">
                <a16:creationId xmlns:a16="http://schemas.microsoft.com/office/drawing/2014/main" id="{5D86A765-8F74-4063-8920-05DD195C20B8}"/>
              </a:ext>
            </a:extLst>
          </p:cNvPr>
          <p:cNvSpPr>
            <a:spLocks noGrp="1"/>
          </p:cNvSpPr>
          <p:nvPr>
            <p:ph idx="1"/>
          </p:nvPr>
        </p:nvSpPr>
        <p:spPr>
          <a:xfrm>
            <a:off x="838200" y="985421"/>
            <a:ext cx="10515600" cy="5191542"/>
          </a:xfrm>
        </p:spPr>
        <p:txBody>
          <a:bodyPr/>
          <a:lstStyle/>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The problem and the danger for the Galatians was they were accepting and believing - one must become circumcised before one could receive the gift of salvation.</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This quickly leads to people putting </a:t>
            </a:r>
            <a:r>
              <a:rPr lang="en-AU" sz="1800" dirty="0" err="1">
                <a:effectLst/>
                <a:latin typeface="Calibri" panose="020F0502020204030204" pitchFamily="34" charset="0"/>
                <a:ea typeface="Calibri" panose="020F0502020204030204" pitchFamily="34" charset="0"/>
                <a:cs typeface="Calibri" panose="020F0502020204030204" pitchFamily="34" charset="0"/>
              </a:rPr>
              <a:t>Yeshua</a:t>
            </a:r>
            <a:r>
              <a:rPr lang="en-AU" sz="1800" dirty="0">
                <a:effectLst/>
                <a:latin typeface="Calibri" panose="020F0502020204030204" pitchFamily="34" charset="0"/>
                <a:ea typeface="Calibri" panose="020F0502020204030204" pitchFamily="34" charset="0"/>
                <a:cs typeface="Calibri" panose="020F0502020204030204" pitchFamily="34" charset="0"/>
              </a:rPr>
              <a:t> on the mantle piece at best. We end up with the people of Israel believing that "life" </a:t>
            </a:r>
            <a:r>
              <a:rPr lang="en-AU" sz="1800" dirty="0">
                <a:latin typeface="Calibri" panose="020F0502020204030204" pitchFamily="34" charset="0"/>
                <a:ea typeface="Calibri" panose="020F0502020204030204" pitchFamily="34" charset="0"/>
                <a:cs typeface="Calibri" panose="020F0502020204030204" pitchFamily="34" charset="0"/>
              </a:rPr>
              <a:t>comes through </a:t>
            </a:r>
            <a:r>
              <a:rPr lang="en-AU" sz="1800" dirty="0">
                <a:effectLst/>
                <a:latin typeface="Calibri" panose="020F0502020204030204" pitchFamily="34" charset="0"/>
                <a:ea typeface="Calibri" panose="020F0502020204030204" pitchFamily="34" charset="0"/>
                <a:cs typeface="Calibri" panose="020F0502020204030204" pitchFamily="34" charset="0"/>
              </a:rPr>
              <a:t>"good works“.</a:t>
            </a:r>
          </a:p>
          <a:p>
            <a:pPr>
              <a:lnSpc>
                <a:spcPct val="115000"/>
              </a:lnSpc>
              <a:spcAft>
                <a:spcPts val="1000"/>
              </a:spcAft>
            </a:pPr>
            <a:r>
              <a:rPr lang="en-AU" sz="1800" dirty="0">
                <a:latin typeface="Calibri" panose="020F0502020204030204" pitchFamily="34" charset="0"/>
                <a:ea typeface="Calibri" panose="020F0502020204030204" pitchFamily="34" charset="0"/>
                <a:cs typeface="Calibri" panose="020F0502020204030204" pitchFamily="34" charset="0"/>
              </a:rPr>
              <a:t>The actual “Good Works” done by The</a:t>
            </a:r>
            <a:r>
              <a:rPr lang="en-AU" sz="1800" dirty="0">
                <a:effectLst/>
                <a:latin typeface="Calibri" panose="020F0502020204030204" pitchFamily="34" charset="0"/>
                <a:ea typeface="Calibri" panose="020F0502020204030204" pitchFamily="34" charset="0"/>
                <a:cs typeface="Calibri" panose="020F0502020204030204" pitchFamily="34" charset="0"/>
              </a:rPr>
              <a:t> Messiah, are replaced by the peoples or nations good works.</a:t>
            </a:r>
          </a:p>
          <a:p>
            <a:pPr>
              <a:lnSpc>
                <a:spcPct val="115000"/>
              </a:lnSpc>
              <a:spcAft>
                <a:spcPts val="1000"/>
              </a:spcAft>
            </a:pPr>
            <a:r>
              <a:rPr lang="en-AU" sz="1800" dirty="0">
                <a:latin typeface="Calibri" panose="020F0502020204030204" pitchFamily="34" charset="0"/>
                <a:ea typeface="Calibri" panose="020F0502020204030204" pitchFamily="34" charset="0"/>
                <a:cs typeface="Calibri" panose="020F0502020204030204" pitchFamily="34" charset="0"/>
              </a:rPr>
              <a:t>Consider these quotes taken from commentary in the Stone Edition Tanach regarding </a:t>
            </a:r>
            <a:r>
              <a:rPr lang="en-AU" sz="1800" dirty="0">
                <a:solidFill>
                  <a:srgbClr val="FF0000"/>
                </a:solidFill>
                <a:latin typeface="Calibri" panose="020F0502020204030204" pitchFamily="34" charset="0"/>
                <a:ea typeface="Calibri" panose="020F0502020204030204" pitchFamily="34" charset="0"/>
                <a:cs typeface="Calibri" panose="020F0502020204030204" pitchFamily="34" charset="0"/>
              </a:rPr>
              <a:t>Isaiah 53:9-10.</a:t>
            </a:r>
          </a:p>
          <a:p>
            <a:pPr>
              <a:lnSpc>
                <a:spcPct val="115000"/>
              </a:lnSpc>
              <a:spcAft>
                <a:spcPts val="1000"/>
              </a:spcAft>
            </a:pPr>
            <a:r>
              <a:rPr lang="en-AU" sz="18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“Ordinary Jews chose to die like common criminals, rather than renounce their faith; and wealthy Jews were killed for no reason other than to enable their wicked conquerors to confiscate their riches </a:t>
            </a:r>
            <a:r>
              <a:rPr lang="en-AU" sz="1800" dirty="0">
                <a:effectLst/>
                <a:latin typeface="Calibri" panose="020F0502020204030204" pitchFamily="34" charset="0"/>
                <a:ea typeface="Calibri" panose="020F0502020204030204" pitchFamily="34" charset="0"/>
                <a:cs typeface="Calibri" panose="020F0502020204030204" pitchFamily="34" charset="0"/>
              </a:rPr>
              <a:t>[</a:t>
            </a:r>
            <a:r>
              <a:rPr lang="en-AU" sz="1800" dirty="0" err="1">
                <a:effectLst/>
                <a:latin typeface="Calibri" panose="020F0502020204030204" pitchFamily="34" charset="0"/>
                <a:ea typeface="Calibri" panose="020F0502020204030204" pitchFamily="34" charset="0"/>
                <a:cs typeface="Calibri" panose="020F0502020204030204" pitchFamily="34" charset="0"/>
              </a:rPr>
              <a:t>Radak</a:t>
            </a:r>
            <a:r>
              <a:rPr lang="en-AU" sz="1800" dirty="0">
                <a:effectLst/>
                <a:latin typeface="Calibri" panose="020F0502020204030204" pitchFamily="34" charset="0"/>
                <a:ea typeface="Calibri" panose="020F0502020204030204" pitchFamily="34" charset="0"/>
                <a:cs typeface="Calibri" panose="020F0502020204030204" pitchFamily="34" charset="0"/>
              </a:rPr>
              <a:t>] Vs 9.</a:t>
            </a:r>
          </a:p>
          <a:p>
            <a:pPr>
              <a:lnSpc>
                <a:spcPct val="115000"/>
              </a:lnSpc>
              <a:spcAft>
                <a:spcPts val="1000"/>
              </a:spcAft>
            </a:pPr>
            <a:r>
              <a:rPr lang="en-AU" sz="1800" dirty="0">
                <a:solidFill>
                  <a:srgbClr val="00B0F0"/>
                </a:solidFill>
                <a:latin typeface="Calibri" panose="020F0502020204030204" pitchFamily="34" charset="0"/>
                <a:ea typeface="Calibri" panose="020F0502020204030204" pitchFamily="34" charset="0"/>
                <a:cs typeface="Calibri" panose="020F0502020204030204" pitchFamily="34" charset="0"/>
              </a:rPr>
              <a:t>“That is Israel. God replies to the nations that Israel’s suffering was a punishment for it’s own sins; and when the people realize this and repent, they will be redeemed and rewarded.” </a:t>
            </a:r>
            <a:r>
              <a:rPr lang="en-AU" sz="1800" dirty="0">
                <a:latin typeface="Calibri" panose="020F0502020204030204" pitchFamily="34" charset="0"/>
                <a:ea typeface="Calibri" panose="020F0502020204030204" pitchFamily="34" charset="0"/>
                <a:cs typeface="Calibri" panose="020F0502020204030204" pitchFamily="34" charset="0"/>
              </a:rPr>
              <a:t>vs 10.</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35756403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1EA5A-6A0E-45EB-B823-D62D1274F0AF}"/>
              </a:ext>
            </a:extLst>
          </p:cNvPr>
          <p:cNvSpPr>
            <a:spLocks noGrp="1"/>
          </p:cNvSpPr>
          <p:nvPr>
            <p:ph type="title"/>
          </p:nvPr>
        </p:nvSpPr>
        <p:spPr>
          <a:xfrm>
            <a:off x="838200" y="338493"/>
            <a:ext cx="10515600" cy="416110"/>
          </a:xfrm>
        </p:spPr>
        <p:txBody>
          <a:bodyPr>
            <a:normAutofit fontScale="90000"/>
          </a:bodyPr>
          <a:lstStyle/>
          <a:p>
            <a:r>
              <a:rPr lang="en-AU" dirty="0"/>
              <a:t>Galatians – 3:17-18.</a:t>
            </a:r>
          </a:p>
        </p:txBody>
      </p:sp>
      <p:sp>
        <p:nvSpPr>
          <p:cNvPr id="3" name="Content Placeholder 2">
            <a:extLst>
              <a:ext uri="{FF2B5EF4-FFF2-40B4-BE49-F238E27FC236}">
                <a16:creationId xmlns:a16="http://schemas.microsoft.com/office/drawing/2014/main" id="{28D50355-C5B7-40D0-8528-F01005248DDA}"/>
              </a:ext>
            </a:extLst>
          </p:cNvPr>
          <p:cNvSpPr>
            <a:spLocks noGrp="1"/>
          </p:cNvSpPr>
          <p:nvPr>
            <p:ph idx="1"/>
          </p:nvPr>
        </p:nvSpPr>
        <p:spPr>
          <a:xfrm>
            <a:off x="838200" y="949911"/>
            <a:ext cx="10515600" cy="5227052"/>
          </a:xfrm>
        </p:spPr>
        <p:txBody>
          <a:bodyPr/>
          <a:lstStyle/>
          <a:p>
            <a:pPr>
              <a:lnSpc>
                <a:spcPct val="115000"/>
              </a:lnSpc>
              <a:spcAft>
                <a:spcPts val="1000"/>
              </a:spcAft>
            </a:pPr>
            <a:r>
              <a:rPr lang="en-AU" sz="2400" b="1" dirty="0">
                <a:effectLst/>
                <a:latin typeface="Calibri" panose="020F0502020204030204" pitchFamily="34" charset="0"/>
                <a:ea typeface="Calibri" panose="020F0502020204030204" pitchFamily="34" charset="0"/>
                <a:cs typeface="Calibri" panose="020F0502020204030204" pitchFamily="34" charset="0"/>
              </a:rPr>
              <a:t> </a:t>
            </a:r>
            <a:r>
              <a:rPr lang="en-AU" sz="2400" dirty="0">
                <a:effectLst/>
                <a:latin typeface="Calibri" panose="020F0502020204030204" pitchFamily="34" charset="0"/>
                <a:ea typeface="Calibri" panose="020F0502020204030204" pitchFamily="34" charset="0"/>
                <a:cs typeface="Calibri" panose="020F0502020204030204" pitchFamily="34" charset="0"/>
              </a:rPr>
              <a:t>An important point Paul wanted them to remember - was the promise of YHVH's covenants.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To cement this very important point Paul writes </a:t>
            </a:r>
            <a:r>
              <a:rPr lang="en-AU"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verses 17-18.</a:t>
            </a:r>
            <a:endParaRPr lang="en-A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Let us view some of the promises YHVH  gave to Avraham.</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Gen 12:7 and Gen 22:17-18</a:t>
            </a:r>
            <a:endParaRPr lang="en-A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What do you think Paul is saying here?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Remember - Pauls</a:t>
            </a:r>
            <a:r>
              <a:rPr lang="en-AU" sz="2400" dirty="0">
                <a:effectLst/>
                <a:latin typeface="Calibri" panose="020F0502020204030204" pitchFamily="34" charset="0"/>
                <a:ea typeface="Calibri" panose="020F0502020204030204" pitchFamily="34" charset="0"/>
                <a:cs typeface="Calibri" panose="020F0502020204030204" pitchFamily="34" charset="0"/>
              </a:rPr>
              <a:t> focus is always on the atoning work of Messiah!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76184237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CF90D-E301-4539-9730-EEFDB2FC58D8}"/>
              </a:ext>
            </a:extLst>
          </p:cNvPr>
          <p:cNvSpPr>
            <a:spLocks noGrp="1"/>
          </p:cNvSpPr>
          <p:nvPr>
            <p:ph type="title"/>
          </p:nvPr>
        </p:nvSpPr>
        <p:spPr>
          <a:xfrm>
            <a:off x="838200" y="365125"/>
            <a:ext cx="10515600" cy="433865"/>
          </a:xfrm>
        </p:spPr>
        <p:txBody>
          <a:bodyPr>
            <a:normAutofit fontScale="90000"/>
          </a:bodyPr>
          <a:lstStyle/>
          <a:p>
            <a:r>
              <a:rPr lang="en-AU" dirty="0"/>
              <a:t>Galatians – 3:17-18</a:t>
            </a:r>
          </a:p>
        </p:txBody>
      </p:sp>
      <p:sp>
        <p:nvSpPr>
          <p:cNvPr id="3" name="Content Placeholder 2">
            <a:extLst>
              <a:ext uri="{FF2B5EF4-FFF2-40B4-BE49-F238E27FC236}">
                <a16:creationId xmlns:a16="http://schemas.microsoft.com/office/drawing/2014/main" id="{B57DAEA7-AC1E-49E3-9A7F-BC98FF3FEE57}"/>
              </a:ext>
            </a:extLst>
          </p:cNvPr>
          <p:cNvSpPr>
            <a:spLocks noGrp="1"/>
          </p:cNvSpPr>
          <p:nvPr>
            <p:ph idx="1"/>
          </p:nvPr>
        </p:nvSpPr>
        <p:spPr>
          <a:xfrm>
            <a:off x="838200" y="1012054"/>
            <a:ext cx="10515600" cy="5164909"/>
          </a:xfrm>
        </p:spPr>
        <p:txBody>
          <a:bodyPr>
            <a:normAutofit lnSpcReduction="10000"/>
          </a:bodyPr>
          <a:lstStyle/>
          <a:p>
            <a:pPr>
              <a:lnSpc>
                <a:spcPct val="115000"/>
              </a:lnSpc>
              <a:spcAft>
                <a:spcPts val="1000"/>
              </a:spcAft>
            </a:pPr>
            <a:r>
              <a:rPr lang="en-AU" sz="1800" dirty="0">
                <a:effectLst/>
                <a:latin typeface="Calibri" panose="020F0502020204030204" pitchFamily="34" charset="0"/>
                <a:ea typeface="Calibri" panose="020F0502020204030204" pitchFamily="34" charset="0"/>
                <a:cs typeface="Calibri" panose="020F0502020204030204" pitchFamily="34" charset="0"/>
              </a:rPr>
              <a:t>P</a:t>
            </a:r>
            <a:r>
              <a:rPr lang="en-AU" sz="2400" dirty="0">
                <a:effectLst/>
                <a:latin typeface="Calibri" panose="020F0502020204030204" pitchFamily="34" charset="0"/>
                <a:ea typeface="Calibri" panose="020F0502020204030204" pitchFamily="34" charset="0"/>
                <a:cs typeface="Calibri" panose="020F0502020204030204" pitchFamily="34" charset="0"/>
              </a:rPr>
              <a:t>aul has been telling the Galatians that it is wrong to add further "qualifications" to an already completed covenant - a promise given by YHVH to Avraham that the SEED - that is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t>
            </a:r>
            <a:r>
              <a:rPr lang="en-AU" sz="2400" dirty="0" err="1">
                <a:effectLst/>
                <a:latin typeface="Calibri" panose="020F0502020204030204" pitchFamily="34" charset="0"/>
                <a:ea typeface="Calibri" panose="020F0502020204030204" pitchFamily="34" charset="0"/>
                <a:cs typeface="Calibri" panose="020F0502020204030204" pitchFamily="34" charset="0"/>
              </a:rPr>
              <a:t>HaMashiach</a:t>
            </a:r>
            <a:r>
              <a:rPr lang="en-AU" sz="2400" dirty="0">
                <a:effectLst/>
                <a:latin typeface="Calibri" panose="020F0502020204030204" pitchFamily="34" charset="0"/>
                <a:ea typeface="Calibri" panose="020F0502020204030204" pitchFamily="34" charset="0"/>
                <a:cs typeface="Calibri" panose="020F0502020204030204" pitchFamily="34" charset="0"/>
              </a:rPr>
              <a:t> would be THE cause of blessings and through whom salvation came.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He goes on in these verses to emphasis that the giving of Torah in no way changes the blessing of salvation in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However, balance is the key and at the same time the coming of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neither changes the importance of Torah in the lives of citizens of Israel as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Himself has been recorded as saying in: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Matt 5:18 and Luke 16:17</a:t>
            </a:r>
            <a:endParaRPr lang="en-A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71570023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83DA9-69AB-42F8-89EA-85F1234CC662}"/>
              </a:ext>
            </a:extLst>
          </p:cNvPr>
          <p:cNvSpPr>
            <a:spLocks noGrp="1"/>
          </p:cNvSpPr>
          <p:nvPr>
            <p:ph type="title"/>
          </p:nvPr>
        </p:nvSpPr>
        <p:spPr>
          <a:xfrm>
            <a:off x="838200" y="365125"/>
            <a:ext cx="10515600" cy="442743"/>
          </a:xfrm>
        </p:spPr>
        <p:txBody>
          <a:bodyPr>
            <a:normAutofit fontScale="90000"/>
          </a:bodyPr>
          <a:lstStyle/>
          <a:p>
            <a:r>
              <a:rPr lang="en-AU" dirty="0"/>
              <a:t>Galatians – 3:17-18</a:t>
            </a:r>
          </a:p>
        </p:txBody>
      </p:sp>
      <p:sp>
        <p:nvSpPr>
          <p:cNvPr id="3" name="Content Placeholder 2">
            <a:extLst>
              <a:ext uri="{FF2B5EF4-FFF2-40B4-BE49-F238E27FC236}">
                <a16:creationId xmlns:a16="http://schemas.microsoft.com/office/drawing/2014/main" id="{0CF86D56-528F-4FE8-A074-566946F972FB}"/>
              </a:ext>
            </a:extLst>
          </p:cNvPr>
          <p:cNvSpPr>
            <a:spLocks noGrp="1"/>
          </p:cNvSpPr>
          <p:nvPr>
            <p:ph idx="1"/>
          </p:nvPr>
        </p:nvSpPr>
        <p:spPr>
          <a:xfrm>
            <a:off x="838200" y="976544"/>
            <a:ext cx="10515600" cy="5200419"/>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We have learnt [hopefully] that Torah was adhered too and disobeyed in the Garden.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Paul is addressing an audience whose mind set was - as many Jews today - that the Law had it's beginning at Mt Sinai.</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Pa</a:t>
            </a:r>
            <a:r>
              <a:rPr lang="en-AU" sz="2400" dirty="0">
                <a:effectLst/>
                <a:latin typeface="Calibri" panose="020F0502020204030204" pitchFamily="34" charset="0"/>
                <a:ea typeface="Calibri" panose="020F0502020204030204" pitchFamily="34" charset="0"/>
                <a:cs typeface="Calibri" panose="020F0502020204030204" pitchFamily="34" charset="0"/>
              </a:rPr>
              <a:t>ul continues his  discourse by using a small word with a BIG meaning!</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IF:  </a:t>
            </a:r>
            <a:r>
              <a:rPr lang="en-AU" sz="2400" dirty="0">
                <a:effectLst/>
                <a:latin typeface="Calibri" panose="020F0502020204030204" pitchFamily="34" charset="0"/>
                <a:ea typeface="Calibri" panose="020F0502020204030204" pitchFamily="34" charset="0"/>
                <a:cs typeface="Calibri" panose="020F0502020204030204" pitchFamily="34" charset="0"/>
              </a:rPr>
              <a:t>This great promise is based on the "law" as they were understanding the law - then it means YHVH has changed, and as such it is no longer based on a promise - but this is not the case as YHVH has indeed granted this to Avraham by means of a promise.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402675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DF4E0-EB40-4D19-BEDD-C6010E8F21FB}"/>
              </a:ext>
            </a:extLst>
          </p:cNvPr>
          <p:cNvSpPr>
            <a:spLocks noGrp="1"/>
          </p:cNvSpPr>
          <p:nvPr>
            <p:ph type="title"/>
          </p:nvPr>
        </p:nvSpPr>
        <p:spPr/>
        <p:txBody>
          <a:bodyPr/>
          <a:lstStyle/>
          <a:p>
            <a:r>
              <a:rPr lang="en-US" dirty="0"/>
              <a:t>Different Gospel?</a:t>
            </a:r>
            <a:endParaRPr lang="en-AU" dirty="0"/>
          </a:p>
        </p:txBody>
      </p:sp>
      <p:sp>
        <p:nvSpPr>
          <p:cNvPr id="3" name="Content Placeholder 2">
            <a:extLst>
              <a:ext uri="{FF2B5EF4-FFF2-40B4-BE49-F238E27FC236}">
                <a16:creationId xmlns:a16="http://schemas.microsoft.com/office/drawing/2014/main" id="{367C8A56-D607-429E-86D8-16E2BFE79AF0}"/>
              </a:ext>
            </a:extLst>
          </p:cNvPr>
          <p:cNvSpPr>
            <a:spLocks noGrp="1"/>
          </p:cNvSpPr>
          <p:nvPr>
            <p:ph idx="1"/>
          </p:nvPr>
        </p:nvSpPr>
        <p:spPr/>
        <p:txBody>
          <a:bodyPr/>
          <a:lstStyle/>
          <a:p>
            <a:r>
              <a:rPr lang="en-US" dirty="0"/>
              <a:t>We will finish chapter 1 tonight.</a:t>
            </a:r>
          </a:p>
          <a:p>
            <a:r>
              <a:rPr lang="en-US" dirty="0"/>
              <a:t>Read verses 11 – 24.</a:t>
            </a:r>
          </a:p>
          <a:p>
            <a:endParaRPr lang="en-US" dirty="0"/>
          </a:p>
          <a:p>
            <a:pPr>
              <a:lnSpc>
                <a:spcPct val="115000"/>
              </a:lnSpc>
              <a:spcAft>
                <a:spcPts val="1000"/>
              </a:spcAft>
            </a:pPr>
            <a:r>
              <a:rPr lang="en-AU" b="1" dirty="0">
                <a:latin typeface="Calibri" panose="020F0502020204030204" pitchFamily="34" charset="0"/>
                <a:ea typeface="Calibri" panose="020F0502020204030204" pitchFamily="34" charset="0"/>
                <a:cs typeface="Calibri" panose="020F0502020204030204" pitchFamily="34" charset="0"/>
              </a:rPr>
              <a:t>Pa</a:t>
            </a:r>
            <a:r>
              <a:rPr lang="en-AU" b="1" dirty="0">
                <a:effectLst/>
                <a:latin typeface="Calibri" panose="020F0502020204030204" pitchFamily="34" charset="0"/>
                <a:ea typeface="Calibri" panose="020F0502020204030204" pitchFamily="34" charset="0"/>
                <a:cs typeface="Calibri" panose="020F0502020204030204" pitchFamily="34" charset="0"/>
              </a:rPr>
              <a:t>ul doesn't try to hide his former life as a zealot for the "Oral" law.</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b="1" dirty="0">
                <a:effectLst/>
                <a:latin typeface="Calibri" panose="020F0502020204030204" pitchFamily="34" charset="0"/>
                <a:ea typeface="Calibri" panose="020F0502020204030204" pitchFamily="34" charset="0"/>
                <a:cs typeface="Calibri" panose="020F0502020204030204" pitchFamily="34" charset="0"/>
              </a:rPr>
              <a:t>This former life has given him an appreciation of the grace of YHVH, hence his statements in 1Cor 15:9 &amp; 1Tim 1:13 - 14</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54172528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741B8-921F-47D4-8851-970F25697B1C}"/>
              </a:ext>
            </a:extLst>
          </p:cNvPr>
          <p:cNvSpPr>
            <a:spLocks noGrp="1"/>
          </p:cNvSpPr>
          <p:nvPr>
            <p:ph type="title"/>
          </p:nvPr>
        </p:nvSpPr>
        <p:spPr>
          <a:xfrm>
            <a:off x="838200" y="365126"/>
            <a:ext cx="10515600" cy="469376"/>
          </a:xfrm>
        </p:spPr>
        <p:txBody>
          <a:bodyPr>
            <a:normAutofit fontScale="90000"/>
          </a:bodyPr>
          <a:lstStyle/>
          <a:p>
            <a:r>
              <a:rPr lang="en-AU" dirty="0"/>
              <a:t>Galatians – 3:17-18</a:t>
            </a:r>
          </a:p>
        </p:txBody>
      </p:sp>
      <p:sp>
        <p:nvSpPr>
          <p:cNvPr id="3" name="Content Placeholder 2">
            <a:extLst>
              <a:ext uri="{FF2B5EF4-FFF2-40B4-BE49-F238E27FC236}">
                <a16:creationId xmlns:a16="http://schemas.microsoft.com/office/drawing/2014/main" id="{85C8FAB2-D984-4262-99FE-E79F0DABA1BC}"/>
              </a:ext>
            </a:extLst>
          </p:cNvPr>
          <p:cNvSpPr>
            <a:spLocks noGrp="1"/>
          </p:cNvSpPr>
          <p:nvPr>
            <p:ph idx="1"/>
          </p:nvPr>
        </p:nvSpPr>
        <p:spPr>
          <a:xfrm>
            <a:off x="838200" y="1020932"/>
            <a:ext cx="10515600" cy="5156031"/>
          </a:xfrm>
        </p:spPr>
        <p:txBody>
          <a:bodyPr/>
          <a:lstStyle/>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Paul is repeating his teaching - salvation does not come by the strict observance of Torah - again it doesn't matter which law as far as this point goes.</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Romans 6:23 </a:t>
            </a:r>
            <a:r>
              <a:rPr lang="en-AU" dirty="0">
                <a:effectLst/>
                <a:latin typeface="Calibri" panose="020F0502020204030204" pitchFamily="34" charset="0"/>
                <a:ea typeface="Calibri" panose="020F0502020204030204" pitchFamily="34" charset="0"/>
                <a:cs typeface="Calibri" panose="020F0502020204030204" pitchFamily="34" charset="0"/>
              </a:rPr>
              <a:t>sums up what Paul is saying to these Galatians.</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dirty="0">
                <a:effectLst/>
                <a:latin typeface="Calibri" panose="020F0502020204030204" pitchFamily="34" charset="0"/>
                <a:ea typeface="Calibri" panose="020F0502020204030204" pitchFamily="34" charset="0"/>
                <a:cs typeface="Calibri" panose="020F0502020204030204" pitchFamily="34" charset="0"/>
              </a:rPr>
              <a:t>Again we need to remind ourselves that we do not observe Torah to earn our salvation but we observe it because of our salvation and our desire to follow in the footsteps of our Saviour – </a:t>
            </a:r>
            <a:r>
              <a:rPr lang="en-AU" dirty="0" err="1">
                <a:effectLst/>
                <a:latin typeface="Calibri" panose="020F0502020204030204" pitchFamily="34" charset="0"/>
                <a:ea typeface="Calibri" panose="020F0502020204030204" pitchFamily="34" charset="0"/>
                <a:cs typeface="Calibri" panose="020F0502020204030204" pitchFamily="34" charset="0"/>
              </a:rPr>
              <a:t>Yeshua</a:t>
            </a:r>
            <a:r>
              <a:rPr lang="en-AU" dirty="0">
                <a:effectLst/>
                <a:latin typeface="Calibri" panose="020F0502020204030204" pitchFamily="34" charset="0"/>
                <a:ea typeface="Calibri" panose="020F0502020204030204" pitchFamily="34" charset="0"/>
                <a:cs typeface="Calibri" panose="020F0502020204030204" pitchFamily="34" charset="0"/>
              </a:rPr>
              <a:t> </a:t>
            </a:r>
            <a:r>
              <a:rPr lang="en-AU" dirty="0" err="1">
                <a:effectLst/>
                <a:latin typeface="Calibri" panose="020F0502020204030204" pitchFamily="34" charset="0"/>
                <a:ea typeface="Calibri" panose="020F0502020204030204" pitchFamily="34" charset="0"/>
                <a:cs typeface="Calibri" panose="020F0502020204030204" pitchFamily="34" charset="0"/>
              </a:rPr>
              <a:t>HaMoshiach</a:t>
            </a:r>
            <a:r>
              <a:rPr lang="en-AU" dirty="0">
                <a:effectLst/>
                <a:latin typeface="Calibri" panose="020F0502020204030204" pitchFamily="34" charset="0"/>
                <a:ea typeface="Calibri" panose="020F0502020204030204" pitchFamily="34" charset="0"/>
                <a:cs typeface="Calibri" panose="020F0502020204030204" pitchFamily="34" charset="0"/>
              </a:rPr>
              <a:t>.</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37575820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21362-5EB6-4614-9275-438D953D09FD}"/>
              </a:ext>
            </a:extLst>
          </p:cNvPr>
          <p:cNvSpPr>
            <a:spLocks noGrp="1"/>
          </p:cNvSpPr>
          <p:nvPr>
            <p:ph type="title"/>
          </p:nvPr>
        </p:nvSpPr>
        <p:spPr>
          <a:xfrm>
            <a:off x="838200" y="365125"/>
            <a:ext cx="10515600" cy="442743"/>
          </a:xfrm>
        </p:spPr>
        <p:txBody>
          <a:bodyPr>
            <a:normAutofit fontScale="90000"/>
          </a:bodyPr>
          <a:lstStyle/>
          <a:p>
            <a:r>
              <a:rPr lang="en-AU" dirty="0"/>
              <a:t>Galatians – 3:19</a:t>
            </a:r>
          </a:p>
        </p:txBody>
      </p:sp>
      <p:sp>
        <p:nvSpPr>
          <p:cNvPr id="3" name="Content Placeholder 2">
            <a:extLst>
              <a:ext uri="{FF2B5EF4-FFF2-40B4-BE49-F238E27FC236}">
                <a16:creationId xmlns:a16="http://schemas.microsoft.com/office/drawing/2014/main" id="{FA8EB3F7-2243-4427-AA12-9581C6BEE7FF}"/>
              </a:ext>
            </a:extLst>
          </p:cNvPr>
          <p:cNvSpPr>
            <a:spLocks noGrp="1"/>
          </p:cNvSpPr>
          <p:nvPr>
            <p:ph idx="1"/>
          </p:nvPr>
        </p:nvSpPr>
        <p:spPr>
          <a:xfrm>
            <a:off x="838200" y="985421"/>
            <a:ext cx="10515600" cy="5191542"/>
          </a:xfrm>
        </p:spPr>
        <p:txBody>
          <a:bodyPr/>
          <a:lstStyle/>
          <a:p>
            <a:pPr>
              <a:lnSpc>
                <a:spcPct val="115000"/>
              </a:lnSpc>
              <a:spcAft>
                <a:spcPts val="1000"/>
              </a:spcAft>
            </a:pPr>
            <a:r>
              <a:rPr lang="en-AU" sz="1800" b="1" dirty="0">
                <a:effectLst/>
                <a:latin typeface="Calibri" panose="020F0502020204030204" pitchFamily="34" charset="0"/>
                <a:ea typeface="Calibri" panose="020F0502020204030204" pitchFamily="34" charset="0"/>
                <a:cs typeface="Calibri" panose="020F0502020204030204" pitchFamily="34" charset="0"/>
              </a:rPr>
              <a:t> </a:t>
            </a:r>
            <a:r>
              <a:rPr lang="en-AU" sz="2400" dirty="0">
                <a:effectLst/>
                <a:latin typeface="Calibri" panose="020F0502020204030204" pitchFamily="34" charset="0"/>
                <a:ea typeface="Calibri" panose="020F0502020204030204" pitchFamily="34" charset="0"/>
                <a:cs typeface="Calibri" panose="020F0502020204030204" pitchFamily="34" charset="0"/>
              </a:rPr>
              <a:t>Anticipating their question - Paul goes on to ask and answer the question "Why the Torah then?"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You can almost hear the minds of those who has been influenced by the Oral Law </a:t>
            </a:r>
            <a:r>
              <a:rPr lang="en-AU" sz="2400" dirty="0" err="1">
                <a:effectLst/>
                <a:latin typeface="Calibri" panose="020F0502020204030204" pitchFamily="34" charset="0"/>
                <a:ea typeface="Calibri" panose="020F0502020204030204" pitchFamily="34" charset="0"/>
                <a:cs typeface="Calibri" panose="020F0502020204030204" pitchFamily="34" charset="0"/>
              </a:rPr>
              <a:t>Judaisers</a:t>
            </a:r>
            <a:r>
              <a:rPr lang="en-AU" sz="2400" dirty="0">
                <a:effectLst/>
                <a:latin typeface="Calibri" panose="020F0502020204030204" pitchFamily="34" charset="0"/>
                <a:ea typeface="Calibri" panose="020F0502020204030204" pitchFamily="34" charset="0"/>
                <a:cs typeface="Calibri" panose="020F0502020204030204" pitchFamily="34" charset="0"/>
              </a:rPr>
              <a:t> - What is the use of the law? If we can be saved outside of it what is it's use then????</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Here we have another verse of scripture that the Christian world uses to "prove" that the Torah has been done away with after the coming of "Jesus" - the promised seed.</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Again - let us be reminded of the words our </a:t>
            </a:r>
            <a:r>
              <a:rPr lang="en-AU" sz="2400" dirty="0" err="1">
                <a:effectLst/>
                <a:latin typeface="Calibri" panose="020F0502020204030204" pitchFamily="34" charset="0"/>
                <a:ea typeface="Calibri" panose="020F0502020204030204" pitchFamily="34" charset="0"/>
                <a:cs typeface="Calibri" panose="020F0502020204030204" pitchFamily="34" charset="0"/>
              </a:rPr>
              <a:t>Messiahh</a:t>
            </a:r>
            <a:r>
              <a:rPr lang="en-AU" sz="2400" dirty="0">
                <a:effectLst/>
                <a:latin typeface="Calibri" panose="020F0502020204030204" pitchFamily="34" charset="0"/>
                <a:ea typeface="Calibri" panose="020F0502020204030204" pitchFamily="34" charset="0"/>
                <a:cs typeface="Calibri" panose="020F0502020204030204" pitchFamily="34" charset="0"/>
              </a:rPr>
              <a:t> spoke as recorded in </a:t>
            </a:r>
            <a:r>
              <a:rPr lang="en-AU"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Matthew 5:17-19</a:t>
            </a:r>
            <a:endParaRPr lang="en-A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05638911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334F7-2C0D-4536-A7D9-710AC1D766E5}"/>
              </a:ext>
            </a:extLst>
          </p:cNvPr>
          <p:cNvSpPr>
            <a:spLocks noGrp="1"/>
          </p:cNvSpPr>
          <p:nvPr>
            <p:ph type="title"/>
          </p:nvPr>
        </p:nvSpPr>
        <p:spPr>
          <a:xfrm>
            <a:off x="838200" y="365126"/>
            <a:ext cx="10515600" cy="460498"/>
          </a:xfrm>
        </p:spPr>
        <p:txBody>
          <a:bodyPr>
            <a:normAutofit fontScale="90000"/>
          </a:bodyPr>
          <a:lstStyle/>
          <a:p>
            <a:r>
              <a:rPr lang="en-US" dirty="0"/>
              <a:t>Galatians – 3:19</a:t>
            </a:r>
            <a:endParaRPr lang="en-AU" dirty="0"/>
          </a:p>
        </p:txBody>
      </p:sp>
      <p:sp>
        <p:nvSpPr>
          <p:cNvPr id="3" name="Content Placeholder 2">
            <a:extLst>
              <a:ext uri="{FF2B5EF4-FFF2-40B4-BE49-F238E27FC236}">
                <a16:creationId xmlns:a16="http://schemas.microsoft.com/office/drawing/2014/main" id="{2FF8D4BC-9D1C-43D1-B751-65CCC041F595}"/>
              </a:ext>
            </a:extLst>
          </p:cNvPr>
          <p:cNvSpPr>
            <a:spLocks noGrp="1"/>
          </p:cNvSpPr>
          <p:nvPr>
            <p:ph idx="1"/>
          </p:nvPr>
        </p:nvSpPr>
        <p:spPr>
          <a:xfrm>
            <a:off x="838200" y="1003177"/>
            <a:ext cx="10515600" cy="5173786"/>
          </a:xfrm>
        </p:spPr>
        <p:txBody>
          <a:bodyPr>
            <a:normAutofit lnSpcReduction="10000"/>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Christians teach that the Torah was added well after the beginning of mankind as he fell deeper and deeper into sin. It is taught that the Torah as such was only to be a temporary "fill in" until the appearance of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/Jesus and then it was done away with.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This thought process stems from their understanding of </a:t>
            </a:r>
            <a:r>
              <a:rPr lang="en-AU"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Gen 3:15</a:t>
            </a:r>
            <a:endParaRPr lang="en-A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Torah existed before mankind existed and was given to the first Man and woman - </a:t>
            </a:r>
            <a:r>
              <a:rPr lang="en-AU"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Gen 2:16-17</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Because of our sin we are in desperate need of One who can redeem us - are we not.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This was the position that the Galatians found themselves in as well.</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A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18705778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CE49E-7671-4713-9066-76EC1122621A}"/>
              </a:ext>
            </a:extLst>
          </p:cNvPr>
          <p:cNvSpPr>
            <a:spLocks noGrp="1"/>
          </p:cNvSpPr>
          <p:nvPr>
            <p:ph type="title"/>
          </p:nvPr>
        </p:nvSpPr>
        <p:spPr>
          <a:xfrm>
            <a:off x="838200" y="365125"/>
            <a:ext cx="10515600" cy="442743"/>
          </a:xfrm>
        </p:spPr>
        <p:txBody>
          <a:bodyPr>
            <a:normAutofit fontScale="90000"/>
          </a:bodyPr>
          <a:lstStyle/>
          <a:p>
            <a:r>
              <a:rPr lang="en-US" dirty="0"/>
              <a:t>Galatians – 3:19</a:t>
            </a:r>
            <a:endParaRPr lang="en-AU" dirty="0"/>
          </a:p>
        </p:txBody>
      </p:sp>
      <p:sp>
        <p:nvSpPr>
          <p:cNvPr id="3" name="Content Placeholder 2">
            <a:extLst>
              <a:ext uri="{FF2B5EF4-FFF2-40B4-BE49-F238E27FC236}">
                <a16:creationId xmlns:a16="http://schemas.microsoft.com/office/drawing/2014/main" id="{E0AA801E-E2EA-4D15-AAD6-2AD5A3E758F3}"/>
              </a:ext>
            </a:extLst>
          </p:cNvPr>
          <p:cNvSpPr>
            <a:spLocks noGrp="1"/>
          </p:cNvSpPr>
          <p:nvPr>
            <p:ph idx="1"/>
          </p:nvPr>
        </p:nvSpPr>
        <p:spPr>
          <a:xfrm>
            <a:off x="838200" y="1038687"/>
            <a:ext cx="10515600" cy="5138276"/>
          </a:xfrm>
        </p:spPr>
        <p:txBody>
          <a:bodyPr>
            <a:normAutofit/>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Back to the statement about the Law being added.</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We know there was Torah from the beginning - so it is unlikely to be talking about these set of Tarot.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 believe Paul is talking about the Mt Sinai experience. The Torah that was given to A NATION - the Nation of Israel. A set of instructions given for a nation to live by and to have transgressions dealt with.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I am of the thought Paul is writing about the Levitical Priesthood and it's associated animal sacrifices, the High Priest etc.</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42567149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51A45-92C5-4B30-9B39-46946F515A06}"/>
              </a:ext>
            </a:extLst>
          </p:cNvPr>
          <p:cNvSpPr>
            <a:spLocks noGrp="1"/>
          </p:cNvSpPr>
          <p:nvPr>
            <p:ph type="title"/>
          </p:nvPr>
        </p:nvSpPr>
        <p:spPr>
          <a:xfrm>
            <a:off x="838200" y="365125"/>
            <a:ext cx="10515600" cy="433865"/>
          </a:xfrm>
        </p:spPr>
        <p:txBody>
          <a:bodyPr>
            <a:normAutofit fontScale="90000"/>
          </a:bodyPr>
          <a:lstStyle/>
          <a:p>
            <a:r>
              <a:rPr lang="en-US" dirty="0"/>
              <a:t>Galatians – 3:19</a:t>
            </a:r>
            <a:endParaRPr lang="en-AU" dirty="0"/>
          </a:p>
        </p:txBody>
      </p:sp>
      <p:sp>
        <p:nvSpPr>
          <p:cNvPr id="3" name="Content Placeholder 2">
            <a:extLst>
              <a:ext uri="{FF2B5EF4-FFF2-40B4-BE49-F238E27FC236}">
                <a16:creationId xmlns:a16="http://schemas.microsoft.com/office/drawing/2014/main" id="{D07C9C66-DBCA-416F-9F33-670A96B6D663}"/>
              </a:ext>
            </a:extLst>
          </p:cNvPr>
          <p:cNvSpPr>
            <a:spLocks noGrp="1"/>
          </p:cNvSpPr>
          <p:nvPr>
            <p:ph idx="1"/>
          </p:nvPr>
        </p:nvSpPr>
        <p:spPr>
          <a:xfrm>
            <a:off x="838200" y="1091953"/>
            <a:ext cx="10515600" cy="5085010"/>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After Messiah came we have a new Priesthood and more than innocent animals "covering" for the penalty of our sin. We now have </a:t>
            </a:r>
            <a:r>
              <a:rPr lang="en-AU" sz="2400" dirty="0" err="1">
                <a:effectLst/>
                <a:latin typeface="Calibri" panose="020F0502020204030204" pitchFamily="34" charset="0"/>
                <a:ea typeface="Calibri" panose="020F0502020204030204" pitchFamily="34" charset="0"/>
                <a:cs typeface="Calibri" panose="020F0502020204030204" pitchFamily="34" charset="0"/>
              </a:rPr>
              <a:t>Yeshua</a:t>
            </a:r>
            <a:r>
              <a:rPr lang="en-AU" sz="2400" dirty="0">
                <a:effectLst/>
                <a:latin typeface="Calibri" panose="020F0502020204030204" pitchFamily="34" charset="0"/>
                <a:ea typeface="Calibri" panose="020F0502020204030204" pitchFamily="34" charset="0"/>
                <a:cs typeface="Calibri" panose="020F0502020204030204" pitchFamily="34" charset="0"/>
              </a:rPr>
              <a:t> </a:t>
            </a:r>
            <a:r>
              <a:rPr lang="en-AU" sz="2400" dirty="0" err="1">
                <a:effectLst/>
                <a:latin typeface="Calibri" panose="020F0502020204030204" pitchFamily="34" charset="0"/>
                <a:ea typeface="Calibri" panose="020F0502020204030204" pitchFamily="34" charset="0"/>
                <a:cs typeface="Calibri" panose="020F0502020204030204" pitchFamily="34" charset="0"/>
              </a:rPr>
              <a:t>HaMashiach</a:t>
            </a:r>
            <a:r>
              <a:rPr lang="en-AU" sz="2400" dirty="0">
                <a:effectLst/>
                <a:latin typeface="Calibri" panose="020F0502020204030204" pitchFamily="34" charset="0"/>
                <a:ea typeface="Calibri" panose="020F0502020204030204" pitchFamily="34" charset="0"/>
                <a:cs typeface="Calibri" panose="020F0502020204030204" pitchFamily="34" charset="0"/>
              </a:rPr>
              <a: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Heb 2:17;    1John 2:1-2 &amp; 4:10</a:t>
            </a:r>
            <a:endParaRPr lang="en-A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Paul must be so frustrated with a people willing to forego the perfect atonement for their sin in favour of that which is man made and worthless as far as atonement is concerned.</a:t>
            </a:r>
          </a:p>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Sadly, so many who shun the Torah of </a:t>
            </a:r>
            <a:r>
              <a:rPr lang="en-AU" sz="2400" dirty="0" err="1">
                <a:latin typeface="Calibri" panose="020F0502020204030204" pitchFamily="34" charset="0"/>
                <a:ea typeface="Calibri" panose="020F0502020204030204" pitchFamily="34" charset="0"/>
                <a:cs typeface="Calibri" panose="020F0502020204030204" pitchFamily="34" charset="0"/>
              </a:rPr>
              <a:t>HaShem</a:t>
            </a:r>
            <a:r>
              <a:rPr lang="en-AU" sz="2400" dirty="0">
                <a:latin typeface="Calibri" panose="020F0502020204030204" pitchFamily="34" charset="0"/>
                <a:ea typeface="Calibri" panose="020F0502020204030204" pitchFamily="34" charset="0"/>
                <a:cs typeface="Calibri" panose="020F0502020204030204" pitchFamily="34" charset="0"/>
              </a:rPr>
              <a:t>, saying it is no longer valid, make up their own laws, and regulations – insisting these need to be followed – Go figure.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48204002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45FA7-C61A-440C-9890-6BD2E1FA68A7}"/>
              </a:ext>
            </a:extLst>
          </p:cNvPr>
          <p:cNvSpPr>
            <a:spLocks noGrp="1"/>
          </p:cNvSpPr>
          <p:nvPr>
            <p:ph type="title"/>
          </p:nvPr>
        </p:nvSpPr>
        <p:spPr>
          <a:xfrm>
            <a:off x="838200" y="365125"/>
            <a:ext cx="10515600" cy="451621"/>
          </a:xfrm>
        </p:spPr>
        <p:txBody>
          <a:bodyPr>
            <a:normAutofit fontScale="90000"/>
          </a:bodyPr>
          <a:lstStyle/>
          <a:p>
            <a:r>
              <a:rPr lang="en-US" b="1" dirty="0">
                <a:solidFill>
                  <a:srgbClr val="92D050"/>
                </a:solidFill>
              </a:rPr>
              <a:t>Galatians – 3:20</a:t>
            </a:r>
            <a:endParaRPr lang="en-AU" b="1" dirty="0">
              <a:solidFill>
                <a:srgbClr val="92D050"/>
              </a:solidFill>
            </a:endParaRPr>
          </a:p>
        </p:txBody>
      </p:sp>
      <p:sp>
        <p:nvSpPr>
          <p:cNvPr id="3" name="Content Placeholder 2">
            <a:extLst>
              <a:ext uri="{FF2B5EF4-FFF2-40B4-BE49-F238E27FC236}">
                <a16:creationId xmlns:a16="http://schemas.microsoft.com/office/drawing/2014/main" id="{0852B9A9-6C4F-481A-A44A-D6C81C2C224B}"/>
              </a:ext>
            </a:extLst>
          </p:cNvPr>
          <p:cNvSpPr>
            <a:spLocks noGrp="1"/>
          </p:cNvSpPr>
          <p:nvPr>
            <p:ph idx="1"/>
          </p:nvPr>
        </p:nvSpPr>
        <p:spPr>
          <a:xfrm>
            <a:off x="838200" y="1029810"/>
            <a:ext cx="10515600" cy="5147153"/>
          </a:xfrm>
        </p:spPr>
        <p:txBody>
          <a:bodyPr>
            <a:normAutofit lnSpcReduction="10000"/>
          </a:bodyPr>
          <a:lstStyle/>
          <a:p>
            <a:pPr>
              <a:lnSpc>
                <a:spcPct val="115000"/>
              </a:lnSpc>
              <a:spcAft>
                <a:spcPts val="1000"/>
              </a:spcAft>
            </a:pPr>
            <a:r>
              <a:rPr lang="en-AU" sz="2400" b="1" dirty="0">
                <a:effectLst/>
                <a:latin typeface="Calibri" panose="020F0502020204030204" pitchFamily="34" charset="0"/>
                <a:ea typeface="Calibri" panose="020F0502020204030204" pitchFamily="34" charset="0"/>
                <a:cs typeface="Calibri" panose="020F0502020204030204" pitchFamily="34" charset="0"/>
              </a:rPr>
              <a:t> [ </a:t>
            </a:r>
            <a:r>
              <a:rPr lang="en-AU" sz="2400" dirty="0">
                <a:effectLst/>
                <a:latin typeface="Calibri" panose="020F0502020204030204" pitchFamily="34" charset="0"/>
                <a:ea typeface="Calibri" panose="020F0502020204030204" pitchFamily="34" charset="0"/>
                <a:cs typeface="Calibri" panose="020F0502020204030204" pitchFamily="34" charset="0"/>
              </a:rPr>
              <a:t>Have a number of translations read] What we conclude is that a Mediator is between 2 parties - Yet YHVH is one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Let us digress a little and turn to:</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 Heb 6:13 - 15.  considering this STATEMENT let us now turn to:</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err="1">
                <a:effectLst/>
                <a:latin typeface="Calibri" panose="020F0502020204030204" pitchFamily="34" charset="0"/>
                <a:ea typeface="Calibri" panose="020F0502020204030204" pitchFamily="34" charset="0"/>
                <a:cs typeface="Calibri" panose="020F0502020204030204" pitchFamily="34" charset="0"/>
              </a:rPr>
              <a:t>Deut</a:t>
            </a:r>
            <a:r>
              <a:rPr lang="en-AU" sz="2400" dirty="0">
                <a:effectLst/>
                <a:latin typeface="Calibri" panose="020F0502020204030204" pitchFamily="34" charset="0"/>
                <a:ea typeface="Calibri" panose="020F0502020204030204" pitchFamily="34" charset="0"/>
                <a:cs typeface="Calibri" panose="020F0502020204030204" pitchFamily="34" charset="0"/>
              </a:rPr>
              <a:t> 17:6 &amp; 19:15</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From YHVH's own Torah we witness the pattern that matters must be settled agreed to under the guise of 2-3 witnesses - so when YHVH made His covenant with Avraham, He could only swear by Himself, we have to ask the ? Does He break His own rules or do we need to understand the word ONE = </a:t>
            </a:r>
            <a:r>
              <a:rPr lang="en-AU" sz="2400" dirty="0" err="1">
                <a:effectLst/>
                <a:latin typeface="Calibri" panose="020F0502020204030204" pitchFamily="34" charset="0"/>
                <a:ea typeface="Calibri" panose="020F0502020204030204" pitchFamily="34" charset="0"/>
                <a:cs typeface="Calibri" panose="020F0502020204030204" pitchFamily="34" charset="0"/>
              </a:rPr>
              <a:t>Echad</a:t>
            </a:r>
            <a:r>
              <a:rPr lang="en-AU" sz="2400" dirty="0">
                <a:effectLst/>
                <a:latin typeface="Calibri" panose="020F0502020204030204" pitchFamily="34" charset="0"/>
                <a:ea typeface="Calibri" panose="020F0502020204030204" pitchFamily="34" charset="0"/>
                <a:cs typeface="Calibri" panose="020F0502020204030204" pitchFamily="34" charset="0"/>
              </a:rPr>
              <a:t> = A number who are joined, agreed, operate as ONE.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426106739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8E7C2-2E15-4534-BC24-00AD20A88F99}"/>
              </a:ext>
            </a:extLst>
          </p:cNvPr>
          <p:cNvSpPr>
            <a:spLocks noGrp="1"/>
          </p:cNvSpPr>
          <p:nvPr>
            <p:ph type="title"/>
          </p:nvPr>
        </p:nvSpPr>
        <p:spPr>
          <a:xfrm>
            <a:off x="838200" y="365126"/>
            <a:ext cx="10515600" cy="416110"/>
          </a:xfrm>
        </p:spPr>
        <p:txBody>
          <a:bodyPr>
            <a:normAutofit fontScale="90000"/>
          </a:bodyPr>
          <a:lstStyle/>
          <a:p>
            <a:r>
              <a:rPr lang="en-US" b="1" dirty="0">
                <a:solidFill>
                  <a:srgbClr val="92D050"/>
                </a:solidFill>
              </a:rPr>
              <a:t>Galatians 3 - 20</a:t>
            </a:r>
            <a:endParaRPr lang="en-AU" b="1" dirty="0">
              <a:solidFill>
                <a:srgbClr val="92D050"/>
              </a:solidFill>
            </a:endParaRPr>
          </a:p>
        </p:txBody>
      </p:sp>
      <p:sp>
        <p:nvSpPr>
          <p:cNvPr id="3" name="Content Placeholder 2">
            <a:extLst>
              <a:ext uri="{FF2B5EF4-FFF2-40B4-BE49-F238E27FC236}">
                <a16:creationId xmlns:a16="http://schemas.microsoft.com/office/drawing/2014/main" id="{24DE3E66-BED6-47C5-8D12-0607FDF32F5D}"/>
              </a:ext>
            </a:extLst>
          </p:cNvPr>
          <p:cNvSpPr>
            <a:spLocks noGrp="1"/>
          </p:cNvSpPr>
          <p:nvPr>
            <p:ph idx="1"/>
          </p:nvPr>
        </p:nvSpPr>
        <p:spPr>
          <a:xfrm>
            <a:off x="838200" y="923278"/>
            <a:ext cx="10515600" cy="5280318"/>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Paul is confirming the Deity of Messiah here. </a:t>
            </a:r>
          </a:p>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Remember Paul is concerned these people have lost sight of the fact SALVATION - </a:t>
            </a:r>
            <a:r>
              <a:rPr lang="he-IL" sz="2400" b="1" dirty="0">
                <a:solidFill>
                  <a:srgbClr val="FF0000"/>
                </a:solidFill>
                <a:latin typeface="Arial" panose="020B0604020202020204" pitchFamily="34" charset="0"/>
                <a:ea typeface="Calibri" panose="020F0502020204030204" pitchFamily="34" charset="0"/>
                <a:cs typeface="Arial" panose="020B0604020202020204" pitchFamily="34" charset="0"/>
              </a:rPr>
              <a:t>ישׁוּעׇה</a:t>
            </a:r>
            <a:r>
              <a:rPr lang="en-AU" sz="2400" b="1" dirty="0">
                <a:solidFill>
                  <a:srgbClr val="FF0000"/>
                </a:solidFill>
                <a:latin typeface="Calibri" panose="020F0502020204030204" pitchFamily="34" charset="0"/>
                <a:ea typeface="Calibri" panose="020F0502020204030204" pitchFamily="34" charset="0"/>
                <a:cs typeface="Calibri" panose="020F0502020204030204" pitchFamily="34" charset="0"/>
              </a:rPr>
              <a:t>  - </a:t>
            </a:r>
            <a:r>
              <a:rPr lang="en-AU" sz="2400" b="1" dirty="0">
                <a:latin typeface="Calibri" panose="020F0502020204030204" pitchFamily="34" charset="0"/>
                <a:ea typeface="Calibri" panose="020F0502020204030204" pitchFamily="34" charset="0"/>
                <a:cs typeface="Calibri" panose="020F0502020204030204" pitchFamily="34" charset="0"/>
              </a:rPr>
              <a:t>comes through </a:t>
            </a:r>
            <a:r>
              <a:rPr lang="en-AU" sz="2400" b="1" dirty="0" err="1">
                <a:latin typeface="Calibri" panose="020F0502020204030204" pitchFamily="34" charset="0"/>
                <a:ea typeface="Calibri" panose="020F0502020204030204" pitchFamily="34" charset="0"/>
                <a:cs typeface="Calibri" panose="020F0502020204030204" pitchFamily="34" charset="0"/>
              </a:rPr>
              <a:t>Yeshua</a:t>
            </a:r>
            <a:r>
              <a:rPr lang="en-AU" sz="2400" b="1" dirty="0">
                <a:latin typeface="Calibri" panose="020F0502020204030204" pitchFamily="34" charset="0"/>
                <a:ea typeface="Calibri" panose="020F0502020204030204" pitchFamily="34" charset="0"/>
                <a:cs typeface="Calibri" panose="020F0502020204030204" pitchFamily="34" charset="0"/>
              </a:rPr>
              <a:t>, and only </a:t>
            </a:r>
            <a:r>
              <a:rPr lang="en-AU" sz="2400" b="1" dirty="0" err="1">
                <a:latin typeface="Calibri" panose="020F0502020204030204" pitchFamily="34" charset="0"/>
                <a:ea typeface="Calibri" panose="020F0502020204030204" pitchFamily="34" charset="0"/>
                <a:cs typeface="Calibri" panose="020F0502020204030204" pitchFamily="34" charset="0"/>
              </a:rPr>
              <a:t>Yeshua</a:t>
            </a:r>
            <a:r>
              <a:rPr lang="en-AU" sz="2400" b="1" dirty="0">
                <a:latin typeface="Calibri" panose="020F0502020204030204" pitchFamily="34" charset="0"/>
                <a:ea typeface="Calibri" panose="020F0502020204030204" pitchFamily="34" charset="0"/>
                <a:cs typeface="Calibri" panose="020F0502020204030204" pitchFamily="34" charset="0"/>
              </a:rPr>
              <a:t>.</a:t>
            </a:r>
            <a:r>
              <a:rPr lang="en-AU" sz="2400" dirty="0">
                <a:latin typeface="Calibri" panose="020F0502020204030204" pitchFamily="34" charset="0"/>
                <a:ea typeface="Calibri" panose="020F0502020204030204" pitchFamily="34" charset="0"/>
                <a:cs typeface="Calibri" panose="020F0502020204030204" pitchFamily="34" charset="0"/>
              </a:rPr>
              <a:t> </a:t>
            </a:r>
          </a:p>
          <a:p>
            <a:pPr>
              <a:lnSpc>
                <a:spcPct val="115000"/>
              </a:lnSpc>
              <a:spcAft>
                <a:spcPts val="1000"/>
              </a:spcAft>
            </a:pPr>
            <a:r>
              <a:rPr lang="en-AU" sz="2400" dirty="0">
                <a:latin typeface="Calibri" panose="020F0502020204030204" pitchFamily="34" charset="0"/>
                <a:ea typeface="Calibri" panose="020F0502020204030204" pitchFamily="34" charset="0"/>
                <a:cs typeface="Calibri" panose="020F0502020204030204" pitchFamily="34" charset="0"/>
              </a:rPr>
              <a:t>Remember this letter is not about the eradication of Torah – it about putting Torah in its proper place, and not relying on </a:t>
            </a:r>
            <a:r>
              <a:rPr lang="en-AU" sz="2400" b="1" i="1" dirty="0">
                <a:solidFill>
                  <a:srgbClr val="00B0F0"/>
                </a:solidFill>
                <a:latin typeface="Calibri" panose="020F0502020204030204" pitchFamily="34" charset="0"/>
                <a:ea typeface="Calibri" panose="020F0502020204030204" pitchFamily="34" charset="0"/>
                <a:cs typeface="Calibri" panose="020F0502020204030204" pitchFamily="34" charset="0"/>
              </a:rPr>
              <a:t>Good Works </a:t>
            </a:r>
            <a:r>
              <a:rPr lang="en-AU" sz="2400" dirty="0">
                <a:latin typeface="Calibri" panose="020F0502020204030204" pitchFamily="34" charset="0"/>
                <a:ea typeface="Calibri" panose="020F0502020204030204" pitchFamily="34" charset="0"/>
                <a:cs typeface="Calibri" panose="020F0502020204030204" pitchFamily="34" charset="0"/>
              </a:rPr>
              <a:t>for salvation.         </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Thou I freely admit to not knowing or understanding the "make up" of YHVH, I do believe YHVH is in some form of plurality. We at least have Father, Son and </a:t>
            </a:r>
            <a:r>
              <a:rPr lang="en-AU" sz="2400" dirty="0" err="1">
                <a:effectLst/>
                <a:latin typeface="Calibri" panose="020F0502020204030204" pitchFamily="34" charset="0"/>
                <a:ea typeface="Calibri" panose="020F0502020204030204" pitchFamily="34" charset="0"/>
                <a:cs typeface="Calibri" panose="020F0502020204030204" pitchFamily="34" charset="0"/>
              </a:rPr>
              <a:t>Ruach</a:t>
            </a:r>
            <a:r>
              <a:rPr lang="en-AU" sz="2400" dirty="0">
                <a:effectLst/>
                <a:latin typeface="Calibri" panose="020F0502020204030204" pitchFamily="34" charset="0"/>
                <a:ea typeface="Calibri" panose="020F0502020204030204" pitchFamily="34" charset="0"/>
                <a:cs typeface="Calibri" panose="020F0502020204030204" pitchFamily="34" charset="0"/>
              </a:rPr>
              <a: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YHVH is the Mediator who gave the Torah at Mt Sinai as well as the other </a:t>
            </a:r>
            <a:r>
              <a:rPr lang="en-AU" sz="2400" dirty="0" err="1">
                <a:effectLst/>
                <a:latin typeface="Calibri" panose="020F0502020204030204" pitchFamily="34" charset="0"/>
                <a:ea typeface="Calibri" panose="020F0502020204030204" pitchFamily="34" charset="0"/>
                <a:cs typeface="Calibri" panose="020F0502020204030204" pitchFamily="34" charset="0"/>
              </a:rPr>
              <a:t>Torat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98965695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D9E9A-9455-41B2-8486-0E656A00585C}"/>
              </a:ext>
            </a:extLst>
          </p:cNvPr>
          <p:cNvSpPr>
            <a:spLocks noGrp="1"/>
          </p:cNvSpPr>
          <p:nvPr>
            <p:ph type="title"/>
          </p:nvPr>
        </p:nvSpPr>
        <p:spPr>
          <a:xfrm>
            <a:off x="838200" y="365126"/>
            <a:ext cx="10515600" cy="407232"/>
          </a:xfrm>
        </p:spPr>
        <p:txBody>
          <a:bodyPr>
            <a:normAutofit fontScale="90000"/>
          </a:bodyPr>
          <a:lstStyle/>
          <a:p>
            <a:r>
              <a:rPr lang="en-US" b="1" dirty="0">
                <a:solidFill>
                  <a:srgbClr val="92D050"/>
                </a:solidFill>
              </a:rPr>
              <a:t>Galatians – 3:21</a:t>
            </a:r>
            <a:endParaRPr lang="en-AU" b="1" dirty="0">
              <a:solidFill>
                <a:srgbClr val="92D050"/>
              </a:solidFill>
            </a:endParaRPr>
          </a:p>
        </p:txBody>
      </p:sp>
      <p:sp>
        <p:nvSpPr>
          <p:cNvPr id="3" name="Content Placeholder 2">
            <a:extLst>
              <a:ext uri="{FF2B5EF4-FFF2-40B4-BE49-F238E27FC236}">
                <a16:creationId xmlns:a16="http://schemas.microsoft.com/office/drawing/2014/main" id="{1387EE6F-156D-453E-8875-F300A7A97535}"/>
              </a:ext>
            </a:extLst>
          </p:cNvPr>
          <p:cNvSpPr>
            <a:spLocks noGrp="1"/>
          </p:cNvSpPr>
          <p:nvPr>
            <p:ph idx="1"/>
          </p:nvPr>
        </p:nvSpPr>
        <p:spPr>
          <a:xfrm>
            <a:off x="838200" y="985421"/>
            <a:ext cx="10515600" cy="5191542"/>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Paul writes some strong words regarding the Torah. He bangs his fist on the table and says that the Torah can never be against the promises of YHVH. They both come from the same source.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This source is the One who is the same, yesterday, today and forever.</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Paul writes in Romans a description regarding the Torah:</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Rom 7:12:   </a:t>
            </a:r>
            <a:r>
              <a:rPr lang="en-AU" sz="2400" b="1" dirty="0">
                <a:effectLst/>
                <a:latin typeface="Calibri" panose="020F0502020204030204" pitchFamily="34" charset="0"/>
                <a:ea typeface="Calibri" panose="020F0502020204030204" pitchFamily="34" charset="0"/>
                <a:cs typeface="Calibri" panose="020F0502020204030204" pitchFamily="34" charset="0"/>
              </a:rPr>
              <a:t>But let us read from </a:t>
            </a:r>
            <a:r>
              <a:rPr lang="en-AU"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7:9-25</a:t>
            </a:r>
            <a:endPar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Again Paul raises the topic of LIFE - Wanting to bring them back to the One who is LIFE: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76903539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15675-C6D8-4F7D-88A8-CD36BA695C8C}"/>
              </a:ext>
            </a:extLst>
          </p:cNvPr>
          <p:cNvSpPr>
            <a:spLocks noGrp="1"/>
          </p:cNvSpPr>
          <p:nvPr>
            <p:ph type="title"/>
          </p:nvPr>
        </p:nvSpPr>
        <p:spPr>
          <a:xfrm>
            <a:off x="838200" y="365125"/>
            <a:ext cx="10515600" cy="380599"/>
          </a:xfrm>
        </p:spPr>
        <p:txBody>
          <a:bodyPr>
            <a:normAutofit fontScale="90000"/>
          </a:bodyPr>
          <a:lstStyle/>
          <a:p>
            <a:r>
              <a:rPr lang="en-US" b="1" dirty="0">
                <a:solidFill>
                  <a:srgbClr val="92D050"/>
                </a:solidFill>
              </a:rPr>
              <a:t>Galatians – 3:21</a:t>
            </a:r>
            <a:endParaRPr lang="en-AU" b="1" dirty="0">
              <a:solidFill>
                <a:srgbClr val="92D050"/>
              </a:solidFill>
            </a:endParaRPr>
          </a:p>
        </p:txBody>
      </p:sp>
      <p:sp>
        <p:nvSpPr>
          <p:cNvPr id="3" name="Content Placeholder 2">
            <a:extLst>
              <a:ext uri="{FF2B5EF4-FFF2-40B4-BE49-F238E27FC236}">
                <a16:creationId xmlns:a16="http://schemas.microsoft.com/office/drawing/2014/main" id="{F688C354-08F6-49E4-BCB7-0A31CE3DF2AF}"/>
              </a:ext>
            </a:extLst>
          </p:cNvPr>
          <p:cNvSpPr>
            <a:spLocks noGrp="1"/>
          </p:cNvSpPr>
          <p:nvPr>
            <p:ph idx="1"/>
          </p:nvPr>
        </p:nvSpPr>
        <p:spPr>
          <a:xfrm>
            <a:off x="838200" y="985421"/>
            <a:ext cx="10515600" cy="5191542"/>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He states that IF a law had be given that was </a:t>
            </a:r>
            <a:r>
              <a:rPr lang="en-AU" sz="24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able to – [</a:t>
            </a:r>
            <a:r>
              <a:rPr lang="en-AU" sz="2400" b="1" dirty="0" err="1">
                <a:solidFill>
                  <a:srgbClr val="00B0F0"/>
                </a:solidFill>
                <a:effectLst/>
                <a:latin typeface="Calibri" panose="020F0502020204030204" pitchFamily="34" charset="0"/>
                <a:ea typeface="Calibri" panose="020F0502020204030204" pitchFamily="34" charset="0"/>
                <a:cs typeface="Calibri" panose="020F0502020204030204" pitchFamily="34" charset="0"/>
              </a:rPr>
              <a:t>Dunamai</a:t>
            </a:r>
            <a:r>
              <a:rPr lang="en-AU" sz="24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a:t>
            </a:r>
            <a:r>
              <a:rPr lang="en-AU" sz="24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 To have the power, the resources.] </a:t>
            </a:r>
            <a:r>
              <a:rPr lang="en-AU" sz="2400" dirty="0">
                <a:effectLst/>
                <a:latin typeface="Calibri" panose="020F0502020204030204" pitchFamily="34" charset="0"/>
                <a:ea typeface="Calibri" panose="020F0502020204030204" pitchFamily="34" charset="0"/>
                <a:cs typeface="Calibri" panose="020F0502020204030204" pitchFamily="34" charset="0"/>
              </a:rPr>
              <a:t>- impart life then righteousness would have indeed been based on the law and the keeping of such.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BUT this is not the case!!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err="1">
                <a:effectLst/>
                <a:latin typeface="Calibri" panose="020F0502020204030204" pitchFamily="34" charset="0"/>
                <a:ea typeface="Calibri" panose="020F0502020204030204" pitchFamily="34" charset="0"/>
                <a:cs typeface="Calibri" panose="020F0502020204030204" pitchFamily="34" charset="0"/>
              </a:rPr>
              <a:t>Sha'ul</a:t>
            </a:r>
            <a:r>
              <a:rPr lang="en-AU" sz="2400" dirty="0">
                <a:effectLst/>
                <a:latin typeface="Calibri" panose="020F0502020204030204" pitchFamily="34" charset="0"/>
                <a:ea typeface="Calibri" panose="020F0502020204030204" pitchFamily="34" charset="0"/>
                <a:cs typeface="Calibri" panose="020F0502020204030204" pitchFamily="34" charset="0"/>
              </a:rPr>
              <a:t> is </a:t>
            </a:r>
            <a:r>
              <a:rPr lang="en-AU" sz="2400" dirty="0" err="1">
                <a:effectLst/>
                <a:latin typeface="Calibri" panose="020F0502020204030204" pitchFamily="34" charset="0"/>
                <a:ea typeface="Calibri" panose="020F0502020204030204" pitchFamily="34" charset="0"/>
                <a:cs typeface="Calibri" panose="020F0502020204030204" pitchFamily="34" charset="0"/>
              </a:rPr>
              <a:t>continueing</a:t>
            </a:r>
            <a:r>
              <a:rPr lang="en-AU" sz="2400" dirty="0">
                <a:effectLst/>
                <a:latin typeface="Calibri" panose="020F0502020204030204" pitchFamily="34" charset="0"/>
                <a:ea typeface="Calibri" panose="020F0502020204030204" pitchFamily="34" charset="0"/>
                <a:cs typeface="Calibri" panose="020F0502020204030204" pitchFamily="34" charset="0"/>
              </a:rPr>
              <a:t> to establish the fact true spiritual "re-birth" comes via </a:t>
            </a:r>
            <a:r>
              <a:rPr lang="en-AU" sz="2400" dirty="0" err="1">
                <a:effectLst/>
                <a:latin typeface="Calibri" panose="020F0502020204030204" pitchFamily="34" charset="0"/>
                <a:ea typeface="Calibri" panose="020F0502020204030204" pitchFamily="34" charset="0"/>
                <a:cs typeface="Calibri" panose="020F0502020204030204" pitchFamily="34" charset="0"/>
              </a:rPr>
              <a:t>HaMashiach</a:t>
            </a:r>
            <a:r>
              <a:rPr lang="en-AU" sz="2400" dirty="0">
                <a:effectLst/>
                <a:latin typeface="Calibri" panose="020F0502020204030204" pitchFamily="34" charset="0"/>
                <a:ea typeface="Calibri" panose="020F0502020204030204" pitchFamily="34" charset="0"/>
                <a:cs typeface="Calibri" panose="020F0502020204030204" pitchFamily="34" charset="0"/>
              </a:rPr>
              <a:t>. </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Then comes our obedience to the Father's instructions. </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Done with love and faithfulness, despite the barbs and ridicule.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68031885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9E82C-C380-4B9A-912F-CCB1395E0B9B}"/>
              </a:ext>
            </a:extLst>
          </p:cNvPr>
          <p:cNvSpPr>
            <a:spLocks noGrp="1"/>
          </p:cNvSpPr>
          <p:nvPr>
            <p:ph type="title"/>
          </p:nvPr>
        </p:nvSpPr>
        <p:spPr>
          <a:xfrm>
            <a:off x="838200" y="365125"/>
            <a:ext cx="10515600" cy="487131"/>
          </a:xfrm>
        </p:spPr>
        <p:txBody>
          <a:bodyPr>
            <a:normAutofit fontScale="90000"/>
          </a:bodyPr>
          <a:lstStyle/>
          <a:p>
            <a:r>
              <a:rPr lang="en-US" b="1" dirty="0">
                <a:solidFill>
                  <a:srgbClr val="92D050"/>
                </a:solidFill>
              </a:rPr>
              <a:t>Galatians – 3:22</a:t>
            </a:r>
            <a:endParaRPr lang="en-AU" b="1" dirty="0">
              <a:solidFill>
                <a:srgbClr val="92D050"/>
              </a:solidFill>
            </a:endParaRPr>
          </a:p>
        </p:txBody>
      </p:sp>
      <p:sp>
        <p:nvSpPr>
          <p:cNvPr id="3" name="Content Placeholder 2">
            <a:extLst>
              <a:ext uri="{FF2B5EF4-FFF2-40B4-BE49-F238E27FC236}">
                <a16:creationId xmlns:a16="http://schemas.microsoft.com/office/drawing/2014/main" id="{D83E916C-E4EF-4753-BE6E-70632C9D647C}"/>
              </a:ext>
            </a:extLst>
          </p:cNvPr>
          <p:cNvSpPr>
            <a:spLocks noGrp="1"/>
          </p:cNvSpPr>
          <p:nvPr>
            <p:ph idx="1"/>
          </p:nvPr>
        </p:nvSpPr>
        <p:spPr>
          <a:xfrm>
            <a:off x="838200" y="1029810"/>
            <a:ext cx="10515600" cy="5147153"/>
          </a:xfrm>
        </p:spPr>
        <p:txBody>
          <a:bodyPr>
            <a:normAutofit/>
          </a:bodyPr>
          <a:lstStyle/>
          <a:p>
            <a:pPr>
              <a:lnSpc>
                <a:spcPct val="115000"/>
              </a:lnSpc>
              <a:spcAft>
                <a:spcPts val="1000"/>
              </a:spcAft>
            </a:pPr>
            <a:r>
              <a:rPr lang="en-AU" sz="2000" b="1" dirty="0">
                <a:effectLst/>
                <a:latin typeface="Calibri" panose="020F0502020204030204" pitchFamily="34" charset="0"/>
                <a:ea typeface="Calibri" panose="020F0502020204030204" pitchFamily="34" charset="0"/>
                <a:cs typeface="Calibri" panose="020F0502020204030204" pitchFamily="34" charset="0"/>
              </a:rPr>
              <a:t>Read 3:22  - </a:t>
            </a:r>
            <a:r>
              <a:rPr lang="en-AU" sz="2000" dirty="0">
                <a:effectLst/>
                <a:latin typeface="Calibri" panose="020F0502020204030204" pitchFamily="34" charset="0"/>
                <a:ea typeface="Calibri" panose="020F0502020204030204" pitchFamily="34" charset="0"/>
                <a:cs typeface="Calibri" panose="020F0502020204030204" pitchFamily="34" charset="0"/>
              </a:rPr>
              <a:t>Considering such scriptures as:</a:t>
            </a:r>
            <a:r>
              <a:rPr lang="en-AU" sz="2000" dirty="0">
                <a:latin typeface="Calibri" panose="020F0502020204030204" pitchFamily="34" charset="0"/>
                <a:ea typeface="Calibri" panose="020F0502020204030204" pitchFamily="34" charset="0"/>
                <a:cs typeface="Times New Roman" panose="02020603050405020304" pitchFamily="18" charset="0"/>
              </a:rPr>
              <a:t> </a:t>
            </a:r>
            <a:r>
              <a:rPr lang="en-AU" sz="20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Isaiah 53:6:   Ezekiel 44:10:   1John 1:10</a:t>
            </a:r>
            <a:endParaRPr lang="en-AU"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How are we to know about sin, what it is what it means, what are the consequences?</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latin typeface="Calibri" panose="020F0502020204030204" pitchFamily="34" charset="0"/>
                <a:ea typeface="Calibri" panose="020F0502020204030204" pitchFamily="34" charset="0"/>
                <a:cs typeface="Calibri" panose="020F0502020204030204" pitchFamily="34" charset="0"/>
              </a:rPr>
              <a:t>W</a:t>
            </a:r>
            <a:r>
              <a:rPr lang="en-AU" sz="2000" dirty="0">
                <a:effectLst/>
                <a:latin typeface="Calibri" panose="020F0502020204030204" pitchFamily="34" charset="0"/>
                <a:ea typeface="Calibri" panose="020F0502020204030204" pitchFamily="34" charset="0"/>
                <a:cs typeface="Calibri" panose="020F0502020204030204" pitchFamily="34" charset="0"/>
              </a:rPr>
              <a:t>hat instrument is used to decide who is and who isn't under sin.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Paul says here it is the scriptures, the Torah, the word- that has shut up every one under sin- [put all under the condemnation of sin, no matter what type of person]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This same Law therefore cannot be the means that gives life - It can be used to pronounce life and death - But as </a:t>
            </a:r>
            <a:r>
              <a:rPr lang="en-AU" sz="2000" dirty="0">
                <a:latin typeface="Calibri" panose="020F0502020204030204" pitchFamily="34" charset="0"/>
                <a:ea typeface="Calibri" panose="020F0502020204030204" pitchFamily="34" charset="0"/>
                <a:cs typeface="Calibri" panose="020F0502020204030204" pitchFamily="34" charset="0"/>
              </a:rPr>
              <a:t>P</a:t>
            </a:r>
            <a:r>
              <a:rPr lang="en-AU" sz="2000" dirty="0">
                <a:effectLst/>
                <a:latin typeface="Calibri" panose="020F0502020204030204" pitchFamily="34" charset="0"/>
                <a:ea typeface="Calibri" panose="020F0502020204030204" pitchFamily="34" charset="0"/>
                <a:cs typeface="Calibri" panose="020F0502020204030204" pitchFamily="34" charset="0"/>
              </a:rPr>
              <a:t>aul says here it is </a:t>
            </a:r>
            <a:r>
              <a:rPr lang="en-AU" sz="2000" dirty="0" err="1">
                <a:effectLst/>
                <a:latin typeface="Calibri" panose="020F0502020204030204" pitchFamily="34" charset="0"/>
                <a:ea typeface="Calibri" panose="020F0502020204030204" pitchFamily="34" charset="0"/>
                <a:cs typeface="Calibri" panose="020F0502020204030204" pitchFamily="34" charset="0"/>
              </a:rPr>
              <a:t>Yeshua</a:t>
            </a:r>
            <a:r>
              <a:rPr lang="en-AU" sz="2000" dirty="0">
                <a:effectLst/>
                <a:latin typeface="Calibri" panose="020F0502020204030204" pitchFamily="34" charset="0"/>
                <a:ea typeface="Calibri" panose="020F0502020204030204" pitchFamily="34" charset="0"/>
                <a:cs typeface="Calibri" panose="020F0502020204030204" pitchFamily="34" charset="0"/>
              </a:rPr>
              <a:t> who is given to those who are faithful to Him - thus giving life and therefore being declared righteous by Torah, but through </a:t>
            </a:r>
            <a:r>
              <a:rPr lang="en-AU" sz="2000" dirty="0" err="1">
                <a:effectLst/>
                <a:latin typeface="Calibri" panose="020F0502020204030204" pitchFamily="34" charset="0"/>
                <a:ea typeface="Calibri" panose="020F0502020204030204" pitchFamily="34" charset="0"/>
                <a:cs typeface="Calibri" panose="020F0502020204030204" pitchFamily="34" charset="0"/>
              </a:rPr>
              <a:t>Yeshua</a:t>
            </a:r>
            <a:r>
              <a:rPr lang="en-AU" sz="2000" dirty="0">
                <a:effectLst/>
                <a:latin typeface="Calibri" panose="020F0502020204030204" pitchFamily="34" charset="0"/>
                <a:ea typeface="Calibri" panose="020F0502020204030204" pitchFamily="34" charset="0"/>
                <a:cs typeface="Calibri" panose="020F0502020204030204" pitchFamily="34" charset="0"/>
              </a:rPr>
              <a:t>.</a:t>
            </a:r>
          </a:p>
          <a:p>
            <a:pPr>
              <a:lnSpc>
                <a:spcPct val="115000"/>
              </a:lnSpc>
              <a:spcAft>
                <a:spcPts val="1000"/>
              </a:spcAft>
            </a:pPr>
            <a:r>
              <a:rPr lang="en-AU" sz="2000" dirty="0">
                <a:effectLst/>
                <a:latin typeface="Calibri" panose="020F0502020204030204" pitchFamily="34" charset="0"/>
                <a:ea typeface="Calibri" panose="020F0502020204030204" pitchFamily="34" charset="0"/>
                <a:cs typeface="Calibri" panose="020F0502020204030204" pitchFamily="34" charset="0"/>
              </a:rPr>
              <a:t>Scripture calls sin: </a:t>
            </a:r>
            <a:r>
              <a:rPr lang="en-AU" sz="20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1John 3:4 - BUT -Titus 2:14 </a:t>
            </a:r>
            <a:r>
              <a:rPr lang="en-AU" sz="2000" dirty="0">
                <a:effectLst/>
                <a:latin typeface="Calibri" panose="020F0502020204030204" pitchFamily="34" charset="0"/>
                <a:ea typeface="Calibri" panose="020F0502020204030204" pitchFamily="34" charset="0"/>
                <a:cs typeface="Calibri" panose="020F0502020204030204" pitchFamily="34" charset="0"/>
              </a:rPr>
              <a:t>should cause us to rejoice, and I believe Paul is giving a similar message to the Galatians in his letter.</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AU" sz="2000"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8153099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2047</TotalTime>
  <Words>23109</Words>
  <Application>Microsoft Office PowerPoint</Application>
  <PresentationFormat>Widescreen</PresentationFormat>
  <Paragraphs>1197</Paragraphs>
  <Slides>202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202</vt:i4>
      </vt:variant>
    </vt:vector>
  </HeadingPairs>
  <TitlesOfParts>
    <vt:vector size="206" baseType="lpstr">
      <vt:lpstr>Arial</vt:lpstr>
      <vt:lpstr>Calibri</vt:lpstr>
      <vt:lpstr>Calibri Light</vt:lpstr>
      <vt:lpstr>Office Theme</vt:lpstr>
      <vt:lpstr>PowerPoint Presentation</vt:lpstr>
      <vt:lpstr>DIFFERENT GOSPEL</vt:lpstr>
      <vt:lpstr>DIFFERENT GOSPEL</vt:lpstr>
      <vt:lpstr>DIFFERENT GOSPEL</vt:lpstr>
      <vt:lpstr>DIFFERENT GOSPEL.</vt:lpstr>
      <vt:lpstr>DIFFERENT GOSPEL.</vt:lpstr>
      <vt:lpstr>DIFFERENT GOSPEL</vt:lpstr>
      <vt:lpstr>DIFFERENT GOSPEL</vt:lpstr>
      <vt:lpstr>Different Gospel?</vt:lpstr>
      <vt:lpstr>DIFFERENT GOSPEL.</vt:lpstr>
      <vt:lpstr>DIFFERENT GOSPEL.</vt:lpstr>
      <vt:lpstr>DIFFERENT GOSPEL.</vt:lpstr>
      <vt:lpstr>DIFFERENT GOSPEL</vt:lpstr>
      <vt:lpstr> </vt:lpstr>
      <vt:lpstr>Traditions – yes or no? </vt:lpstr>
      <vt:lpstr>Pauls calling to preach.</vt:lpstr>
      <vt:lpstr>GALATIANS 2:1-5</vt:lpstr>
      <vt:lpstr>GALATIANS CHAPTER 2:1-5</vt:lpstr>
      <vt:lpstr>GALATIANS CHAPTER 2:1-5</vt:lpstr>
      <vt:lpstr>GALATIANS CHAPTER 2:1-5</vt:lpstr>
      <vt:lpstr>GALATIANS CHAPTER 2:1-5</vt:lpstr>
      <vt:lpstr>Galatians chapter 2:1-5</vt:lpstr>
      <vt:lpstr>GALATIANS CHAPTER 2:1-5</vt:lpstr>
      <vt:lpstr>GALATIANS CHAPTER 2:1-5</vt:lpstr>
      <vt:lpstr>GALATIANS CHAPTER 2:1-5</vt:lpstr>
      <vt:lpstr>GALATIANS CHAPTER 2:1-5</vt:lpstr>
      <vt:lpstr>GALATIANS CHAPTER 2:1-5</vt:lpstr>
      <vt:lpstr>GALATIANS CHAPTER 2:1-5</vt:lpstr>
      <vt:lpstr>GALATIANS CHAPTER 2:1-5</vt:lpstr>
      <vt:lpstr>GALATIANS CHAPTER 2:6</vt:lpstr>
      <vt:lpstr>GALATIANS 2:6</vt:lpstr>
      <vt:lpstr>GALATIANS CHAPTER 2:7-10</vt:lpstr>
      <vt:lpstr>GALATIANS CHAPTER 2:7-10</vt:lpstr>
      <vt:lpstr>GALATIANS CHAPTER 2:7-10</vt:lpstr>
      <vt:lpstr>GALATIANS CHAPTER 2:11-12.</vt:lpstr>
      <vt:lpstr>GALATIANS CHAPTER 2:11-12</vt:lpstr>
      <vt:lpstr>GALATIANS CHAPTER 2:11-12</vt:lpstr>
      <vt:lpstr>GALATIANS CHAPTER 2:11-12</vt:lpstr>
      <vt:lpstr>GALATIANS CHAPTER 2:11-12</vt:lpstr>
      <vt:lpstr>GALATIANS CHAPTER 2:11-12</vt:lpstr>
      <vt:lpstr>Galatians Chapter 2:13 </vt:lpstr>
      <vt:lpstr>Galatians Chapter 2:14</vt:lpstr>
      <vt:lpstr>Galatians Chapter 2:14</vt:lpstr>
      <vt:lpstr>Galatians Chapter 2:15</vt:lpstr>
      <vt:lpstr>Galatians Chapter 2:15</vt:lpstr>
      <vt:lpstr>Galatians Chapter 2:15</vt:lpstr>
      <vt:lpstr>Galatians Chapter 2:16 </vt:lpstr>
      <vt:lpstr>Galatians Chapter 2:16</vt:lpstr>
      <vt:lpstr>Galatians Chapter 2:17</vt:lpstr>
      <vt:lpstr>Galatians Chapter 2:18</vt:lpstr>
      <vt:lpstr>Galatians Chapter 2:19 - 21</vt:lpstr>
      <vt:lpstr>Galatians Chapter 2:19-21</vt:lpstr>
      <vt:lpstr>Galatians Chapter 2:19-21</vt:lpstr>
      <vt:lpstr>Galatians – Chapter 3.</vt:lpstr>
      <vt:lpstr>Galatians – Chapter 3:1</vt:lpstr>
      <vt:lpstr>Galatians – Chapter 3:1</vt:lpstr>
      <vt:lpstr>Galatians – Chapter 3:1</vt:lpstr>
      <vt:lpstr>Galatians – Chapter 3:2</vt:lpstr>
      <vt:lpstr>Galatians – Chapter 3:2</vt:lpstr>
      <vt:lpstr>Galatians – Chapter 3:3</vt:lpstr>
      <vt:lpstr>Galatians – Chapter 3:4</vt:lpstr>
      <vt:lpstr>Galatians – Chapter 3:5</vt:lpstr>
      <vt:lpstr>Galatians – Chapter 3:6-7</vt:lpstr>
      <vt:lpstr>Galatians – Chapter 3:6-7</vt:lpstr>
      <vt:lpstr>Galatians – Chapter 3:6-7</vt:lpstr>
      <vt:lpstr>Galatians – Chapter 3:6-7</vt:lpstr>
      <vt:lpstr>Galatians – Chapter 3:6-7.</vt:lpstr>
      <vt:lpstr>Galatians – Chapter 3:6-7</vt:lpstr>
      <vt:lpstr>Galatians- Chapter 3:8-9</vt:lpstr>
      <vt:lpstr>Galatians – 3:8-9</vt:lpstr>
      <vt:lpstr>Galatians – 3:10</vt:lpstr>
      <vt:lpstr>Galatians – 3:10</vt:lpstr>
      <vt:lpstr>Galatians – 3:10</vt:lpstr>
      <vt:lpstr>Galatians – 3:10</vt:lpstr>
      <vt:lpstr>Galatians – 3:10</vt:lpstr>
      <vt:lpstr>Galatians – 3:11-12</vt:lpstr>
      <vt:lpstr>Galatians – 3:11-12</vt:lpstr>
      <vt:lpstr>Galatians – 3:11-12</vt:lpstr>
      <vt:lpstr>Galatians – 3:11-12</vt:lpstr>
      <vt:lpstr>Galatians – 3:13-14</vt:lpstr>
      <vt:lpstr>Galatians – 3:13-14</vt:lpstr>
      <vt:lpstr>Galatians – 3:13-14</vt:lpstr>
      <vt:lpstr>Galatians – 3:13-14</vt:lpstr>
      <vt:lpstr>Galatians – 3:15-16</vt:lpstr>
      <vt:lpstr>Galatians – 3:15-16</vt:lpstr>
      <vt:lpstr>Galatians – 3:15-16</vt:lpstr>
      <vt:lpstr>Galatians – 3:17-18.</vt:lpstr>
      <vt:lpstr>Galatians – 3:17-18</vt:lpstr>
      <vt:lpstr>Galatians – 3:17-18</vt:lpstr>
      <vt:lpstr>Galatians – 3:17-18</vt:lpstr>
      <vt:lpstr>Galatians – 3:19</vt:lpstr>
      <vt:lpstr>Galatians – 3:19</vt:lpstr>
      <vt:lpstr>Galatians – 3:19</vt:lpstr>
      <vt:lpstr>Galatians – 3:19</vt:lpstr>
      <vt:lpstr>Galatians – 3:20</vt:lpstr>
      <vt:lpstr>Galatians 3 - 20</vt:lpstr>
      <vt:lpstr>Galatians – 3:21</vt:lpstr>
      <vt:lpstr>Galatians – 3:21</vt:lpstr>
      <vt:lpstr>Galatians – 3:22</vt:lpstr>
      <vt:lpstr>Galatians – 3:23</vt:lpstr>
      <vt:lpstr>Galatians – 3:23</vt:lpstr>
      <vt:lpstr>Galatians – 3:23</vt:lpstr>
      <vt:lpstr>Galatians – 3:23</vt:lpstr>
      <vt:lpstr>Galatians – 3:23</vt:lpstr>
      <vt:lpstr>Galatians – 3:23</vt:lpstr>
      <vt:lpstr>Galatians – 3:24-25</vt:lpstr>
      <vt:lpstr>Galatians – 3:24-25</vt:lpstr>
      <vt:lpstr>Galatians – 3:24-25</vt:lpstr>
      <vt:lpstr>Galatians – 3:24-25</vt:lpstr>
      <vt:lpstr>Galatians – 3:24-25</vt:lpstr>
      <vt:lpstr>Galatians – 3:24-25</vt:lpstr>
      <vt:lpstr>Galatians – 3:24-25</vt:lpstr>
      <vt:lpstr>Galatians – 3:24-25</vt:lpstr>
      <vt:lpstr>Galatians – 3:26-28</vt:lpstr>
      <vt:lpstr>Galatians – 3:29</vt:lpstr>
      <vt:lpstr>Galatians 4:1-2</vt:lpstr>
      <vt:lpstr>Galatians – 4:1-2</vt:lpstr>
      <vt:lpstr>Galatians – 4:1-2</vt:lpstr>
      <vt:lpstr>Galatians – 4:1-2</vt:lpstr>
      <vt:lpstr>Galatians – 4:3</vt:lpstr>
      <vt:lpstr>Galatians – 4:3</vt:lpstr>
      <vt:lpstr>Galatians – 4:3</vt:lpstr>
      <vt:lpstr>Galatians – 4:4-7</vt:lpstr>
      <vt:lpstr>Galatians – 4:4-7</vt:lpstr>
      <vt:lpstr>Galatians – 4:4-7</vt:lpstr>
      <vt:lpstr>Galatians – 4:4-7</vt:lpstr>
      <vt:lpstr>Galatians – 4:4-7</vt:lpstr>
      <vt:lpstr>Galatians – 4:4-7</vt:lpstr>
      <vt:lpstr>Galatians – 4:8-9</vt:lpstr>
      <vt:lpstr>Galatians – 4:8-9</vt:lpstr>
      <vt:lpstr>Galatians – 4:8-9</vt:lpstr>
      <vt:lpstr>Galatians – 4:8-9</vt:lpstr>
      <vt:lpstr>Galatians – 4:8-9</vt:lpstr>
      <vt:lpstr>Galatians – 4:8-9</vt:lpstr>
      <vt:lpstr>Galatians – 4:8-9</vt:lpstr>
      <vt:lpstr>Galatians – 4:8-9</vt:lpstr>
      <vt:lpstr>Galatians – 4:8-9</vt:lpstr>
      <vt:lpstr>Galatians – 4:10-11</vt:lpstr>
      <vt:lpstr>Galatians – 4:10-11</vt:lpstr>
      <vt:lpstr>Galatians – 4:12 – 14.</vt:lpstr>
      <vt:lpstr>Galatians – 4:12-14</vt:lpstr>
      <vt:lpstr>Galatians – 4:12-14</vt:lpstr>
      <vt:lpstr>Galatians – 4:15-16</vt:lpstr>
      <vt:lpstr>Galatians 4:15-16</vt:lpstr>
      <vt:lpstr>Galatians – 4:17-18</vt:lpstr>
      <vt:lpstr>Galatians – 4:19-20</vt:lpstr>
      <vt:lpstr>Galatians – 4:21</vt:lpstr>
      <vt:lpstr>Galatians – 4:22-23</vt:lpstr>
      <vt:lpstr>Galatians – 4:22-23</vt:lpstr>
      <vt:lpstr>Galatians – 4:24</vt:lpstr>
      <vt:lpstr>Galatians – 4:24</vt:lpstr>
      <vt:lpstr>Galatians – 4:25-26</vt:lpstr>
      <vt:lpstr>Galatians – 4:25-26</vt:lpstr>
      <vt:lpstr>Galatians – 4:27-28</vt:lpstr>
      <vt:lpstr>Galatians – 4:29-31</vt:lpstr>
      <vt:lpstr>Galatians – 4:29-31</vt:lpstr>
      <vt:lpstr>Galatians – 5:1</vt:lpstr>
      <vt:lpstr>Galatians – 5:1</vt:lpstr>
      <vt:lpstr>Galatians – 5:1</vt:lpstr>
      <vt:lpstr>Galatians – 5:1</vt:lpstr>
      <vt:lpstr>Galatians – 5:1</vt:lpstr>
      <vt:lpstr>Galatians 5:1</vt:lpstr>
      <vt:lpstr>Galatians – 5:1</vt:lpstr>
      <vt:lpstr>Galatians – 5:2-4</vt:lpstr>
      <vt:lpstr>Galatians – 5:2-4</vt:lpstr>
      <vt:lpstr>Galatians – 5:2-4</vt:lpstr>
      <vt:lpstr>Galatians – 5:2-4</vt:lpstr>
      <vt:lpstr>Galatians – 5:5-6</vt:lpstr>
      <vt:lpstr>Galatians - 5:7-9</vt:lpstr>
      <vt:lpstr>Galatians – 5:7-9</vt:lpstr>
      <vt:lpstr>Galatians – 5:7-9</vt:lpstr>
      <vt:lpstr>Galatians – 5:7-9</vt:lpstr>
      <vt:lpstr>Galatians – 5:10</vt:lpstr>
      <vt:lpstr>Galatians – 5:11-13</vt:lpstr>
      <vt:lpstr>Galatians – 5:11-13</vt:lpstr>
      <vt:lpstr>Galatians – 5:11-13</vt:lpstr>
      <vt:lpstr>Galatians – 5:14-15</vt:lpstr>
      <vt:lpstr>Galatians – 5:16-26</vt:lpstr>
      <vt:lpstr>Galatians – 5:17</vt:lpstr>
      <vt:lpstr>Galatians – 5:18</vt:lpstr>
      <vt:lpstr>Galatians – 5:18</vt:lpstr>
      <vt:lpstr>Galatians – 5:19-21</vt:lpstr>
      <vt:lpstr>Galatians – 5:22-23</vt:lpstr>
      <vt:lpstr>Galatians – 5:24-25</vt:lpstr>
      <vt:lpstr>Galatians – 5:24-25</vt:lpstr>
      <vt:lpstr>Galatians – 5:26</vt:lpstr>
      <vt:lpstr>Galatians – 6:1-2</vt:lpstr>
      <vt:lpstr>Galatians – 6:1-2</vt:lpstr>
      <vt:lpstr>Galatians – 6:1-2</vt:lpstr>
      <vt:lpstr>Galatians - 6:1-2</vt:lpstr>
      <vt:lpstr>Galatians – 6:1-2</vt:lpstr>
      <vt:lpstr>Galatians – 6:3-5</vt:lpstr>
      <vt:lpstr>Galatians – 6:3-5</vt:lpstr>
      <vt:lpstr>Galatians – 6:6</vt:lpstr>
      <vt:lpstr>Galatians – 6:7-8</vt:lpstr>
      <vt:lpstr>Galatians – 6:7-8</vt:lpstr>
      <vt:lpstr>Galatians – 6:9-10</vt:lpstr>
      <vt:lpstr>Galatians – 6:9-10</vt:lpstr>
      <vt:lpstr>Galatians – 6:11-13</vt:lpstr>
      <vt:lpstr>Galatians – 6:14-18</vt:lpstr>
      <vt:lpstr>Galatians – 6:14-18</vt:lpstr>
      <vt:lpstr>Galatians – 6:14-18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Hammond</dc:creator>
  <cp:lastModifiedBy>Philip Hammond</cp:lastModifiedBy>
  <cp:revision>49</cp:revision>
  <dcterms:created xsi:type="dcterms:W3CDTF">2021-08-11T02:46:37Z</dcterms:created>
  <dcterms:modified xsi:type="dcterms:W3CDTF">2022-02-02T07:19:18Z</dcterms:modified>
</cp:coreProperties>
</file>