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6314E6-19B5-4F23-8A09-29243DA96EBA}" type="datetimeFigureOut">
              <a:rPr lang="en-AU" smtClean="0"/>
              <a:t>14/06/2022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5F9EF51-AFFA-491D-B083-5D03B56C6AAE}" type="slidenum">
              <a:rPr lang="en-AU" smtClean="0"/>
              <a:t>‹#›</a:t>
            </a:fld>
            <a:endParaRPr lang="en-AU"/>
          </a:p>
        </p:txBody>
      </p:sp>
    </p:spTree>
    <p:extLst>
      <p:ext uri="{BB962C8B-B14F-4D97-AF65-F5344CB8AC3E}">
        <p14:creationId xmlns:p14="http://schemas.microsoft.com/office/powerpoint/2010/main" val="3262036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6314E6-19B5-4F23-8A09-29243DA96EBA}" type="datetimeFigureOut">
              <a:rPr lang="en-AU" smtClean="0"/>
              <a:t>14/06/2022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5F9EF51-AFFA-491D-B083-5D03B56C6AAE}" type="slidenum">
              <a:rPr lang="en-AU" smtClean="0"/>
              <a:t>‹#›</a:t>
            </a:fld>
            <a:endParaRPr lang="en-AU"/>
          </a:p>
        </p:txBody>
      </p:sp>
    </p:spTree>
    <p:extLst>
      <p:ext uri="{BB962C8B-B14F-4D97-AF65-F5344CB8AC3E}">
        <p14:creationId xmlns:p14="http://schemas.microsoft.com/office/powerpoint/2010/main" val="2222007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6314E6-19B5-4F23-8A09-29243DA96EBA}" type="datetimeFigureOut">
              <a:rPr lang="en-AU" smtClean="0"/>
              <a:t>14/06/2022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5F9EF51-AFFA-491D-B083-5D03B56C6AAE}" type="slidenum">
              <a:rPr lang="en-AU" smtClean="0"/>
              <a:t>‹#›</a:t>
            </a:fld>
            <a:endParaRPr lang="en-AU"/>
          </a:p>
        </p:txBody>
      </p:sp>
    </p:spTree>
    <p:extLst>
      <p:ext uri="{BB962C8B-B14F-4D97-AF65-F5344CB8AC3E}">
        <p14:creationId xmlns:p14="http://schemas.microsoft.com/office/powerpoint/2010/main" val="1584046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6314E6-19B5-4F23-8A09-29243DA96EBA}" type="datetimeFigureOut">
              <a:rPr lang="en-AU" smtClean="0"/>
              <a:t>14/06/2022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5F9EF51-AFFA-491D-B083-5D03B56C6AAE}" type="slidenum">
              <a:rPr lang="en-AU" smtClean="0"/>
              <a:t>‹#›</a:t>
            </a:fld>
            <a:endParaRPr lang="en-AU"/>
          </a:p>
        </p:txBody>
      </p:sp>
    </p:spTree>
    <p:extLst>
      <p:ext uri="{BB962C8B-B14F-4D97-AF65-F5344CB8AC3E}">
        <p14:creationId xmlns:p14="http://schemas.microsoft.com/office/powerpoint/2010/main" val="293383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6314E6-19B5-4F23-8A09-29243DA96EBA}" type="datetimeFigureOut">
              <a:rPr lang="en-AU" smtClean="0"/>
              <a:t>14/06/2022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5F9EF51-AFFA-491D-B083-5D03B56C6AAE}" type="slidenum">
              <a:rPr lang="en-AU" smtClean="0"/>
              <a:t>‹#›</a:t>
            </a:fld>
            <a:endParaRPr lang="en-AU"/>
          </a:p>
        </p:txBody>
      </p:sp>
    </p:spTree>
    <p:extLst>
      <p:ext uri="{BB962C8B-B14F-4D97-AF65-F5344CB8AC3E}">
        <p14:creationId xmlns:p14="http://schemas.microsoft.com/office/powerpoint/2010/main" val="359824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6314E6-19B5-4F23-8A09-29243DA96EBA}" type="datetimeFigureOut">
              <a:rPr lang="en-AU" smtClean="0"/>
              <a:t>14/06/2022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5F9EF51-AFFA-491D-B083-5D03B56C6AAE}" type="slidenum">
              <a:rPr lang="en-AU" smtClean="0"/>
              <a:t>‹#›</a:t>
            </a:fld>
            <a:endParaRPr lang="en-AU"/>
          </a:p>
        </p:txBody>
      </p:sp>
    </p:spTree>
    <p:extLst>
      <p:ext uri="{BB962C8B-B14F-4D97-AF65-F5344CB8AC3E}">
        <p14:creationId xmlns:p14="http://schemas.microsoft.com/office/powerpoint/2010/main" val="3883944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6314E6-19B5-4F23-8A09-29243DA96EBA}" type="datetimeFigureOut">
              <a:rPr lang="en-AU" smtClean="0"/>
              <a:t>14/06/2022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5F9EF51-AFFA-491D-B083-5D03B56C6AAE}" type="slidenum">
              <a:rPr lang="en-AU" smtClean="0"/>
              <a:t>‹#›</a:t>
            </a:fld>
            <a:endParaRPr lang="en-AU"/>
          </a:p>
        </p:txBody>
      </p:sp>
    </p:spTree>
    <p:extLst>
      <p:ext uri="{BB962C8B-B14F-4D97-AF65-F5344CB8AC3E}">
        <p14:creationId xmlns:p14="http://schemas.microsoft.com/office/powerpoint/2010/main" val="1329758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6314E6-19B5-4F23-8A09-29243DA96EBA}" type="datetimeFigureOut">
              <a:rPr lang="en-AU" smtClean="0"/>
              <a:t>14/06/2022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5F9EF51-AFFA-491D-B083-5D03B56C6AAE}" type="slidenum">
              <a:rPr lang="en-AU" smtClean="0"/>
              <a:t>‹#›</a:t>
            </a:fld>
            <a:endParaRPr lang="en-AU"/>
          </a:p>
        </p:txBody>
      </p:sp>
    </p:spTree>
    <p:extLst>
      <p:ext uri="{BB962C8B-B14F-4D97-AF65-F5344CB8AC3E}">
        <p14:creationId xmlns:p14="http://schemas.microsoft.com/office/powerpoint/2010/main" val="168542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6314E6-19B5-4F23-8A09-29243DA96EBA}" type="datetimeFigureOut">
              <a:rPr lang="en-AU" smtClean="0"/>
              <a:t>14/06/2022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5F9EF51-AFFA-491D-B083-5D03B56C6AAE}" type="slidenum">
              <a:rPr lang="en-AU" smtClean="0"/>
              <a:t>‹#›</a:t>
            </a:fld>
            <a:endParaRPr lang="en-AU"/>
          </a:p>
        </p:txBody>
      </p:sp>
    </p:spTree>
    <p:extLst>
      <p:ext uri="{BB962C8B-B14F-4D97-AF65-F5344CB8AC3E}">
        <p14:creationId xmlns:p14="http://schemas.microsoft.com/office/powerpoint/2010/main" val="1292484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6314E6-19B5-4F23-8A09-29243DA96EBA}" type="datetimeFigureOut">
              <a:rPr lang="en-AU" smtClean="0"/>
              <a:t>14/06/2022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5F9EF51-AFFA-491D-B083-5D03B56C6AAE}" type="slidenum">
              <a:rPr lang="en-AU" smtClean="0"/>
              <a:t>‹#›</a:t>
            </a:fld>
            <a:endParaRPr lang="en-AU"/>
          </a:p>
        </p:txBody>
      </p:sp>
    </p:spTree>
    <p:extLst>
      <p:ext uri="{BB962C8B-B14F-4D97-AF65-F5344CB8AC3E}">
        <p14:creationId xmlns:p14="http://schemas.microsoft.com/office/powerpoint/2010/main" val="327952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6314E6-19B5-4F23-8A09-29243DA96EBA}" type="datetimeFigureOut">
              <a:rPr lang="en-AU" smtClean="0"/>
              <a:t>14/06/2022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5F9EF51-AFFA-491D-B083-5D03B56C6AAE}" type="slidenum">
              <a:rPr lang="en-AU" smtClean="0"/>
              <a:t>‹#›</a:t>
            </a:fld>
            <a:endParaRPr lang="en-AU"/>
          </a:p>
        </p:txBody>
      </p:sp>
    </p:spTree>
    <p:extLst>
      <p:ext uri="{BB962C8B-B14F-4D97-AF65-F5344CB8AC3E}">
        <p14:creationId xmlns:p14="http://schemas.microsoft.com/office/powerpoint/2010/main" val="1386778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6314E6-19B5-4F23-8A09-29243DA96EBA}" type="datetimeFigureOut">
              <a:rPr lang="en-AU" smtClean="0"/>
              <a:t>14/06/2022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F9EF51-AFFA-491D-B083-5D03B56C6AAE}" type="slidenum">
              <a:rPr lang="en-AU" smtClean="0"/>
              <a:t>‹#›</a:t>
            </a:fld>
            <a:endParaRPr lang="en-AU"/>
          </a:p>
        </p:txBody>
      </p:sp>
    </p:spTree>
    <p:extLst>
      <p:ext uri="{BB962C8B-B14F-4D97-AF65-F5344CB8AC3E}">
        <p14:creationId xmlns:p14="http://schemas.microsoft.com/office/powerpoint/2010/main" val="6007516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93EA96-7508-414D-B6AE-FFEAD7A79EFE}"/>
              </a:ext>
            </a:extLst>
          </p:cNvPr>
          <p:cNvSpPr>
            <a:spLocks noGrp="1"/>
          </p:cNvSpPr>
          <p:nvPr>
            <p:ph type="title"/>
          </p:nvPr>
        </p:nvSpPr>
        <p:spPr>
          <a:xfrm>
            <a:off x="838200" y="365126"/>
            <a:ext cx="10515600" cy="424988"/>
          </a:xfrm>
        </p:spPr>
        <p:txBody>
          <a:bodyPr>
            <a:normAutofit fontScale="90000"/>
          </a:bodyPr>
          <a:lstStyle/>
          <a:p>
            <a:r>
              <a:rPr lang="en-US" b="1" dirty="0">
                <a:solidFill>
                  <a:srgbClr val="00B0F0"/>
                </a:solidFill>
              </a:rPr>
              <a:t>Wisdom Series – 13/11/21 – Providing a safe space</a:t>
            </a:r>
            <a:endParaRPr lang="en-AU" b="1" dirty="0">
              <a:solidFill>
                <a:srgbClr val="00B0F0"/>
              </a:solidFill>
            </a:endParaRPr>
          </a:p>
        </p:txBody>
      </p:sp>
      <p:sp>
        <p:nvSpPr>
          <p:cNvPr id="5" name="Content Placeholder 4">
            <a:extLst>
              <a:ext uri="{FF2B5EF4-FFF2-40B4-BE49-F238E27FC236}">
                <a16:creationId xmlns:a16="http://schemas.microsoft.com/office/drawing/2014/main" id="{536D7B83-A35A-47FB-B264-76EA98C229C3}"/>
              </a:ext>
            </a:extLst>
          </p:cNvPr>
          <p:cNvSpPr>
            <a:spLocks noGrp="1"/>
          </p:cNvSpPr>
          <p:nvPr>
            <p:ph idx="1"/>
          </p:nvPr>
        </p:nvSpPr>
        <p:spPr>
          <a:xfrm>
            <a:off x="838200" y="1056443"/>
            <a:ext cx="10515600" cy="5120520"/>
          </a:xfrm>
        </p:spPr>
        <p:txBody>
          <a:bodyPr/>
          <a:lstStyle/>
          <a:p>
            <a:r>
              <a:rPr lang="en-AU" sz="2400" dirty="0">
                <a:effectLst/>
                <a:latin typeface="Arial" panose="020B0604020202020204" pitchFamily="34" charset="0"/>
                <a:ea typeface="Calibri" panose="020F0502020204030204" pitchFamily="34" charset="0"/>
                <a:cs typeface="Times New Roman" panose="02020603050405020304" pitchFamily="18" charset="0"/>
              </a:rPr>
              <a:t>As we navigate the journey of life we will no doubt face many challenges that we will find confronting. </a:t>
            </a:r>
          </a:p>
          <a:p>
            <a:r>
              <a:rPr lang="en-AU" sz="2400" dirty="0">
                <a:effectLst/>
                <a:latin typeface="Arial" panose="020B0604020202020204" pitchFamily="34" charset="0"/>
                <a:ea typeface="Calibri" panose="020F0502020204030204" pitchFamily="34" charset="0"/>
                <a:cs typeface="Times New Roman" panose="02020603050405020304" pitchFamily="18" charset="0"/>
              </a:rPr>
              <a:t>These can be positive confrontations or negative, but they need to be faced none the less. How successful we are in dealing with the myriad of confrontations we face is heavily influenced by the advice, counsel, and support we receive. </a:t>
            </a:r>
          </a:p>
          <a:p>
            <a:r>
              <a:rPr lang="en-AU" sz="2400" dirty="0">
                <a:effectLst/>
                <a:latin typeface="Arial" panose="020B0604020202020204" pitchFamily="34" charset="0"/>
                <a:ea typeface="Calibri" panose="020F0502020204030204" pitchFamily="34" charset="0"/>
                <a:cs typeface="Times New Roman" panose="02020603050405020304" pitchFamily="18" charset="0"/>
              </a:rPr>
              <a:t>It is essential that we are given Godly advice throughout our journey.</a:t>
            </a:r>
          </a:p>
          <a:p>
            <a:pPr marL="0" indent="0">
              <a:buNone/>
            </a:pPr>
            <a:endParaRPr lang="en-AU" sz="2400" dirty="0">
              <a:effectLst/>
              <a:latin typeface="Arial" panose="020B0604020202020204" pitchFamily="34" charset="0"/>
              <a:ea typeface="Calibri" panose="020F0502020204030204" pitchFamily="34" charset="0"/>
              <a:cs typeface="Times New Roman" panose="02020603050405020304" pitchFamily="18" charset="0"/>
            </a:endParaRPr>
          </a:p>
          <a:p>
            <a:r>
              <a:rPr lang="en-AU" sz="2400" dirty="0">
                <a:solidFill>
                  <a:srgbClr val="FF0000"/>
                </a:solidFill>
                <a:effectLst/>
                <a:latin typeface="Arial" panose="020B0604020202020204" pitchFamily="34" charset="0"/>
                <a:ea typeface="Calibri" panose="020F0502020204030204" pitchFamily="34" charset="0"/>
              </a:rPr>
              <a:t>Proverbs 4:1-9 </a:t>
            </a:r>
          </a:p>
          <a:p>
            <a:r>
              <a:rPr lang="en-AU" sz="2400" dirty="0">
                <a:effectLst/>
                <a:latin typeface="Arial" panose="020B0604020202020204" pitchFamily="34" charset="0"/>
                <a:ea typeface="Calibri" panose="020F0502020204030204" pitchFamily="34" charset="0"/>
              </a:rPr>
              <a:t>Despite what most in our current “Western World” societies would have you believe, it is the husband that sets the standards for a healthy stable home and life style. </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632928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73305-FAFD-4A9C-9E34-068857A19B4F}"/>
              </a:ext>
            </a:extLst>
          </p:cNvPr>
          <p:cNvSpPr>
            <a:spLocks noGrp="1"/>
          </p:cNvSpPr>
          <p:nvPr>
            <p:ph type="title"/>
          </p:nvPr>
        </p:nvSpPr>
        <p:spPr>
          <a:xfrm>
            <a:off x="838200" y="365126"/>
            <a:ext cx="10515600" cy="424988"/>
          </a:xfrm>
        </p:spPr>
        <p:txBody>
          <a:bodyPr>
            <a:normAutofit fontScale="90000"/>
          </a:bodyPr>
          <a:lstStyle/>
          <a:p>
            <a:r>
              <a:rPr lang="en-US" b="1" dirty="0"/>
              <a:t>Wisdom Series – 13/11/21</a:t>
            </a:r>
            <a:endParaRPr lang="en-AU" b="1" dirty="0"/>
          </a:p>
        </p:txBody>
      </p:sp>
      <p:sp>
        <p:nvSpPr>
          <p:cNvPr id="3" name="Content Placeholder 2">
            <a:extLst>
              <a:ext uri="{FF2B5EF4-FFF2-40B4-BE49-F238E27FC236}">
                <a16:creationId xmlns:a16="http://schemas.microsoft.com/office/drawing/2014/main" id="{414DEA95-69BE-4A84-9183-66C6C9E5449D}"/>
              </a:ext>
            </a:extLst>
          </p:cNvPr>
          <p:cNvSpPr>
            <a:spLocks noGrp="1"/>
          </p:cNvSpPr>
          <p:nvPr>
            <p:ph idx="1"/>
          </p:nvPr>
        </p:nvSpPr>
        <p:spPr>
          <a:xfrm>
            <a:off x="838200" y="1012054"/>
            <a:ext cx="10515600" cy="5164909"/>
          </a:xfrm>
        </p:spPr>
        <p:txBody>
          <a:bodyPr>
            <a:normAutofit/>
          </a:bodyPr>
          <a:lstStyle/>
          <a:p>
            <a:r>
              <a:rPr lang="en-AU" sz="2400" dirty="0">
                <a:effectLst/>
                <a:latin typeface="Arial" panose="020B0604020202020204" pitchFamily="34" charset="0"/>
                <a:ea typeface="Calibri" panose="020F0502020204030204" pitchFamily="34" charset="0"/>
              </a:rPr>
              <a:t> Why do I say this regarding </a:t>
            </a:r>
            <a:r>
              <a:rPr lang="en-AU" sz="2400" dirty="0" err="1">
                <a:effectLst/>
                <a:latin typeface="Arial" panose="020B0604020202020204" pitchFamily="34" charset="0"/>
                <a:ea typeface="Calibri" panose="020F0502020204030204" pitchFamily="34" charset="0"/>
              </a:rPr>
              <a:t>Yeshua</a:t>
            </a:r>
            <a:r>
              <a:rPr lang="en-AU" sz="2400" dirty="0">
                <a:effectLst/>
                <a:latin typeface="Arial" panose="020B0604020202020204" pitchFamily="34" charset="0"/>
                <a:ea typeface="Calibri" panose="020F0502020204030204" pitchFamily="34" charset="0"/>
              </a:rPr>
              <a:t> and Torah? </a:t>
            </a:r>
          </a:p>
          <a:p>
            <a:r>
              <a:rPr lang="en-AU" sz="2400" dirty="0">
                <a:effectLst/>
                <a:latin typeface="Arial" panose="020B0604020202020204" pitchFamily="34" charset="0"/>
                <a:ea typeface="Calibri" panose="020F0502020204030204" pitchFamily="34" charset="0"/>
              </a:rPr>
              <a:t>Because they are </a:t>
            </a:r>
            <a:r>
              <a:rPr lang="en-AU" sz="2400" dirty="0" err="1">
                <a:effectLst/>
                <a:latin typeface="Arial" panose="020B0604020202020204" pitchFamily="34" charset="0"/>
                <a:ea typeface="Calibri" panose="020F0502020204030204" pitchFamily="34" charset="0"/>
              </a:rPr>
              <a:t>echad</a:t>
            </a:r>
            <a:r>
              <a:rPr lang="en-AU" sz="2400" dirty="0">
                <a:effectLst/>
                <a:latin typeface="Arial" panose="020B0604020202020204" pitchFamily="34" charset="0"/>
                <a:ea typeface="Calibri" panose="020F0502020204030204" pitchFamily="34" charset="0"/>
              </a:rPr>
              <a:t>, and as instructed,</a:t>
            </a:r>
            <a:r>
              <a:rPr lang="en-AU" sz="2400" b="1" dirty="0">
                <a:solidFill>
                  <a:srgbClr val="FF0000"/>
                </a:solidFill>
                <a:effectLst/>
                <a:latin typeface="Arial" panose="020B0604020202020204" pitchFamily="34" charset="0"/>
                <a:ea typeface="Calibri" panose="020F0502020204030204" pitchFamily="34" charset="0"/>
              </a:rPr>
              <a:t> “</a:t>
            </a:r>
            <a:r>
              <a:rPr lang="en-AU" sz="2400" b="1" i="1" dirty="0">
                <a:solidFill>
                  <a:srgbClr val="FF0000"/>
                </a:solidFill>
                <a:effectLst/>
                <a:latin typeface="Arial" panose="020B0604020202020204" pitchFamily="34" charset="0"/>
                <a:ea typeface="Calibri" panose="020F0502020204030204" pitchFamily="34" charset="0"/>
              </a:rPr>
              <a:t>What therefore God has joined together, let not man separate.” </a:t>
            </a:r>
            <a:r>
              <a:rPr lang="en-AU" sz="2400" b="1" dirty="0">
                <a:solidFill>
                  <a:srgbClr val="FF0000"/>
                </a:solidFill>
                <a:effectLst/>
                <a:latin typeface="Arial" panose="020B0604020202020204" pitchFamily="34" charset="0"/>
                <a:ea typeface="Calibri" panose="020F0502020204030204" pitchFamily="34" charset="0"/>
              </a:rPr>
              <a:t> </a:t>
            </a:r>
          </a:p>
          <a:p>
            <a:r>
              <a:rPr lang="en-AU" sz="2400" dirty="0">
                <a:effectLst/>
                <a:latin typeface="Arial" panose="020B0604020202020204" pitchFamily="34" charset="0"/>
                <a:ea typeface="Calibri" panose="020F0502020204030204" pitchFamily="34" charset="0"/>
              </a:rPr>
              <a:t>Let us strive to receive wisdom and understanding from </a:t>
            </a:r>
            <a:r>
              <a:rPr lang="en-AU" sz="2400" dirty="0" err="1">
                <a:effectLst/>
                <a:latin typeface="Arial" panose="020B0604020202020204" pitchFamily="34" charset="0"/>
                <a:ea typeface="Calibri" panose="020F0502020204030204" pitchFamily="34" charset="0"/>
              </a:rPr>
              <a:t>HaShem</a:t>
            </a:r>
            <a:r>
              <a:rPr lang="en-AU" sz="2400" dirty="0">
                <a:effectLst/>
                <a:latin typeface="Arial" panose="020B0604020202020204" pitchFamily="34" charset="0"/>
                <a:ea typeface="Calibri" panose="020F0502020204030204" pitchFamily="34" charset="0"/>
              </a:rPr>
              <a:t>, so we can be the Children He would have us be. </a:t>
            </a:r>
          </a:p>
          <a:p>
            <a:r>
              <a:rPr lang="en-AU" sz="2400" dirty="0">
                <a:effectLst/>
                <a:latin typeface="Arial" panose="020B0604020202020204" pitchFamily="34" charset="0"/>
                <a:ea typeface="Calibri" panose="020F0502020204030204" pitchFamily="34" charset="0"/>
              </a:rPr>
              <a:t>Let us submit to </a:t>
            </a:r>
            <a:r>
              <a:rPr lang="en-AU" sz="2400" dirty="0" err="1">
                <a:effectLst/>
                <a:latin typeface="Arial" panose="020B0604020202020204" pitchFamily="34" charset="0"/>
                <a:ea typeface="Calibri" panose="020F0502020204030204" pitchFamily="34" charset="0"/>
              </a:rPr>
              <a:t>HaShem</a:t>
            </a:r>
            <a:r>
              <a:rPr lang="en-AU" sz="2400" dirty="0">
                <a:effectLst/>
                <a:latin typeface="Arial" panose="020B0604020202020204" pitchFamily="34" charset="0"/>
                <a:ea typeface="Calibri" panose="020F0502020204030204" pitchFamily="34" charset="0"/>
              </a:rPr>
              <a:t>, </a:t>
            </a:r>
            <a:r>
              <a:rPr lang="en-AU" sz="2400" dirty="0" err="1">
                <a:effectLst/>
                <a:latin typeface="Arial" panose="020B0604020202020204" pitchFamily="34" charset="0"/>
                <a:ea typeface="Calibri" panose="020F0502020204030204" pitchFamily="34" charset="0"/>
              </a:rPr>
              <a:t>HaMoshiach</a:t>
            </a:r>
            <a:r>
              <a:rPr lang="en-AU" sz="2400" dirty="0">
                <a:effectLst/>
                <a:latin typeface="Arial" panose="020B0604020202020204" pitchFamily="34" charset="0"/>
                <a:ea typeface="Calibri" panose="020F0502020204030204" pitchFamily="34" charset="0"/>
              </a:rPr>
              <a:t> </a:t>
            </a:r>
            <a:r>
              <a:rPr lang="en-AU" sz="2400" dirty="0" err="1">
                <a:effectLst/>
                <a:latin typeface="Arial" panose="020B0604020202020204" pitchFamily="34" charset="0"/>
                <a:ea typeface="Calibri" panose="020F0502020204030204" pitchFamily="34" charset="0"/>
              </a:rPr>
              <a:t>Yeshua</a:t>
            </a:r>
            <a:r>
              <a:rPr lang="en-AU" sz="2400" dirty="0">
                <a:effectLst/>
                <a:latin typeface="Arial" panose="020B0604020202020204" pitchFamily="34" charset="0"/>
                <a:ea typeface="Calibri" panose="020F0502020204030204" pitchFamily="34" charset="0"/>
              </a:rPr>
              <a:t> and Torah so we can begin to build our nation [Biblical Israel] into the nation we have been ordained to be. </a:t>
            </a:r>
          </a:p>
          <a:p>
            <a:r>
              <a:rPr lang="en-AU" sz="2400" dirty="0">
                <a:effectLst/>
                <a:latin typeface="Arial" panose="020B0604020202020204" pitchFamily="34" charset="0"/>
                <a:ea typeface="Calibri" panose="020F0502020204030204" pitchFamily="34" charset="0"/>
              </a:rPr>
              <a:t>Let us put aside our own desires of the flesh and focus on the instructions and wisdom of </a:t>
            </a:r>
            <a:r>
              <a:rPr lang="en-AU" sz="2400" dirty="0" err="1">
                <a:effectLst/>
                <a:latin typeface="Arial" panose="020B0604020202020204" pitchFamily="34" charset="0"/>
                <a:ea typeface="Calibri" panose="020F0502020204030204" pitchFamily="34" charset="0"/>
              </a:rPr>
              <a:t>HaShem</a:t>
            </a:r>
            <a:r>
              <a:rPr lang="en-AU" sz="2400" dirty="0">
                <a:effectLst/>
                <a:latin typeface="Arial" panose="020B0604020202020204" pitchFamily="34" charset="0"/>
                <a:ea typeface="Calibri" panose="020F0502020204030204" pitchFamily="34" charset="0"/>
              </a:rPr>
              <a:t>.</a:t>
            </a:r>
          </a:p>
          <a:p>
            <a:endParaRPr lang="en-AU" sz="2400" dirty="0"/>
          </a:p>
        </p:txBody>
      </p:sp>
    </p:spTree>
    <p:extLst>
      <p:ext uri="{BB962C8B-B14F-4D97-AF65-F5344CB8AC3E}">
        <p14:creationId xmlns:p14="http://schemas.microsoft.com/office/powerpoint/2010/main" val="3975664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48CC7-51A9-4ECC-8719-F325A2430C2E}"/>
              </a:ext>
            </a:extLst>
          </p:cNvPr>
          <p:cNvSpPr>
            <a:spLocks noGrp="1"/>
          </p:cNvSpPr>
          <p:nvPr>
            <p:ph type="title"/>
          </p:nvPr>
        </p:nvSpPr>
        <p:spPr>
          <a:xfrm>
            <a:off x="838200" y="338492"/>
            <a:ext cx="10515600" cy="442743"/>
          </a:xfrm>
        </p:spPr>
        <p:txBody>
          <a:bodyPr>
            <a:normAutofit fontScale="90000"/>
          </a:bodyPr>
          <a:lstStyle/>
          <a:p>
            <a:r>
              <a:rPr lang="en-US" b="1" dirty="0"/>
              <a:t>Wisdom Series – 13/11/21</a:t>
            </a:r>
            <a:endParaRPr lang="en-AU" b="1" dirty="0"/>
          </a:p>
        </p:txBody>
      </p:sp>
      <p:sp>
        <p:nvSpPr>
          <p:cNvPr id="3" name="Content Placeholder 2">
            <a:extLst>
              <a:ext uri="{FF2B5EF4-FFF2-40B4-BE49-F238E27FC236}">
                <a16:creationId xmlns:a16="http://schemas.microsoft.com/office/drawing/2014/main" id="{04FCA4E1-533A-44F6-91B9-B83AEE3A303A}"/>
              </a:ext>
            </a:extLst>
          </p:cNvPr>
          <p:cNvSpPr>
            <a:spLocks noGrp="1"/>
          </p:cNvSpPr>
          <p:nvPr>
            <p:ph idx="1"/>
          </p:nvPr>
        </p:nvSpPr>
        <p:spPr>
          <a:xfrm>
            <a:off x="838200" y="1038687"/>
            <a:ext cx="10515600" cy="5138276"/>
          </a:xfrm>
        </p:spPr>
        <p:txBody>
          <a:bodyPr>
            <a:noAutofit/>
          </a:bodyPr>
          <a:lstStyle/>
          <a:p>
            <a:r>
              <a:rPr lang="en-AU" sz="1800" dirty="0">
                <a:effectLst/>
                <a:latin typeface="Arial" panose="020B0604020202020204" pitchFamily="34" charset="0"/>
                <a:ea typeface="Calibri" panose="020F0502020204030204" pitchFamily="34" charset="0"/>
              </a:rPr>
              <a:t>As Children of Israel we have a privilege others do not - we also carry a responsibility others do not. </a:t>
            </a:r>
          </a:p>
          <a:p>
            <a:r>
              <a:rPr lang="en-AU" sz="1800" dirty="0">
                <a:effectLst/>
                <a:latin typeface="Arial" panose="020B0604020202020204" pitchFamily="34" charset="0"/>
                <a:ea typeface="Calibri" panose="020F0502020204030204" pitchFamily="34" charset="0"/>
              </a:rPr>
              <a:t>Representing the Holy One of Israel is no small matter. </a:t>
            </a:r>
          </a:p>
          <a:p>
            <a:r>
              <a:rPr lang="en-AU" sz="1800" dirty="0">
                <a:effectLst/>
                <a:latin typeface="Arial" panose="020B0604020202020204" pitchFamily="34" charset="0"/>
                <a:ea typeface="Calibri" panose="020F0502020204030204" pitchFamily="34" charset="0"/>
              </a:rPr>
              <a:t>I fear we do not fully understand this responsibility and unless we search the scriptures through the lens of Torah we will always struggle.</a:t>
            </a:r>
          </a:p>
          <a:p>
            <a:r>
              <a:rPr lang="en-AU" sz="1800" dirty="0">
                <a:latin typeface="Arial" panose="020B0604020202020204" pitchFamily="34" charset="0"/>
              </a:rPr>
              <a:t>May we continue our journey along the path of Torah Wisdom – Giving thanks to our Father for His wonderful patience, mercy, and love.</a:t>
            </a:r>
          </a:p>
          <a:p>
            <a:r>
              <a:rPr lang="en-US" sz="1800" i="1" dirty="0">
                <a:solidFill>
                  <a:srgbClr val="FF0000"/>
                </a:solidFill>
              </a:rPr>
              <a:t>For the music director: a psalm of David.</a:t>
            </a:r>
            <a:r>
              <a:rPr lang="en-US" sz="1800" i="1" baseline="30000" dirty="0">
                <a:solidFill>
                  <a:srgbClr val="FF0000"/>
                </a:solidFill>
              </a:rPr>
              <a:t> </a:t>
            </a:r>
            <a:r>
              <a:rPr lang="en-US" sz="1800" i="1" dirty="0">
                <a:solidFill>
                  <a:srgbClr val="FF0000"/>
                </a:solidFill>
              </a:rPr>
              <a:t>Rescue me, </a:t>
            </a:r>
            <a:r>
              <a:rPr lang="en-US" sz="1800" i="1" cap="small" dirty="0">
                <a:solidFill>
                  <a:srgbClr val="FF0000"/>
                </a:solidFill>
                <a:effectLst/>
              </a:rPr>
              <a:t>Adonai</a:t>
            </a:r>
            <a:r>
              <a:rPr lang="en-US" sz="1800" i="1" dirty="0">
                <a:solidFill>
                  <a:srgbClr val="FF0000"/>
                </a:solidFill>
              </a:rPr>
              <a:t>, from the evil man. Protect me from the violent men— </a:t>
            </a:r>
            <a:r>
              <a:rPr lang="en-US" sz="1800" i="1" baseline="30000" dirty="0">
                <a:solidFill>
                  <a:srgbClr val="FF0000"/>
                </a:solidFill>
              </a:rPr>
              <a:t>3 </a:t>
            </a:r>
            <a:r>
              <a:rPr lang="en-US" sz="1800" i="1" dirty="0">
                <a:solidFill>
                  <a:srgbClr val="FF0000"/>
                </a:solidFill>
              </a:rPr>
              <a:t>who devise evil in their heart— every day they stir up wars.</a:t>
            </a:r>
            <a:r>
              <a:rPr lang="en-US" sz="1800" i="1" baseline="30000" dirty="0">
                <a:solidFill>
                  <a:srgbClr val="FF0000"/>
                </a:solidFill>
              </a:rPr>
              <a:t>4 </a:t>
            </a:r>
            <a:r>
              <a:rPr lang="en-US" sz="1800" i="1" dirty="0">
                <a:solidFill>
                  <a:srgbClr val="FF0000"/>
                </a:solidFill>
              </a:rPr>
              <a:t>They sharpen their tongue like a serpent’s—viper’s venom is under their lips. Selah</a:t>
            </a:r>
            <a:r>
              <a:rPr lang="en-US" sz="1800" i="1" baseline="30000" dirty="0">
                <a:solidFill>
                  <a:srgbClr val="FF0000"/>
                </a:solidFill>
              </a:rPr>
              <a:t>5 </a:t>
            </a:r>
            <a:r>
              <a:rPr lang="en-US" sz="1800" i="1" dirty="0">
                <a:solidFill>
                  <a:srgbClr val="FF0000"/>
                </a:solidFill>
              </a:rPr>
              <a:t>Keep me safe, </a:t>
            </a:r>
            <a:r>
              <a:rPr lang="en-US" sz="1800" i="1" cap="small" dirty="0">
                <a:solidFill>
                  <a:srgbClr val="FF0000"/>
                </a:solidFill>
                <a:effectLst/>
              </a:rPr>
              <a:t>Adonai</a:t>
            </a:r>
            <a:r>
              <a:rPr lang="en-US" sz="1800" i="1" dirty="0">
                <a:solidFill>
                  <a:srgbClr val="FF0000"/>
                </a:solidFill>
              </a:rPr>
              <a:t>, from the clutches of the wicked.</a:t>
            </a:r>
            <a:br>
              <a:rPr lang="en-US" sz="1800" i="1" dirty="0">
                <a:solidFill>
                  <a:srgbClr val="FF0000"/>
                </a:solidFill>
              </a:rPr>
            </a:br>
            <a:r>
              <a:rPr lang="en-US" sz="1800" i="1" dirty="0">
                <a:solidFill>
                  <a:srgbClr val="FF0000"/>
                </a:solidFill>
              </a:rPr>
              <a:t>Protect me from the man of violence who planned to push me off my feet.</a:t>
            </a:r>
            <a:r>
              <a:rPr lang="en-US" sz="1800" i="1" baseline="30000" dirty="0">
                <a:solidFill>
                  <a:srgbClr val="FF0000"/>
                </a:solidFill>
              </a:rPr>
              <a:t>6 </a:t>
            </a:r>
            <a:r>
              <a:rPr lang="en-US" sz="1800" i="1" dirty="0">
                <a:solidFill>
                  <a:srgbClr val="FF0000"/>
                </a:solidFill>
              </a:rPr>
              <a:t>The proud have hidden a trap and cords for me. They spread out a net by the path. They set snares for me. Selah</a:t>
            </a:r>
            <a:r>
              <a:rPr lang="en-US" sz="1800" i="1" baseline="30000" dirty="0">
                <a:solidFill>
                  <a:srgbClr val="FF0000"/>
                </a:solidFill>
              </a:rPr>
              <a:t>7 </a:t>
            </a:r>
            <a:r>
              <a:rPr lang="en-US" sz="1800" i="1" dirty="0">
                <a:solidFill>
                  <a:srgbClr val="FF0000"/>
                </a:solidFill>
              </a:rPr>
              <a:t>I said to </a:t>
            </a:r>
            <a:r>
              <a:rPr lang="en-US" sz="1800" i="1" cap="small" dirty="0">
                <a:solidFill>
                  <a:srgbClr val="FF0000"/>
                </a:solidFill>
                <a:effectLst/>
              </a:rPr>
              <a:t>Adonai</a:t>
            </a:r>
            <a:r>
              <a:rPr lang="en-US" sz="1800" i="1" dirty="0">
                <a:solidFill>
                  <a:srgbClr val="FF0000"/>
                </a:solidFill>
              </a:rPr>
              <a:t>: “You are my God!” Hear, </a:t>
            </a:r>
            <a:r>
              <a:rPr lang="en-US" sz="1800" i="1" cap="small" dirty="0">
                <a:solidFill>
                  <a:srgbClr val="FF0000"/>
                </a:solidFill>
                <a:effectLst/>
              </a:rPr>
              <a:t>Adonai</a:t>
            </a:r>
            <a:r>
              <a:rPr lang="en-US" sz="1800" i="1" dirty="0">
                <a:solidFill>
                  <a:srgbClr val="FF0000"/>
                </a:solidFill>
              </a:rPr>
              <a:t>, the sound of my supplications.</a:t>
            </a:r>
            <a:r>
              <a:rPr lang="en-US" sz="1800" i="1" baseline="30000" dirty="0">
                <a:solidFill>
                  <a:srgbClr val="FF0000"/>
                </a:solidFill>
              </a:rPr>
              <a:t>8 </a:t>
            </a:r>
            <a:r>
              <a:rPr lang="en-US" sz="1800" i="1" dirty="0">
                <a:solidFill>
                  <a:srgbClr val="FF0000"/>
                </a:solidFill>
              </a:rPr>
              <a:t>God my Lord, the strength of my deliverance, You shield my head in the day of battle.</a:t>
            </a:r>
            <a:r>
              <a:rPr lang="en-US" sz="1800" i="1" baseline="30000" dirty="0">
                <a:solidFill>
                  <a:srgbClr val="FF0000"/>
                </a:solidFill>
              </a:rPr>
              <a:t>9 </a:t>
            </a:r>
            <a:r>
              <a:rPr lang="en-US" sz="1800" i="1" dirty="0">
                <a:solidFill>
                  <a:srgbClr val="FF0000"/>
                </a:solidFill>
              </a:rPr>
              <a:t>Grant not, </a:t>
            </a:r>
            <a:r>
              <a:rPr lang="en-US" sz="1800" i="1" cap="small" dirty="0">
                <a:solidFill>
                  <a:srgbClr val="FF0000"/>
                </a:solidFill>
                <a:effectLst/>
              </a:rPr>
              <a:t>Adonai</a:t>
            </a:r>
            <a:r>
              <a:rPr lang="en-US" sz="1800" i="1" dirty="0">
                <a:solidFill>
                  <a:srgbClr val="FF0000"/>
                </a:solidFill>
              </a:rPr>
              <a:t>, the desires of the wicked. Do not let their evil plan succeed, or they will exalt themselves. Selah</a:t>
            </a:r>
            <a:r>
              <a:rPr lang="en-US" sz="1800" i="1" baseline="30000" dirty="0">
                <a:solidFill>
                  <a:srgbClr val="FF0000"/>
                </a:solidFill>
              </a:rPr>
              <a:t>10 </a:t>
            </a:r>
            <a:r>
              <a:rPr lang="en-US" sz="1800" i="1" dirty="0">
                <a:solidFill>
                  <a:srgbClr val="FF0000"/>
                </a:solidFill>
              </a:rPr>
              <a:t>As for the head of those surrounding me, may the mischief of their lips overwhelm them.</a:t>
            </a:r>
            <a:r>
              <a:rPr lang="en-US" sz="1800" i="1" baseline="30000" dirty="0">
                <a:solidFill>
                  <a:srgbClr val="FF0000"/>
                </a:solidFill>
              </a:rPr>
              <a:t>11 </a:t>
            </a:r>
            <a:r>
              <a:rPr lang="en-US" sz="1800" i="1" dirty="0">
                <a:solidFill>
                  <a:srgbClr val="FF0000"/>
                </a:solidFill>
              </a:rPr>
              <a:t>Let burning coals fall upon them. May they be cast into the fire, into deep pits, never to rise again.</a:t>
            </a:r>
            <a:r>
              <a:rPr lang="en-US" sz="1800" i="1" baseline="30000" dirty="0">
                <a:solidFill>
                  <a:srgbClr val="FF0000"/>
                </a:solidFill>
              </a:rPr>
              <a:t>12 </a:t>
            </a:r>
            <a:r>
              <a:rPr lang="en-US" sz="1800" i="1" dirty="0">
                <a:solidFill>
                  <a:srgbClr val="FF0000"/>
                </a:solidFill>
              </a:rPr>
              <a:t>May a slanderer not endure in the land. May calamity hunt down a violent man.</a:t>
            </a:r>
            <a:r>
              <a:rPr lang="en-US" sz="1800" i="1" baseline="30000" dirty="0">
                <a:solidFill>
                  <a:srgbClr val="FF0000"/>
                </a:solidFill>
              </a:rPr>
              <a:t>13 </a:t>
            </a:r>
            <a:r>
              <a:rPr lang="en-US" sz="1800" i="1" dirty="0">
                <a:solidFill>
                  <a:srgbClr val="FF0000"/>
                </a:solidFill>
              </a:rPr>
              <a:t>I know </a:t>
            </a:r>
            <a:r>
              <a:rPr lang="en-US" sz="1800" i="1" cap="small" dirty="0">
                <a:solidFill>
                  <a:srgbClr val="FF0000"/>
                </a:solidFill>
                <a:effectLst/>
              </a:rPr>
              <a:t>Adonai</a:t>
            </a:r>
            <a:r>
              <a:rPr lang="en-US" sz="1800" i="1" dirty="0">
                <a:solidFill>
                  <a:srgbClr val="FF0000"/>
                </a:solidFill>
              </a:rPr>
              <a:t> will vindicate the poor, and secure justice for the needy.   </a:t>
            </a:r>
            <a:r>
              <a:rPr lang="en-US" sz="1800" dirty="0"/>
              <a:t>Psalm 140.</a:t>
            </a:r>
            <a:endParaRPr lang="en-AU" sz="1800" dirty="0"/>
          </a:p>
        </p:txBody>
      </p:sp>
    </p:spTree>
    <p:extLst>
      <p:ext uri="{BB962C8B-B14F-4D97-AF65-F5344CB8AC3E}">
        <p14:creationId xmlns:p14="http://schemas.microsoft.com/office/powerpoint/2010/main" val="128942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1BD8-FA93-4AF3-9338-A5DC479520FB}"/>
              </a:ext>
            </a:extLst>
          </p:cNvPr>
          <p:cNvSpPr>
            <a:spLocks noGrp="1"/>
          </p:cNvSpPr>
          <p:nvPr>
            <p:ph type="title"/>
          </p:nvPr>
        </p:nvSpPr>
        <p:spPr>
          <a:xfrm>
            <a:off x="838200" y="365125"/>
            <a:ext cx="10515600" cy="433865"/>
          </a:xfrm>
        </p:spPr>
        <p:txBody>
          <a:bodyPr>
            <a:normAutofit fontScale="90000"/>
          </a:bodyPr>
          <a:lstStyle/>
          <a:p>
            <a:r>
              <a:rPr lang="en-US" b="1" dirty="0"/>
              <a:t>Wisdom Series – 13/11/21</a:t>
            </a:r>
            <a:endParaRPr lang="en-AU" b="1" dirty="0"/>
          </a:p>
        </p:txBody>
      </p:sp>
      <p:sp>
        <p:nvSpPr>
          <p:cNvPr id="3" name="Content Placeholder 2">
            <a:extLst>
              <a:ext uri="{FF2B5EF4-FFF2-40B4-BE49-F238E27FC236}">
                <a16:creationId xmlns:a16="http://schemas.microsoft.com/office/drawing/2014/main" id="{E7C454F8-2328-4FED-A0BC-02F278BEC587}"/>
              </a:ext>
            </a:extLst>
          </p:cNvPr>
          <p:cNvSpPr>
            <a:spLocks noGrp="1"/>
          </p:cNvSpPr>
          <p:nvPr>
            <p:ph idx="1"/>
          </p:nvPr>
        </p:nvSpPr>
        <p:spPr>
          <a:xfrm>
            <a:off x="838200" y="1047565"/>
            <a:ext cx="10515600" cy="4557104"/>
          </a:xfrm>
        </p:spPr>
        <p:txBody>
          <a:bodyPr>
            <a:normAutofit/>
          </a:bodyPr>
          <a:lstStyle/>
          <a:p>
            <a:r>
              <a:rPr lang="en-AU" sz="2400" dirty="0">
                <a:effectLst/>
                <a:latin typeface="Arial" panose="020B0604020202020204" pitchFamily="34" charset="0"/>
                <a:ea typeface="Calibri" panose="020F0502020204030204" pitchFamily="34" charset="0"/>
              </a:rPr>
              <a:t>It is the husband who provides the leadership in a household. The husband must have a true biblical “world view” if he is to set an example that pleases </a:t>
            </a:r>
            <a:r>
              <a:rPr lang="en-AU" sz="2400" dirty="0" err="1">
                <a:effectLst/>
                <a:latin typeface="Arial" panose="020B0604020202020204" pitchFamily="34" charset="0"/>
                <a:ea typeface="Calibri" panose="020F0502020204030204" pitchFamily="34" charset="0"/>
              </a:rPr>
              <a:t>HaShem</a:t>
            </a:r>
            <a:r>
              <a:rPr lang="en-AU" sz="2400" dirty="0">
                <a:effectLst/>
                <a:latin typeface="Arial" panose="020B0604020202020204" pitchFamily="34" charset="0"/>
                <a:ea typeface="Calibri" panose="020F0502020204030204" pitchFamily="34" charset="0"/>
              </a:rPr>
              <a:t>. </a:t>
            </a:r>
          </a:p>
          <a:p>
            <a:r>
              <a:rPr lang="en-AU" sz="2400" dirty="0">
                <a:effectLst/>
                <a:latin typeface="Arial" panose="020B0604020202020204" pitchFamily="34" charset="0"/>
                <a:ea typeface="Calibri" panose="020F0502020204030204" pitchFamily="34" charset="0"/>
              </a:rPr>
              <a:t>The “success percentage” relies on the husband obtaining wisdom and understanding. In saying - it is the husband who provides leadership and sets the standards… in NO WAY negates the leadership roles that wives and children also have. </a:t>
            </a:r>
          </a:p>
          <a:p>
            <a:r>
              <a:rPr lang="en-AU" sz="2400" dirty="0">
                <a:effectLst/>
                <a:latin typeface="Arial" panose="020B0604020202020204" pitchFamily="34" charset="0"/>
                <a:ea typeface="Calibri" panose="020F0502020204030204" pitchFamily="34" charset="0"/>
              </a:rPr>
              <a:t> For a family to function as </a:t>
            </a:r>
            <a:r>
              <a:rPr lang="en-AU" sz="2400" dirty="0" err="1">
                <a:effectLst/>
                <a:latin typeface="Arial" panose="020B0604020202020204" pitchFamily="34" charset="0"/>
                <a:ea typeface="Calibri" panose="020F0502020204030204" pitchFamily="34" charset="0"/>
              </a:rPr>
              <a:t>HaShem</a:t>
            </a:r>
            <a:r>
              <a:rPr lang="en-AU" sz="2400" dirty="0">
                <a:effectLst/>
                <a:latin typeface="Arial" panose="020B0604020202020204" pitchFamily="34" charset="0"/>
                <a:ea typeface="Calibri" panose="020F0502020204030204" pitchFamily="34" charset="0"/>
              </a:rPr>
              <a:t> would have them function all members have a vital role to undertake. Despite what the so-called wisdom of the “world/</a:t>
            </a:r>
            <a:r>
              <a:rPr lang="en-AU" sz="2400" dirty="0" err="1">
                <a:effectLst/>
                <a:latin typeface="Arial" panose="020B0604020202020204" pitchFamily="34" charset="0"/>
                <a:ea typeface="Calibri" panose="020F0502020204030204" pitchFamily="34" charset="0"/>
              </a:rPr>
              <a:t>Mitzrayim</a:t>
            </a:r>
            <a:r>
              <a:rPr lang="en-AU" sz="2400" dirty="0">
                <a:effectLst/>
                <a:latin typeface="Arial" panose="020B0604020202020204" pitchFamily="34" charset="0"/>
                <a:ea typeface="Calibri" panose="020F0502020204030204" pitchFamily="34" charset="0"/>
              </a:rPr>
              <a:t>” has to offer it is only the wisdom of </a:t>
            </a:r>
            <a:r>
              <a:rPr lang="en-AU" sz="2400" dirty="0" err="1">
                <a:effectLst/>
                <a:latin typeface="Arial" panose="020B0604020202020204" pitchFamily="34" charset="0"/>
                <a:ea typeface="Calibri" panose="020F0502020204030204" pitchFamily="34" charset="0"/>
              </a:rPr>
              <a:t>HaShem</a:t>
            </a:r>
            <a:r>
              <a:rPr lang="en-AU" sz="2400" dirty="0">
                <a:effectLst/>
                <a:latin typeface="Arial" panose="020B0604020202020204" pitchFamily="34" charset="0"/>
                <a:ea typeface="Calibri" panose="020F0502020204030204" pitchFamily="34" charset="0"/>
              </a:rPr>
              <a:t> that guarantees life. </a:t>
            </a:r>
            <a:endParaRPr lang="en-AU" sz="2400" dirty="0"/>
          </a:p>
        </p:txBody>
      </p:sp>
    </p:spTree>
    <p:extLst>
      <p:ext uri="{BB962C8B-B14F-4D97-AF65-F5344CB8AC3E}">
        <p14:creationId xmlns:p14="http://schemas.microsoft.com/office/powerpoint/2010/main" val="3126840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E0CB2-E5C0-4B60-BE3A-30EE1ADC54F0}"/>
              </a:ext>
            </a:extLst>
          </p:cNvPr>
          <p:cNvSpPr>
            <a:spLocks noGrp="1"/>
          </p:cNvSpPr>
          <p:nvPr>
            <p:ph type="title"/>
          </p:nvPr>
        </p:nvSpPr>
        <p:spPr>
          <a:xfrm>
            <a:off x="838200" y="338492"/>
            <a:ext cx="10515600" cy="496009"/>
          </a:xfrm>
        </p:spPr>
        <p:txBody>
          <a:bodyPr>
            <a:normAutofit fontScale="90000"/>
          </a:bodyPr>
          <a:lstStyle/>
          <a:p>
            <a:r>
              <a:rPr lang="en-US" b="1" dirty="0"/>
              <a:t>Wisdom Series – 13/11/21.</a:t>
            </a:r>
            <a:endParaRPr lang="en-AU" b="1" dirty="0"/>
          </a:p>
        </p:txBody>
      </p:sp>
      <p:sp>
        <p:nvSpPr>
          <p:cNvPr id="3" name="Content Placeholder 2">
            <a:extLst>
              <a:ext uri="{FF2B5EF4-FFF2-40B4-BE49-F238E27FC236}">
                <a16:creationId xmlns:a16="http://schemas.microsoft.com/office/drawing/2014/main" id="{D3C62CC7-2A23-4125-AECA-9A9A6B35B768}"/>
              </a:ext>
            </a:extLst>
          </p:cNvPr>
          <p:cNvSpPr>
            <a:spLocks noGrp="1"/>
          </p:cNvSpPr>
          <p:nvPr>
            <p:ph idx="1"/>
          </p:nvPr>
        </p:nvSpPr>
        <p:spPr>
          <a:xfrm>
            <a:off x="838200" y="976544"/>
            <a:ext cx="10515600" cy="5200419"/>
          </a:xfrm>
        </p:spPr>
        <p:txBody>
          <a:bodyPr/>
          <a:lstStyle/>
          <a:p>
            <a:r>
              <a:rPr lang="en-AU" sz="2400" dirty="0">
                <a:effectLst/>
                <a:latin typeface="Arial" panose="020B0604020202020204" pitchFamily="34" charset="0"/>
                <a:ea typeface="Calibri" panose="020F0502020204030204" pitchFamily="34" charset="0"/>
              </a:rPr>
              <a:t> It is critical husbands and fathers follow and embrace the wisdom and understanding of </a:t>
            </a:r>
            <a:r>
              <a:rPr lang="en-AU" sz="2400" dirty="0" err="1">
                <a:effectLst/>
                <a:latin typeface="Arial" panose="020B0604020202020204" pitchFamily="34" charset="0"/>
                <a:ea typeface="Calibri" panose="020F0502020204030204" pitchFamily="34" charset="0"/>
              </a:rPr>
              <a:t>HaShem</a:t>
            </a:r>
            <a:r>
              <a:rPr lang="en-AU" sz="2400" dirty="0">
                <a:effectLst/>
                <a:latin typeface="Arial" panose="020B0604020202020204" pitchFamily="34" charset="0"/>
                <a:ea typeface="Calibri" panose="020F0502020204030204" pitchFamily="34" charset="0"/>
              </a:rPr>
              <a:t> </a:t>
            </a:r>
            <a:r>
              <a:rPr lang="en-AU" sz="2400" dirty="0">
                <a:latin typeface="Arial" panose="020B0604020202020204" pitchFamily="34" charset="0"/>
                <a:ea typeface="Calibri" panose="020F0502020204030204" pitchFamily="34" charset="0"/>
              </a:rPr>
              <a:t>- </a:t>
            </a:r>
            <a:r>
              <a:rPr lang="en-AU" sz="2400" dirty="0">
                <a:effectLst/>
                <a:latin typeface="Arial" panose="020B0604020202020204" pitchFamily="34" charset="0"/>
                <a:ea typeface="Calibri" panose="020F0502020204030204" pitchFamily="34" charset="0"/>
              </a:rPr>
              <a:t>embrace and apply Torah.  Paul had some encouragement for families with the following words.</a:t>
            </a:r>
          </a:p>
          <a:p>
            <a:r>
              <a:rPr lang="en-AU" sz="2400" dirty="0">
                <a:solidFill>
                  <a:srgbClr val="FF0000"/>
                </a:solidFill>
                <a:effectLst/>
                <a:latin typeface="Arial" panose="020B0604020202020204" pitchFamily="34" charset="0"/>
                <a:ea typeface="Calibri" panose="020F0502020204030204" pitchFamily="34" charset="0"/>
              </a:rPr>
              <a:t>Ephesians 5:21-33 </a:t>
            </a:r>
          </a:p>
          <a:p>
            <a:r>
              <a:rPr lang="en-AU" sz="2400" dirty="0">
                <a:effectLst/>
                <a:latin typeface="Arial" panose="020B0604020202020204" pitchFamily="34" charset="0"/>
                <a:ea typeface="Times New Roman" panose="02020603050405020304" pitchFamily="18" charset="0"/>
              </a:rPr>
              <a:t>The first important point we should note is that Paul’s encouragement is given because of the reverence we should show </a:t>
            </a:r>
            <a:r>
              <a:rPr lang="en-AU" sz="2400" dirty="0" err="1">
                <a:effectLst/>
                <a:latin typeface="Arial" panose="020B0604020202020204" pitchFamily="34" charset="0"/>
                <a:ea typeface="Times New Roman" panose="02020603050405020304" pitchFamily="18" charset="0"/>
              </a:rPr>
              <a:t>Moshiach</a:t>
            </a:r>
            <a:r>
              <a:rPr lang="en-AU" sz="2400" dirty="0">
                <a:effectLst/>
                <a:latin typeface="Arial" panose="020B0604020202020204" pitchFamily="34" charset="0"/>
                <a:ea typeface="Times New Roman" panose="02020603050405020304" pitchFamily="18" charset="0"/>
              </a:rPr>
              <a:t> </a:t>
            </a:r>
            <a:r>
              <a:rPr lang="en-AU" sz="2400" dirty="0" err="1">
                <a:effectLst/>
                <a:latin typeface="Arial" panose="020B0604020202020204" pitchFamily="34" charset="0"/>
                <a:ea typeface="Times New Roman" panose="02020603050405020304" pitchFamily="18" charset="0"/>
              </a:rPr>
              <a:t>Yeshua</a:t>
            </a:r>
            <a:r>
              <a:rPr lang="en-AU" sz="2400" dirty="0">
                <a:effectLst/>
                <a:latin typeface="Arial" panose="020B0604020202020204" pitchFamily="34" charset="0"/>
                <a:ea typeface="Times New Roman" panose="02020603050405020304" pitchFamily="18" charset="0"/>
              </a:rPr>
              <a:t>. </a:t>
            </a:r>
          </a:p>
          <a:p>
            <a:r>
              <a:rPr lang="en-AU" sz="2400" dirty="0">
                <a:effectLst/>
                <a:latin typeface="Arial" panose="020B0604020202020204" pitchFamily="34" charset="0"/>
                <a:ea typeface="Times New Roman" panose="02020603050405020304" pitchFamily="18" charset="0"/>
              </a:rPr>
              <a:t>There is little doubt that if we do not have reverence for </a:t>
            </a:r>
            <a:r>
              <a:rPr lang="en-AU" sz="2400" dirty="0" err="1">
                <a:effectLst/>
                <a:latin typeface="Arial" panose="020B0604020202020204" pitchFamily="34" charset="0"/>
                <a:ea typeface="Times New Roman" panose="02020603050405020304" pitchFamily="18" charset="0"/>
              </a:rPr>
              <a:t>Yeshua</a:t>
            </a:r>
            <a:r>
              <a:rPr lang="en-AU" sz="2400" dirty="0">
                <a:effectLst/>
                <a:latin typeface="Arial" panose="020B0604020202020204" pitchFamily="34" charset="0"/>
                <a:ea typeface="Times New Roman" panose="02020603050405020304" pitchFamily="18" charset="0"/>
              </a:rPr>
              <a:t> and all He entails, then we will never employ the wisdom and understanding of </a:t>
            </a:r>
            <a:r>
              <a:rPr lang="en-AU" sz="2400" dirty="0" err="1">
                <a:effectLst/>
                <a:latin typeface="Arial" panose="020B0604020202020204" pitchFamily="34" charset="0"/>
                <a:ea typeface="Times New Roman" panose="02020603050405020304" pitchFamily="18" charset="0"/>
              </a:rPr>
              <a:t>HaShem</a:t>
            </a:r>
            <a:r>
              <a:rPr lang="en-AU" sz="2400" dirty="0">
                <a:effectLst/>
                <a:latin typeface="Arial" panose="020B0604020202020204" pitchFamily="34" charset="0"/>
                <a:ea typeface="Times New Roman" panose="02020603050405020304" pitchFamily="18" charset="0"/>
              </a:rPr>
              <a:t> into our lives. </a:t>
            </a:r>
          </a:p>
          <a:p>
            <a:r>
              <a:rPr lang="en-AU" sz="2400" dirty="0">
                <a:effectLst/>
                <a:latin typeface="Arial" panose="020B0604020202020204" pitchFamily="34" charset="0"/>
                <a:ea typeface="Times New Roman" panose="02020603050405020304" pitchFamily="18" charset="0"/>
              </a:rPr>
              <a:t>Let us briefly go through the wisdom and understanding shared by Paul, under the direction of the Holy Spirit. </a:t>
            </a:r>
            <a:endParaRPr lang="en-AU" sz="2400" dirty="0">
              <a:effectLst/>
              <a:latin typeface="Times New Roman" panose="02020603050405020304" pitchFamily="18" charset="0"/>
              <a:ea typeface="Times New Roman" panose="02020603050405020304" pitchFamily="18" charset="0"/>
            </a:endParaRPr>
          </a:p>
          <a:p>
            <a:endParaRPr lang="en-AU" sz="1800" dirty="0">
              <a:effectLst/>
              <a:latin typeface="Times New Roman" panose="02020603050405020304" pitchFamily="18" charset="0"/>
              <a:ea typeface="Times New Roman" panose="02020603050405020304" pitchFamily="18" charset="0"/>
            </a:endParaRPr>
          </a:p>
          <a:p>
            <a:endParaRPr lang="en-AU" dirty="0"/>
          </a:p>
        </p:txBody>
      </p:sp>
    </p:spTree>
    <p:extLst>
      <p:ext uri="{BB962C8B-B14F-4D97-AF65-F5344CB8AC3E}">
        <p14:creationId xmlns:p14="http://schemas.microsoft.com/office/powerpoint/2010/main" val="1711174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EEB16-7BE8-4D41-82D8-9CB5880B1E1F}"/>
              </a:ext>
            </a:extLst>
          </p:cNvPr>
          <p:cNvSpPr>
            <a:spLocks noGrp="1"/>
          </p:cNvSpPr>
          <p:nvPr>
            <p:ph type="title"/>
          </p:nvPr>
        </p:nvSpPr>
        <p:spPr>
          <a:xfrm>
            <a:off x="838200" y="338493"/>
            <a:ext cx="10515600" cy="469376"/>
          </a:xfrm>
        </p:spPr>
        <p:txBody>
          <a:bodyPr>
            <a:normAutofit fontScale="90000"/>
          </a:bodyPr>
          <a:lstStyle/>
          <a:p>
            <a:r>
              <a:rPr lang="en-US" b="1" dirty="0"/>
              <a:t>Wisdom Series – 13/11/21</a:t>
            </a:r>
            <a:endParaRPr lang="en-AU" b="1" dirty="0"/>
          </a:p>
        </p:txBody>
      </p:sp>
      <p:sp>
        <p:nvSpPr>
          <p:cNvPr id="3" name="Content Placeholder 2">
            <a:extLst>
              <a:ext uri="{FF2B5EF4-FFF2-40B4-BE49-F238E27FC236}">
                <a16:creationId xmlns:a16="http://schemas.microsoft.com/office/drawing/2014/main" id="{CB6665C7-946E-4906-8429-CAB996114009}"/>
              </a:ext>
            </a:extLst>
          </p:cNvPr>
          <p:cNvSpPr>
            <a:spLocks noGrp="1"/>
          </p:cNvSpPr>
          <p:nvPr>
            <p:ph idx="1"/>
          </p:nvPr>
        </p:nvSpPr>
        <p:spPr>
          <a:xfrm>
            <a:off x="838200" y="1038687"/>
            <a:ext cx="10515600" cy="5138276"/>
          </a:xfrm>
        </p:spPr>
        <p:txBody>
          <a:bodyPr>
            <a:noAutofit/>
          </a:bodyPr>
          <a:lstStyle/>
          <a:p>
            <a:r>
              <a:rPr lang="en-AU" sz="2400" dirty="0">
                <a:effectLst/>
                <a:latin typeface="Arial" panose="020B0604020202020204" pitchFamily="34" charset="0"/>
                <a:ea typeface="Calibri" panose="020F0502020204030204" pitchFamily="34" charset="0"/>
              </a:rPr>
              <a:t>We are encouraged to submit to one another out of reverence for </a:t>
            </a:r>
            <a:r>
              <a:rPr lang="en-AU" sz="2400" dirty="0" err="1">
                <a:effectLst/>
                <a:latin typeface="Arial" panose="020B0604020202020204" pitchFamily="34" charset="0"/>
                <a:ea typeface="Calibri" panose="020F0502020204030204" pitchFamily="34" charset="0"/>
              </a:rPr>
              <a:t>HaMoshiach</a:t>
            </a:r>
            <a:r>
              <a:rPr lang="en-AU" sz="2400" dirty="0">
                <a:effectLst/>
                <a:latin typeface="Arial" panose="020B0604020202020204" pitchFamily="34" charset="0"/>
                <a:ea typeface="Calibri" panose="020F0502020204030204" pitchFamily="34" charset="0"/>
              </a:rPr>
              <a:t> </a:t>
            </a:r>
            <a:r>
              <a:rPr lang="en-AU" sz="2400" dirty="0" err="1">
                <a:effectLst/>
                <a:latin typeface="Arial" panose="020B0604020202020204" pitchFamily="34" charset="0"/>
                <a:ea typeface="Calibri" panose="020F0502020204030204" pitchFamily="34" charset="0"/>
              </a:rPr>
              <a:t>Yeshua</a:t>
            </a:r>
            <a:r>
              <a:rPr lang="en-AU" sz="2400" dirty="0">
                <a:effectLst/>
                <a:latin typeface="Arial" panose="020B0604020202020204" pitchFamily="34" charset="0"/>
                <a:ea typeface="Calibri" panose="020F0502020204030204" pitchFamily="34" charset="0"/>
              </a:rPr>
              <a:t>. </a:t>
            </a:r>
          </a:p>
          <a:p>
            <a:r>
              <a:rPr lang="en-AU" sz="2400" dirty="0">
                <a:effectLst/>
                <a:latin typeface="Arial" panose="020B0604020202020204" pitchFamily="34" charset="0"/>
                <a:ea typeface="Calibri" panose="020F0502020204030204" pitchFamily="34" charset="0"/>
              </a:rPr>
              <a:t>This carries the general meaning of showing respect to one another with maturity and a willingness to listen to one another and receive </a:t>
            </a:r>
            <a:r>
              <a:rPr lang="en-AU" sz="2400" dirty="0">
                <a:latin typeface="Arial" panose="020B0604020202020204" pitchFamily="34" charset="0"/>
                <a:ea typeface="Calibri" panose="020F0502020204030204" pitchFamily="34" charset="0"/>
              </a:rPr>
              <a:t>encouragement, and learn</a:t>
            </a:r>
            <a:r>
              <a:rPr lang="en-AU" sz="2400" dirty="0">
                <a:effectLst/>
                <a:latin typeface="Arial" panose="020B0604020202020204" pitchFamily="34" charset="0"/>
                <a:ea typeface="Calibri" panose="020F0502020204030204" pitchFamily="34" charset="0"/>
              </a:rPr>
              <a:t> from each other. </a:t>
            </a:r>
          </a:p>
          <a:p>
            <a:r>
              <a:rPr lang="en-AU" sz="2400" dirty="0">
                <a:effectLst/>
                <a:latin typeface="Arial" panose="020B0604020202020204" pitchFamily="34" charset="0"/>
                <a:ea typeface="Calibri" panose="020F0502020204030204" pitchFamily="34" charset="0"/>
              </a:rPr>
              <a:t>The instruction for wives to submit to their husbands has unfortunately resulted in many abuses due to self interest or a lack of Torah knowledge. </a:t>
            </a:r>
          </a:p>
          <a:p>
            <a:r>
              <a:rPr lang="en-AU" sz="2400" dirty="0">
                <a:effectLst/>
                <a:latin typeface="Arial" panose="020B0604020202020204" pitchFamily="34" charset="0"/>
                <a:ea typeface="Calibri" panose="020F0502020204030204" pitchFamily="34" charset="0"/>
              </a:rPr>
              <a:t> When this instruction is carried out under the guidance of Torah - it sets the foundation for a wonderful home and family life. </a:t>
            </a:r>
          </a:p>
          <a:p>
            <a:r>
              <a:rPr lang="en-AU" sz="2400" dirty="0">
                <a:effectLst/>
                <a:latin typeface="Arial" panose="020B0604020202020204" pitchFamily="34" charset="0"/>
                <a:ea typeface="Calibri" panose="020F0502020204030204" pitchFamily="34" charset="0"/>
              </a:rPr>
              <a:t>This instruction hinges on the example Paul gave regards the relationship of </a:t>
            </a:r>
            <a:r>
              <a:rPr lang="en-AU" sz="2400" dirty="0" err="1">
                <a:effectLst/>
                <a:latin typeface="Arial" panose="020B0604020202020204" pitchFamily="34" charset="0"/>
                <a:ea typeface="Calibri" panose="020F0502020204030204" pitchFamily="34" charset="0"/>
              </a:rPr>
              <a:t>Moshiach</a:t>
            </a:r>
            <a:r>
              <a:rPr lang="en-AU" sz="2400" dirty="0">
                <a:effectLst/>
                <a:latin typeface="Arial" panose="020B0604020202020204" pitchFamily="34" charset="0"/>
                <a:ea typeface="Calibri" panose="020F0502020204030204" pitchFamily="34" charset="0"/>
              </a:rPr>
              <a:t> </a:t>
            </a:r>
            <a:r>
              <a:rPr lang="en-AU" sz="2400" dirty="0" err="1">
                <a:effectLst/>
                <a:latin typeface="Arial" panose="020B0604020202020204" pitchFamily="34" charset="0"/>
                <a:ea typeface="Calibri" panose="020F0502020204030204" pitchFamily="34" charset="0"/>
              </a:rPr>
              <a:t>Yeshua</a:t>
            </a:r>
            <a:r>
              <a:rPr lang="en-AU" sz="2400" dirty="0">
                <a:effectLst/>
                <a:latin typeface="Arial" panose="020B0604020202020204" pitchFamily="34" charset="0"/>
                <a:ea typeface="Calibri" panose="020F0502020204030204" pitchFamily="34" charset="0"/>
              </a:rPr>
              <a:t> and His community/assembly. </a:t>
            </a:r>
          </a:p>
          <a:p>
            <a:r>
              <a:rPr lang="en-AU" sz="2400" dirty="0">
                <a:latin typeface="Arial" panose="020B0604020202020204" pitchFamily="34" charset="0"/>
                <a:ea typeface="Calibri" panose="020F0502020204030204" pitchFamily="34" charset="0"/>
              </a:rPr>
              <a:t>H</a:t>
            </a:r>
            <a:r>
              <a:rPr lang="en-AU" sz="2400" dirty="0">
                <a:effectLst/>
                <a:latin typeface="Arial" panose="020B0604020202020204" pitchFamily="34" charset="0"/>
                <a:ea typeface="Calibri" panose="020F0502020204030204" pitchFamily="34" charset="0"/>
              </a:rPr>
              <a:t>usband should follow a Torah lifestyle – walk in the footsteps of </a:t>
            </a:r>
            <a:r>
              <a:rPr lang="en-AU" sz="2400" dirty="0" err="1">
                <a:effectLst/>
                <a:latin typeface="Arial" panose="020B0604020202020204" pitchFamily="34" charset="0"/>
                <a:ea typeface="Calibri" panose="020F0502020204030204" pitchFamily="34" charset="0"/>
              </a:rPr>
              <a:t>Yeshua</a:t>
            </a:r>
            <a:r>
              <a:rPr lang="en-AU" sz="2400" dirty="0">
                <a:effectLst/>
                <a:latin typeface="Arial" panose="020B0604020202020204" pitchFamily="34" charset="0"/>
                <a:ea typeface="Calibri" panose="020F0502020204030204" pitchFamily="34" charset="0"/>
              </a:rPr>
              <a:t>. Husbands need to forsake their own selfish desires and focus on the needs of his wife and family. </a:t>
            </a:r>
            <a:endParaRPr lang="en-AU" sz="2400" dirty="0"/>
          </a:p>
        </p:txBody>
      </p:sp>
    </p:spTree>
    <p:extLst>
      <p:ext uri="{BB962C8B-B14F-4D97-AF65-F5344CB8AC3E}">
        <p14:creationId xmlns:p14="http://schemas.microsoft.com/office/powerpoint/2010/main" val="1800300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E887D-D648-4FB5-A63F-10FB6134410E}"/>
              </a:ext>
            </a:extLst>
          </p:cNvPr>
          <p:cNvSpPr>
            <a:spLocks noGrp="1"/>
          </p:cNvSpPr>
          <p:nvPr>
            <p:ph type="title"/>
          </p:nvPr>
        </p:nvSpPr>
        <p:spPr>
          <a:xfrm>
            <a:off x="838200" y="338493"/>
            <a:ext cx="10515600" cy="460498"/>
          </a:xfrm>
        </p:spPr>
        <p:txBody>
          <a:bodyPr>
            <a:normAutofit fontScale="90000"/>
          </a:bodyPr>
          <a:lstStyle/>
          <a:p>
            <a:r>
              <a:rPr lang="en-US" b="1" dirty="0"/>
              <a:t>Wisdom Series – 13/11/21</a:t>
            </a:r>
            <a:endParaRPr lang="en-AU" b="1" dirty="0"/>
          </a:p>
        </p:txBody>
      </p:sp>
      <p:sp>
        <p:nvSpPr>
          <p:cNvPr id="3" name="Content Placeholder 2">
            <a:extLst>
              <a:ext uri="{FF2B5EF4-FFF2-40B4-BE49-F238E27FC236}">
                <a16:creationId xmlns:a16="http://schemas.microsoft.com/office/drawing/2014/main" id="{4E3DCA94-4149-43EB-AD73-76C9541A91B4}"/>
              </a:ext>
            </a:extLst>
          </p:cNvPr>
          <p:cNvSpPr>
            <a:spLocks noGrp="1"/>
          </p:cNvSpPr>
          <p:nvPr>
            <p:ph idx="1"/>
          </p:nvPr>
        </p:nvSpPr>
        <p:spPr>
          <a:xfrm>
            <a:off x="838200" y="985421"/>
            <a:ext cx="10515600" cy="5191542"/>
          </a:xfrm>
        </p:spPr>
        <p:txBody>
          <a:bodyPr>
            <a:normAutofit/>
          </a:bodyPr>
          <a:lstStyle/>
          <a:p>
            <a:r>
              <a:rPr lang="en-AU" sz="2400" dirty="0">
                <a:effectLst/>
                <a:latin typeface="Arial" panose="020B0604020202020204" pitchFamily="34" charset="0"/>
                <a:ea typeface="Calibri" panose="020F0502020204030204" pitchFamily="34" charset="0"/>
              </a:rPr>
              <a:t> </a:t>
            </a:r>
            <a:r>
              <a:rPr lang="en-AU" sz="2400" b="1" dirty="0">
                <a:solidFill>
                  <a:srgbClr val="00B0F0"/>
                </a:solidFill>
                <a:latin typeface="Arial" panose="020B0604020202020204" pitchFamily="34" charset="0"/>
                <a:ea typeface="Calibri" panose="020F0502020204030204" pitchFamily="34" charset="0"/>
              </a:rPr>
              <a:t>IF</a:t>
            </a:r>
            <a:r>
              <a:rPr lang="en-AU" sz="2400" dirty="0">
                <a:latin typeface="Arial" panose="020B0604020202020204" pitchFamily="34" charset="0"/>
                <a:ea typeface="Calibri" panose="020F0502020204030204" pitchFamily="34" charset="0"/>
              </a:rPr>
              <a:t> </a:t>
            </a:r>
            <a:r>
              <a:rPr lang="en-AU" sz="2400" dirty="0">
                <a:effectLst/>
                <a:latin typeface="Arial" panose="020B0604020202020204" pitchFamily="34" charset="0"/>
                <a:ea typeface="Calibri" panose="020F0502020204030204" pitchFamily="34" charset="0"/>
              </a:rPr>
              <a:t>the husband is emulating </a:t>
            </a:r>
            <a:r>
              <a:rPr lang="en-AU" sz="2400" dirty="0" err="1">
                <a:effectLst/>
                <a:latin typeface="Arial" panose="020B0604020202020204" pitchFamily="34" charset="0"/>
                <a:ea typeface="Calibri" panose="020F0502020204030204" pitchFamily="34" charset="0"/>
              </a:rPr>
              <a:t>Moshiach</a:t>
            </a:r>
            <a:r>
              <a:rPr lang="en-AU" sz="2400" dirty="0">
                <a:effectLst/>
                <a:latin typeface="Arial" panose="020B0604020202020204" pitchFamily="34" charset="0"/>
                <a:ea typeface="Calibri" panose="020F0502020204030204" pitchFamily="34" charset="0"/>
              </a:rPr>
              <a:t> </a:t>
            </a:r>
            <a:r>
              <a:rPr lang="en-AU" sz="2400" dirty="0" err="1">
                <a:effectLst/>
                <a:latin typeface="Arial" panose="020B0604020202020204" pitchFamily="34" charset="0"/>
                <a:ea typeface="Calibri" panose="020F0502020204030204" pitchFamily="34" charset="0"/>
              </a:rPr>
              <a:t>Yeshua</a:t>
            </a:r>
            <a:r>
              <a:rPr lang="en-AU" sz="2400" dirty="0">
                <a:effectLst/>
                <a:latin typeface="Arial" panose="020B0604020202020204" pitchFamily="34" charset="0"/>
                <a:ea typeface="Calibri" panose="020F0502020204030204" pitchFamily="34" charset="0"/>
              </a:rPr>
              <a:t> then the believing wife is easily able to submit/respect/embrace/learn and gain guidance from her husband. </a:t>
            </a:r>
          </a:p>
          <a:p>
            <a:r>
              <a:rPr lang="en-AU" sz="2400" dirty="0">
                <a:effectLst/>
                <a:latin typeface="Arial" panose="020B0604020202020204" pitchFamily="34" charset="0"/>
                <a:ea typeface="Calibri" panose="020F0502020204030204" pitchFamily="34" charset="0"/>
              </a:rPr>
              <a:t> I know I am repeating points here but one must appreciate the importance of these instructions. </a:t>
            </a:r>
          </a:p>
          <a:p>
            <a:r>
              <a:rPr lang="en-AU" sz="2400" b="1" dirty="0">
                <a:solidFill>
                  <a:srgbClr val="00B0F0"/>
                </a:solidFill>
                <a:latin typeface="Arial" panose="020B0604020202020204" pitchFamily="34" charset="0"/>
                <a:ea typeface="Calibri" panose="020F0502020204030204" pitchFamily="34" charset="0"/>
              </a:rPr>
              <a:t>IF</a:t>
            </a:r>
            <a:r>
              <a:rPr lang="en-AU" sz="2400" dirty="0">
                <a:effectLst/>
                <a:latin typeface="Arial" panose="020B0604020202020204" pitchFamily="34" charset="0"/>
                <a:ea typeface="Calibri" panose="020F0502020204030204" pitchFamily="34" charset="0"/>
              </a:rPr>
              <a:t> the husband is walking in the footsteps of </a:t>
            </a:r>
            <a:r>
              <a:rPr lang="en-AU" sz="2400" dirty="0" err="1">
                <a:effectLst/>
                <a:latin typeface="Arial" panose="020B0604020202020204" pitchFamily="34" charset="0"/>
                <a:ea typeface="Calibri" panose="020F0502020204030204" pitchFamily="34" charset="0"/>
              </a:rPr>
              <a:t>Moshiach</a:t>
            </a:r>
            <a:r>
              <a:rPr lang="en-AU" sz="2400" dirty="0">
                <a:effectLst/>
                <a:latin typeface="Arial" panose="020B0604020202020204" pitchFamily="34" charset="0"/>
                <a:ea typeface="Calibri" panose="020F0502020204030204" pitchFamily="34" charset="0"/>
              </a:rPr>
              <a:t>, then he will NOT be a ruthless, arrogant, finger pointing self righteous individual, but instead working as </a:t>
            </a:r>
            <a:r>
              <a:rPr lang="en-AU" sz="2400" dirty="0" err="1">
                <a:effectLst/>
                <a:latin typeface="Arial" panose="020B0604020202020204" pitchFamily="34" charset="0"/>
                <a:ea typeface="Calibri" panose="020F0502020204030204" pitchFamily="34" charset="0"/>
              </a:rPr>
              <a:t>echad</a:t>
            </a:r>
            <a:r>
              <a:rPr lang="en-AU" sz="2400" dirty="0">
                <a:effectLst/>
                <a:latin typeface="Arial" panose="020B0604020202020204" pitchFamily="34" charset="0"/>
                <a:ea typeface="Calibri" panose="020F0502020204030204" pitchFamily="34" charset="0"/>
              </a:rPr>
              <a:t> with his wife. </a:t>
            </a:r>
          </a:p>
          <a:p>
            <a:r>
              <a:rPr lang="en-AU" sz="2400" dirty="0">
                <a:effectLst/>
                <a:latin typeface="Arial" panose="020B0604020202020204" pitchFamily="34" charset="0"/>
                <a:ea typeface="Calibri" panose="020F0502020204030204" pitchFamily="34" charset="0"/>
              </a:rPr>
              <a:t> All family members have a role to play in the family circle and the “prosperity” of that family relies on having the correct foundations.  </a:t>
            </a:r>
          </a:p>
          <a:p>
            <a:r>
              <a:rPr lang="en-AU" sz="2400" dirty="0">
                <a:effectLst/>
                <a:latin typeface="Arial" panose="020B0604020202020204" pitchFamily="34" charset="0"/>
                <a:ea typeface="Calibri" panose="020F0502020204030204" pitchFamily="34" charset="0"/>
              </a:rPr>
              <a:t>Countless books have been written and countless messages have been given on these instructions and countless opinions and dogmas have come forth. </a:t>
            </a:r>
            <a:endParaRPr lang="en-AU" sz="2400" dirty="0"/>
          </a:p>
        </p:txBody>
      </p:sp>
    </p:spTree>
    <p:extLst>
      <p:ext uri="{BB962C8B-B14F-4D97-AF65-F5344CB8AC3E}">
        <p14:creationId xmlns:p14="http://schemas.microsoft.com/office/powerpoint/2010/main" val="3513535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EC033-956F-4226-B914-0A8B4DE33E67}"/>
              </a:ext>
            </a:extLst>
          </p:cNvPr>
          <p:cNvSpPr>
            <a:spLocks noGrp="1"/>
          </p:cNvSpPr>
          <p:nvPr>
            <p:ph type="title"/>
          </p:nvPr>
        </p:nvSpPr>
        <p:spPr>
          <a:xfrm>
            <a:off x="838200" y="338493"/>
            <a:ext cx="10515600" cy="460498"/>
          </a:xfrm>
        </p:spPr>
        <p:txBody>
          <a:bodyPr>
            <a:normAutofit fontScale="90000"/>
          </a:bodyPr>
          <a:lstStyle/>
          <a:p>
            <a:r>
              <a:rPr lang="en-US" b="1" dirty="0"/>
              <a:t>Wisdom Series – 13/11/21</a:t>
            </a:r>
            <a:endParaRPr lang="en-AU" b="1" dirty="0"/>
          </a:p>
        </p:txBody>
      </p:sp>
      <p:sp>
        <p:nvSpPr>
          <p:cNvPr id="3" name="Content Placeholder 2">
            <a:extLst>
              <a:ext uri="{FF2B5EF4-FFF2-40B4-BE49-F238E27FC236}">
                <a16:creationId xmlns:a16="http://schemas.microsoft.com/office/drawing/2014/main" id="{BFFDF0A3-06CA-4317-A869-651CCEAE6EA7}"/>
              </a:ext>
            </a:extLst>
          </p:cNvPr>
          <p:cNvSpPr>
            <a:spLocks noGrp="1"/>
          </p:cNvSpPr>
          <p:nvPr>
            <p:ph idx="1"/>
          </p:nvPr>
        </p:nvSpPr>
        <p:spPr>
          <a:xfrm>
            <a:off x="838200" y="1003177"/>
            <a:ext cx="10515600" cy="5173786"/>
          </a:xfrm>
        </p:spPr>
        <p:txBody>
          <a:bodyPr/>
          <a:lstStyle/>
          <a:p>
            <a:r>
              <a:rPr lang="en-AU" sz="2400" dirty="0">
                <a:effectLst/>
                <a:latin typeface="Arial" panose="020B0604020202020204" pitchFamily="34" charset="0"/>
                <a:ea typeface="Calibri" panose="020F0502020204030204" pitchFamily="34" charset="0"/>
              </a:rPr>
              <a:t> However unless you have a healthy knowledge of Torah you will be in danger of corrupting the beauty of these instructions and guidelines. The reason - wisdom and understanding comes from the Father, the Holy one of Israel, blessed be His Name. As James wrote:</a:t>
            </a:r>
          </a:p>
          <a:p>
            <a:r>
              <a:rPr lang="en-AU" sz="2400" dirty="0">
                <a:solidFill>
                  <a:srgbClr val="FF0000"/>
                </a:solidFill>
                <a:effectLst/>
                <a:latin typeface="Arial" panose="020B0604020202020204" pitchFamily="34" charset="0"/>
                <a:ea typeface="Calibri" panose="020F0502020204030204" pitchFamily="34" charset="0"/>
              </a:rPr>
              <a:t>James 1:16-17 </a:t>
            </a:r>
          </a:p>
          <a:p>
            <a:r>
              <a:rPr lang="en-AU" sz="2400" dirty="0">
                <a:effectLst/>
                <a:latin typeface="Arial" panose="020B0604020202020204" pitchFamily="34" charset="0"/>
                <a:ea typeface="Times New Roman" panose="02020603050405020304" pitchFamily="18" charset="0"/>
              </a:rPr>
              <a:t>The short and concise explanation of Paul’s instructions is the family should be built on the foundation of Torah wisdom and understanding. James tells us this wisdom and understanding needs to come from the Father. </a:t>
            </a:r>
          </a:p>
          <a:p>
            <a:r>
              <a:rPr lang="en-AU" sz="2400" dirty="0">
                <a:effectLst/>
                <a:latin typeface="Arial" panose="020B0604020202020204" pitchFamily="34" charset="0"/>
                <a:ea typeface="Times New Roman" panose="02020603050405020304" pitchFamily="18" charset="0"/>
              </a:rPr>
              <a:t>Husbands should walk in the footsteps of </a:t>
            </a:r>
            <a:r>
              <a:rPr lang="en-AU" sz="2400" dirty="0" err="1">
                <a:effectLst/>
                <a:latin typeface="Arial" panose="020B0604020202020204" pitchFamily="34" charset="0"/>
                <a:ea typeface="Times New Roman" panose="02020603050405020304" pitchFamily="18" charset="0"/>
              </a:rPr>
              <a:t>Moshiach</a:t>
            </a:r>
            <a:r>
              <a:rPr lang="en-AU" sz="2400" dirty="0">
                <a:effectLst/>
                <a:latin typeface="Arial" panose="020B0604020202020204" pitchFamily="34" charset="0"/>
                <a:ea typeface="Times New Roman" panose="02020603050405020304" pitchFamily="18" charset="0"/>
              </a:rPr>
              <a:t> </a:t>
            </a:r>
            <a:r>
              <a:rPr lang="en-AU" sz="2400" dirty="0" err="1">
                <a:effectLst/>
                <a:latin typeface="Arial" panose="020B0604020202020204" pitchFamily="34" charset="0"/>
                <a:ea typeface="Times New Roman" panose="02020603050405020304" pitchFamily="18" charset="0"/>
              </a:rPr>
              <a:t>Yeshua</a:t>
            </a:r>
            <a:r>
              <a:rPr lang="en-AU" sz="2400" dirty="0">
                <a:effectLst/>
                <a:latin typeface="Arial" panose="020B0604020202020204" pitchFamily="34" charset="0"/>
                <a:ea typeface="Times New Roman" panose="02020603050405020304" pitchFamily="18" charset="0"/>
              </a:rPr>
              <a:t> - wives should then be able and willing to walk </a:t>
            </a:r>
            <a:r>
              <a:rPr lang="en-AU" sz="2400" dirty="0" err="1">
                <a:effectLst/>
                <a:latin typeface="Arial" panose="020B0604020202020204" pitchFamily="34" charset="0"/>
                <a:ea typeface="Times New Roman" panose="02020603050405020304" pitchFamily="18" charset="0"/>
              </a:rPr>
              <a:t>echad</a:t>
            </a:r>
            <a:r>
              <a:rPr lang="en-AU" sz="2400" dirty="0">
                <a:effectLst/>
                <a:latin typeface="Arial" panose="020B0604020202020204" pitchFamily="34" charset="0"/>
                <a:ea typeface="Times New Roman" panose="02020603050405020304" pitchFamily="18" charset="0"/>
              </a:rPr>
              <a:t> with their husbands just as the Community is to be </a:t>
            </a:r>
            <a:r>
              <a:rPr lang="en-AU" sz="2400" dirty="0" err="1">
                <a:effectLst/>
                <a:latin typeface="Arial" panose="020B0604020202020204" pitchFamily="34" charset="0"/>
                <a:ea typeface="Times New Roman" panose="02020603050405020304" pitchFamily="18" charset="0"/>
              </a:rPr>
              <a:t>echad</a:t>
            </a:r>
            <a:r>
              <a:rPr lang="en-AU" sz="2400" dirty="0">
                <a:effectLst/>
                <a:latin typeface="Arial" panose="020B0604020202020204" pitchFamily="34" charset="0"/>
                <a:ea typeface="Times New Roman" panose="02020603050405020304" pitchFamily="18" charset="0"/>
              </a:rPr>
              <a:t> with </a:t>
            </a:r>
            <a:r>
              <a:rPr lang="en-AU" sz="2400" dirty="0" err="1">
                <a:effectLst/>
                <a:latin typeface="Arial" panose="020B0604020202020204" pitchFamily="34" charset="0"/>
                <a:ea typeface="Times New Roman" panose="02020603050405020304" pitchFamily="18" charset="0"/>
              </a:rPr>
              <a:t>HaMoshiach</a:t>
            </a:r>
            <a:r>
              <a:rPr lang="en-AU" sz="2400" dirty="0">
                <a:effectLst/>
                <a:latin typeface="Arial" panose="020B0604020202020204" pitchFamily="34" charset="0"/>
                <a:ea typeface="Times New Roman" panose="02020603050405020304" pitchFamily="18" charset="0"/>
              </a:rPr>
              <a:t> </a:t>
            </a:r>
            <a:r>
              <a:rPr lang="en-AU" sz="2400" dirty="0" err="1">
                <a:effectLst/>
                <a:latin typeface="Arial" panose="020B0604020202020204" pitchFamily="34" charset="0"/>
                <a:ea typeface="Times New Roman" panose="02020603050405020304" pitchFamily="18" charset="0"/>
              </a:rPr>
              <a:t>Yeshua</a:t>
            </a:r>
            <a:r>
              <a:rPr lang="en-AU" sz="2400" dirty="0">
                <a:effectLst/>
                <a:latin typeface="Arial" panose="020B0604020202020204" pitchFamily="34" charset="0"/>
                <a:ea typeface="Times New Roman" panose="02020603050405020304" pitchFamily="18" charset="0"/>
              </a:rPr>
              <a:t>.  </a:t>
            </a:r>
            <a:endParaRPr lang="en-AU" sz="2400" dirty="0">
              <a:effectLst/>
              <a:latin typeface="Times New Roman" panose="02020603050405020304" pitchFamily="18" charset="0"/>
              <a:ea typeface="Times New Roman" panose="02020603050405020304" pitchFamily="18" charset="0"/>
            </a:endParaRPr>
          </a:p>
          <a:p>
            <a:endParaRPr lang="en-AU" sz="1800" dirty="0">
              <a:effectLst/>
              <a:latin typeface="Times New Roman" panose="02020603050405020304" pitchFamily="18" charset="0"/>
              <a:ea typeface="Times New Roman" panose="02020603050405020304" pitchFamily="18" charset="0"/>
            </a:endParaRPr>
          </a:p>
          <a:p>
            <a:endParaRPr lang="en-AU" sz="1800" dirty="0">
              <a:effectLst/>
              <a:latin typeface="Arial" panose="020B0604020202020204" pitchFamily="34" charset="0"/>
              <a:ea typeface="Calibri" panose="020F0502020204030204" pitchFamily="34" charset="0"/>
            </a:endParaRPr>
          </a:p>
          <a:p>
            <a:endParaRPr lang="en-AU" dirty="0"/>
          </a:p>
        </p:txBody>
      </p:sp>
    </p:spTree>
    <p:extLst>
      <p:ext uri="{BB962C8B-B14F-4D97-AF65-F5344CB8AC3E}">
        <p14:creationId xmlns:p14="http://schemas.microsoft.com/office/powerpoint/2010/main" val="2621969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94306-11F8-4D8D-B7E8-10A54CF70ACA}"/>
              </a:ext>
            </a:extLst>
          </p:cNvPr>
          <p:cNvSpPr>
            <a:spLocks noGrp="1"/>
          </p:cNvSpPr>
          <p:nvPr>
            <p:ph type="title"/>
          </p:nvPr>
        </p:nvSpPr>
        <p:spPr>
          <a:xfrm>
            <a:off x="838200" y="365125"/>
            <a:ext cx="10515600" cy="433865"/>
          </a:xfrm>
        </p:spPr>
        <p:txBody>
          <a:bodyPr>
            <a:normAutofit fontScale="90000"/>
          </a:bodyPr>
          <a:lstStyle/>
          <a:p>
            <a:r>
              <a:rPr lang="en-US" b="1" dirty="0"/>
              <a:t>Wisdom Series – 13/11/21</a:t>
            </a:r>
            <a:endParaRPr lang="en-AU" b="1" dirty="0"/>
          </a:p>
        </p:txBody>
      </p:sp>
      <p:sp>
        <p:nvSpPr>
          <p:cNvPr id="3" name="Content Placeholder 2">
            <a:extLst>
              <a:ext uri="{FF2B5EF4-FFF2-40B4-BE49-F238E27FC236}">
                <a16:creationId xmlns:a16="http://schemas.microsoft.com/office/drawing/2014/main" id="{A543CF2F-A837-4D47-A60E-F931482DDA5A}"/>
              </a:ext>
            </a:extLst>
          </p:cNvPr>
          <p:cNvSpPr>
            <a:spLocks noGrp="1"/>
          </p:cNvSpPr>
          <p:nvPr>
            <p:ph idx="1"/>
          </p:nvPr>
        </p:nvSpPr>
        <p:spPr>
          <a:xfrm>
            <a:off x="838200" y="1020932"/>
            <a:ext cx="10515600" cy="5156031"/>
          </a:xfrm>
        </p:spPr>
        <p:txBody>
          <a:bodyPr>
            <a:normAutofit/>
          </a:bodyPr>
          <a:lstStyle/>
          <a:p>
            <a:r>
              <a:rPr lang="en-AU" sz="2400" dirty="0">
                <a:effectLst/>
                <a:latin typeface="Arial" panose="020B0604020202020204" pitchFamily="34" charset="0"/>
                <a:ea typeface="Calibri" panose="020F0502020204030204" pitchFamily="34" charset="0"/>
              </a:rPr>
              <a:t>Seems simple enough, so why do we struggle to absorb and adhere to these instructions? </a:t>
            </a:r>
          </a:p>
          <a:p>
            <a:r>
              <a:rPr lang="en-AU" sz="2400" dirty="0">
                <a:effectLst/>
                <a:latin typeface="Arial" panose="020B0604020202020204" pitchFamily="34" charset="0"/>
                <a:ea typeface="Calibri" panose="020F0502020204030204" pitchFamily="34" charset="0"/>
              </a:rPr>
              <a:t>I am going to go out on a limb here and suggest it is mainly due to the husband. </a:t>
            </a:r>
          </a:p>
          <a:p>
            <a:r>
              <a:rPr lang="en-AU" sz="2400" dirty="0">
                <a:effectLst/>
                <a:latin typeface="Arial" panose="020B0604020202020204" pitchFamily="34" charset="0"/>
                <a:ea typeface="Calibri" panose="020F0502020204030204" pitchFamily="34" charset="0"/>
              </a:rPr>
              <a:t>Is it possible that the world would be a very different place if Adam had followed </a:t>
            </a:r>
            <a:r>
              <a:rPr lang="en-AU" sz="2400" dirty="0" err="1">
                <a:effectLst/>
                <a:latin typeface="Arial" panose="020B0604020202020204" pitchFamily="34" charset="0"/>
                <a:ea typeface="Calibri" panose="020F0502020204030204" pitchFamily="34" charset="0"/>
              </a:rPr>
              <a:t>HaShem’s</a:t>
            </a:r>
            <a:r>
              <a:rPr lang="en-AU" sz="2400" dirty="0">
                <a:effectLst/>
                <a:latin typeface="Arial" panose="020B0604020202020204" pitchFamily="34" charset="0"/>
                <a:ea typeface="Calibri" panose="020F0502020204030204" pitchFamily="34" charset="0"/>
              </a:rPr>
              <a:t> instruction [Torah] in the Garden of Eden? </a:t>
            </a:r>
          </a:p>
          <a:p>
            <a:r>
              <a:rPr lang="en-AU" sz="2400" dirty="0">
                <a:effectLst/>
                <a:latin typeface="Arial" panose="020B0604020202020204" pitchFamily="34" charset="0"/>
                <a:ea typeface="Calibri" panose="020F0502020204030204" pitchFamily="34" charset="0"/>
              </a:rPr>
              <a:t>How different many households and families would be if the husband followed the instructions of Torah</a:t>
            </a:r>
            <a:r>
              <a:rPr lang="en-AU" sz="2400" dirty="0">
                <a:latin typeface="Arial" panose="020B0604020202020204" pitchFamily="34" charset="0"/>
                <a:ea typeface="Calibri" panose="020F0502020204030204" pitchFamily="34" charset="0"/>
              </a:rPr>
              <a:t>, and example of </a:t>
            </a:r>
            <a:r>
              <a:rPr lang="en-AU" sz="2400" dirty="0" err="1">
                <a:latin typeface="Arial" panose="020B0604020202020204" pitchFamily="34" charset="0"/>
                <a:ea typeface="Calibri" panose="020F0502020204030204" pitchFamily="34" charset="0"/>
              </a:rPr>
              <a:t>Yeshua</a:t>
            </a:r>
            <a:r>
              <a:rPr lang="en-AU" sz="2400" dirty="0">
                <a:latin typeface="Arial" panose="020B0604020202020204" pitchFamily="34" charset="0"/>
                <a:ea typeface="Calibri" panose="020F0502020204030204" pitchFamily="34" charset="0"/>
              </a:rPr>
              <a:t>.</a:t>
            </a:r>
          </a:p>
          <a:p>
            <a:r>
              <a:rPr lang="en-AU" sz="2400" b="1" dirty="0">
                <a:solidFill>
                  <a:srgbClr val="FF0000"/>
                </a:solidFill>
                <a:effectLst/>
                <a:latin typeface="Arial" panose="020B0604020202020204" pitchFamily="34" charset="0"/>
                <a:ea typeface="Calibri" panose="020F0502020204030204" pitchFamily="34" charset="0"/>
              </a:rPr>
              <a:t>Ephesians 5:25-33</a:t>
            </a:r>
          </a:p>
          <a:p>
            <a:r>
              <a:rPr lang="en-AU" sz="2400" dirty="0">
                <a:effectLst/>
                <a:latin typeface="Arial" panose="020B0604020202020204" pitchFamily="34" charset="0"/>
                <a:ea typeface="Calibri" panose="020F0502020204030204" pitchFamily="34" charset="0"/>
              </a:rPr>
              <a:t>If these instructions were followed we would witness men and women choosing spouses that were suited to each other.</a:t>
            </a:r>
          </a:p>
          <a:p>
            <a:r>
              <a:rPr lang="en-AU" sz="2400" dirty="0">
                <a:latin typeface="Arial" panose="020B0604020202020204" pitchFamily="34" charset="0"/>
                <a:ea typeface="Calibri" panose="020F0502020204030204" pitchFamily="34" charset="0"/>
              </a:rPr>
              <a:t>R</a:t>
            </a:r>
            <a:r>
              <a:rPr lang="en-AU" sz="2400" dirty="0">
                <a:effectLst/>
                <a:latin typeface="Arial" panose="020B0604020202020204" pitchFamily="34" charset="0"/>
                <a:ea typeface="Calibri" panose="020F0502020204030204" pitchFamily="34" charset="0"/>
              </a:rPr>
              <a:t>elationships would grow and blossom with love and life. </a:t>
            </a:r>
            <a:endParaRPr lang="en-AU" sz="2400" dirty="0"/>
          </a:p>
        </p:txBody>
      </p:sp>
    </p:spTree>
    <p:extLst>
      <p:ext uri="{BB962C8B-B14F-4D97-AF65-F5344CB8AC3E}">
        <p14:creationId xmlns:p14="http://schemas.microsoft.com/office/powerpoint/2010/main" val="3861244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57621-3858-4134-9167-F2922B615064}"/>
              </a:ext>
            </a:extLst>
          </p:cNvPr>
          <p:cNvSpPr>
            <a:spLocks noGrp="1"/>
          </p:cNvSpPr>
          <p:nvPr>
            <p:ph type="title"/>
          </p:nvPr>
        </p:nvSpPr>
        <p:spPr>
          <a:xfrm>
            <a:off x="838200" y="365125"/>
            <a:ext cx="10515600" cy="487131"/>
          </a:xfrm>
        </p:spPr>
        <p:txBody>
          <a:bodyPr>
            <a:normAutofit fontScale="90000"/>
          </a:bodyPr>
          <a:lstStyle/>
          <a:p>
            <a:r>
              <a:rPr lang="en-US" b="1" dirty="0"/>
              <a:t>Wisdom Series – 13/11/21</a:t>
            </a:r>
            <a:endParaRPr lang="en-AU" b="1" dirty="0"/>
          </a:p>
        </p:txBody>
      </p:sp>
      <p:sp>
        <p:nvSpPr>
          <p:cNvPr id="3" name="Content Placeholder 2">
            <a:extLst>
              <a:ext uri="{FF2B5EF4-FFF2-40B4-BE49-F238E27FC236}">
                <a16:creationId xmlns:a16="http://schemas.microsoft.com/office/drawing/2014/main" id="{D50B7FB0-3059-48E8-BC67-51F1E6794B28}"/>
              </a:ext>
            </a:extLst>
          </p:cNvPr>
          <p:cNvSpPr>
            <a:spLocks noGrp="1"/>
          </p:cNvSpPr>
          <p:nvPr>
            <p:ph idx="1"/>
          </p:nvPr>
        </p:nvSpPr>
        <p:spPr>
          <a:xfrm>
            <a:off x="838200" y="1091953"/>
            <a:ext cx="10515600" cy="5085010"/>
          </a:xfrm>
        </p:spPr>
        <p:txBody>
          <a:bodyPr>
            <a:noAutofit/>
          </a:bodyPr>
          <a:lstStyle/>
          <a:p>
            <a:r>
              <a:rPr lang="en-AU" sz="2400" dirty="0">
                <a:effectLst/>
                <a:latin typeface="Arial" panose="020B0604020202020204" pitchFamily="34" charset="0"/>
                <a:ea typeface="Times New Roman" panose="02020603050405020304" pitchFamily="18" charset="0"/>
              </a:rPr>
              <a:t>We would witness children viewing Godly examples in their homes that would extend into respectful healthy young boys and girls. In short we would witness homes filled with the very presence of </a:t>
            </a:r>
            <a:r>
              <a:rPr lang="en-AU" sz="2400" dirty="0" err="1">
                <a:effectLst/>
                <a:latin typeface="Arial" panose="020B0604020202020204" pitchFamily="34" charset="0"/>
                <a:ea typeface="Times New Roman" panose="02020603050405020304" pitchFamily="18" charset="0"/>
              </a:rPr>
              <a:t>HaShem</a:t>
            </a:r>
            <a:r>
              <a:rPr lang="en-AU" sz="2400" dirty="0">
                <a:effectLst/>
                <a:latin typeface="Arial" panose="020B0604020202020204" pitchFamily="34" charset="0"/>
                <a:ea typeface="Times New Roman" panose="02020603050405020304" pitchFamily="18" charset="0"/>
              </a:rPr>
              <a:t> - just as the Tent of Meetings was filled with the Glory of </a:t>
            </a:r>
            <a:r>
              <a:rPr lang="en-AU" sz="2400" dirty="0" err="1">
                <a:effectLst/>
                <a:latin typeface="Arial" panose="020B0604020202020204" pitchFamily="34" charset="0"/>
                <a:ea typeface="Times New Roman" panose="02020603050405020304" pitchFamily="18" charset="0"/>
              </a:rPr>
              <a:t>HaShem</a:t>
            </a:r>
            <a:r>
              <a:rPr lang="en-AU" sz="2400" dirty="0">
                <a:effectLst/>
                <a:latin typeface="Arial" panose="020B0604020202020204" pitchFamily="34" charset="0"/>
                <a:ea typeface="Times New Roman" panose="02020603050405020304" pitchFamily="18" charset="0"/>
              </a:rPr>
              <a:t>. </a:t>
            </a:r>
            <a:endParaRPr lang="en-AU" sz="2400" dirty="0">
              <a:effectLst/>
              <a:latin typeface="Times New Roman" panose="02020603050405020304" pitchFamily="18" charset="0"/>
              <a:ea typeface="Times New Roman" panose="02020603050405020304" pitchFamily="18" charset="0"/>
            </a:endParaRPr>
          </a:p>
          <a:p>
            <a:r>
              <a:rPr lang="en-AU" sz="2400" dirty="0">
                <a:effectLst/>
                <a:latin typeface="Arial" panose="020B0604020202020204" pitchFamily="34" charset="0"/>
                <a:ea typeface="Calibri" panose="020F0502020204030204" pitchFamily="34" charset="0"/>
              </a:rPr>
              <a:t>Make no mistake the nation of present day Israel and all the people thereof are in desperate need of a healthy dose of Godly wisdom and Torah understanding. </a:t>
            </a:r>
          </a:p>
          <a:p>
            <a:r>
              <a:rPr lang="en-AU" sz="2400" dirty="0">
                <a:effectLst/>
                <a:latin typeface="Arial" panose="020B0604020202020204" pitchFamily="34" charset="0"/>
                <a:ea typeface="Calibri" panose="020F0502020204030204" pitchFamily="34" charset="0"/>
              </a:rPr>
              <a:t> Not just the people who live in present day Israel, but all those who claim to be “Israel”. I encourage all to check where your wisdom and understanding is coming from. Who are your teachers? </a:t>
            </a:r>
          </a:p>
          <a:p>
            <a:r>
              <a:rPr lang="en-AU" sz="2400" dirty="0">
                <a:effectLst/>
                <a:latin typeface="Arial" panose="020B0604020202020204" pitchFamily="34" charset="0"/>
                <a:ea typeface="Calibri" panose="020F0502020204030204" pitchFamily="34" charset="0"/>
              </a:rPr>
              <a:t>Are you given the wisdom and understanding of </a:t>
            </a:r>
            <a:r>
              <a:rPr lang="en-AU" sz="2400" dirty="0" err="1">
                <a:effectLst/>
                <a:latin typeface="Arial" panose="020B0604020202020204" pitchFamily="34" charset="0"/>
                <a:ea typeface="Calibri" panose="020F0502020204030204" pitchFamily="34" charset="0"/>
              </a:rPr>
              <a:t>HaShem</a:t>
            </a:r>
            <a:r>
              <a:rPr lang="en-AU" sz="2400" dirty="0">
                <a:effectLst/>
                <a:latin typeface="Arial" panose="020B0604020202020204" pitchFamily="34" charset="0"/>
                <a:ea typeface="Calibri" panose="020F0502020204030204" pitchFamily="34" charset="0"/>
              </a:rPr>
              <a:t> via biblical Torah?</a:t>
            </a:r>
          </a:p>
          <a:p>
            <a:r>
              <a:rPr lang="en-AU" sz="2400" dirty="0">
                <a:effectLst/>
                <a:latin typeface="Arial" panose="020B0604020202020204" pitchFamily="34" charset="0"/>
                <a:ea typeface="Calibri" panose="020F0502020204030204" pitchFamily="34" charset="0"/>
              </a:rPr>
              <a:t> </a:t>
            </a:r>
            <a:r>
              <a:rPr lang="en-AU" sz="2400" dirty="0">
                <a:latin typeface="Arial" panose="020B0604020202020204" pitchFamily="34" charset="0"/>
                <a:ea typeface="Calibri" panose="020F0502020204030204" pitchFamily="34" charset="0"/>
              </a:rPr>
              <a:t>O</a:t>
            </a:r>
            <a:r>
              <a:rPr lang="en-AU" sz="2400" dirty="0">
                <a:effectLst/>
                <a:latin typeface="Arial" panose="020B0604020202020204" pitchFamily="34" charset="0"/>
                <a:ea typeface="Calibri" panose="020F0502020204030204" pitchFamily="34" charset="0"/>
              </a:rPr>
              <a:t>r are you given the wisdom and understanding of man disguised as the instructions of </a:t>
            </a:r>
            <a:r>
              <a:rPr lang="en-AU" sz="2400" dirty="0" err="1">
                <a:effectLst/>
                <a:latin typeface="Arial" panose="020B0604020202020204" pitchFamily="34" charset="0"/>
                <a:ea typeface="Calibri" panose="020F0502020204030204" pitchFamily="34" charset="0"/>
              </a:rPr>
              <a:t>HaShem</a:t>
            </a:r>
            <a:r>
              <a:rPr lang="en-AU" sz="2400" dirty="0">
                <a:effectLst/>
                <a:latin typeface="Arial" panose="020B0604020202020204" pitchFamily="34" charset="0"/>
                <a:ea typeface="Calibri" panose="020F0502020204030204" pitchFamily="34" charset="0"/>
              </a:rPr>
              <a:t>? </a:t>
            </a:r>
            <a:endParaRPr lang="en-AU" sz="2400" dirty="0"/>
          </a:p>
        </p:txBody>
      </p:sp>
    </p:spTree>
    <p:extLst>
      <p:ext uri="{BB962C8B-B14F-4D97-AF65-F5344CB8AC3E}">
        <p14:creationId xmlns:p14="http://schemas.microsoft.com/office/powerpoint/2010/main" val="3014024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D6DAC-3113-4D3D-BD13-12AE75F2C2E6}"/>
              </a:ext>
            </a:extLst>
          </p:cNvPr>
          <p:cNvSpPr>
            <a:spLocks noGrp="1"/>
          </p:cNvSpPr>
          <p:nvPr>
            <p:ph type="title"/>
          </p:nvPr>
        </p:nvSpPr>
        <p:spPr>
          <a:xfrm>
            <a:off x="838200" y="365125"/>
            <a:ext cx="10515600" cy="433865"/>
          </a:xfrm>
        </p:spPr>
        <p:txBody>
          <a:bodyPr>
            <a:normAutofit fontScale="90000"/>
          </a:bodyPr>
          <a:lstStyle/>
          <a:p>
            <a:r>
              <a:rPr lang="en-US" b="1" dirty="0"/>
              <a:t>Wisdom Series – 13/11/21</a:t>
            </a:r>
            <a:endParaRPr lang="en-AU" b="1" dirty="0"/>
          </a:p>
        </p:txBody>
      </p:sp>
      <p:sp>
        <p:nvSpPr>
          <p:cNvPr id="3" name="Content Placeholder 2">
            <a:extLst>
              <a:ext uri="{FF2B5EF4-FFF2-40B4-BE49-F238E27FC236}">
                <a16:creationId xmlns:a16="http://schemas.microsoft.com/office/drawing/2014/main" id="{93F52DDE-3E4A-4510-AF2E-71084F4146E9}"/>
              </a:ext>
            </a:extLst>
          </p:cNvPr>
          <p:cNvSpPr>
            <a:spLocks noGrp="1"/>
          </p:cNvSpPr>
          <p:nvPr>
            <p:ph idx="1"/>
          </p:nvPr>
        </p:nvSpPr>
        <p:spPr>
          <a:xfrm>
            <a:off x="838200" y="1065320"/>
            <a:ext cx="10515600" cy="5111643"/>
          </a:xfrm>
        </p:spPr>
        <p:txBody>
          <a:bodyPr/>
          <a:lstStyle/>
          <a:p>
            <a:r>
              <a:rPr lang="en-AU" sz="2400" dirty="0">
                <a:effectLst/>
                <a:latin typeface="Arial" panose="020B0604020202020204" pitchFamily="34" charset="0"/>
                <a:ea typeface="Calibri" panose="020F0502020204030204" pitchFamily="34" charset="0"/>
              </a:rPr>
              <a:t>The Master Himself commented on this issue regards teachers and leaders of the people.</a:t>
            </a:r>
          </a:p>
          <a:p>
            <a:r>
              <a:rPr lang="en-AU" sz="2400" b="1" i="1" dirty="0">
                <a:solidFill>
                  <a:srgbClr val="FF0000"/>
                </a:solidFill>
                <a:effectLst/>
                <a:latin typeface="Arial" panose="020B0604020202020204" pitchFamily="34" charset="0"/>
                <a:ea typeface="Times New Roman" panose="02020603050405020304" pitchFamily="18" charset="0"/>
              </a:rPr>
              <a:t>“This people honours me only with lip service, while their hearts are far from me. Their reverence of me is worthless; the lessons they teach are nothing but human commandments.” </a:t>
            </a:r>
            <a:r>
              <a:rPr lang="en-AU" sz="2400" i="1" dirty="0">
                <a:effectLst/>
                <a:latin typeface="Arial" panose="020B0604020202020204" pitchFamily="34" charset="0"/>
                <a:ea typeface="Times New Roman" panose="02020603050405020304" pitchFamily="18" charset="0"/>
              </a:rPr>
              <a:t> </a:t>
            </a:r>
            <a:r>
              <a:rPr lang="en-AU" sz="2400" dirty="0">
                <a:effectLst/>
                <a:latin typeface="Arial" panose="020B0604020202020204" pitchFamily="34" charset="0"/>
                <a:ea typeface="Times New Roman" panose="02020603050405020304" pitchFamily="18" charset="0"/>
              </a:rPr>
              <a:t>Matthew 15:8-9 [NJB]</a:t>
            </a:r>
          </a:p>
          <a:p>
            <a:r>
              <a:rPr lang="en-AU" sz="2400" dirty="0">
                <a:effectLst/>
                <a:latin typeface="Arial" panose="020B0604020202020204" pitchFamily="34" charset="0"/>
                <a:ea typeface="Calibri" panose="020F0502020204030204" pitchFamily="34" charset="0"/>
              </a:rPr>
              <a:t>Many in the “Community” read this and instantly think it only applies to such people as present day Rabbinical Judaism. </a:t>
            </a:r>
          </a:p>
          <a:p>
            <a:r>
              <a:rPr lang="en-AU" sz="2400" dirty="0">
                <a:effectLst/>
                <a:latin typeface="Arial" panose="020B0604020202020204" pitchFamily="34" charset="0"/>
                <a:ea typeface="Calibri" panose="020F0502020204030204" pitchFamily="34" charset="0"/>
              </a:rPr>
              <a:t>Whilst it clearly challenges present day Rabbinical Judaism, I can assure you </a:t>
            </a:r>
            <a:r>
              <a:rPr lang="en-AU" sz="2400" dirty="0" err="1">
                <a:effectLst/>
                <a:latin typeface="Arial" panose="020B0604020202020204" pitchFamily="34" charset="0"/>
                <a:ea typeface="Calibri" panose="020F0502020204030204" pitchFamily="34" charset="0"/>
              </a:rPr>
              <a:t>Yeshua</a:t>
            </a:r>
            <a:r>
              <a:rPr lang="en-AU" sz="2400" dirty="0">
                <a:effectLst/>
                <a:latin typeface="Arial" panose="020B0604020202020204" pitchFamily="34" charset="0"/>
                <a:ea typeface="Calibri" panose="020F0502020204030204" pitchFamily="34" charset="0"/>
              </a:rPr>
              <a:t> is challenging present day Christendom – and the world of Messy antics [</a:t>
            </a:r>
            <a:r>
              <a:rPr lang="en-AU" sz="2400" dirty="0" err="1">
                <a:effectLst/>
                <a:latin typeface="Arial" panose="020B0604020202020204" pitchFamily="34" charset="0"/>
                <a:ea typeface="Calibri" panose="020F0502020204030204" pitchFamily="34" charset="0"/>
              </a:rPr>
              <a:t>Messianics</a:t>
            </a:r>
            <a:r>
              <a:rPr lang="en-AU" sz="2400" dirty="0">
                <a:effectLst/>
                <a:latin typeface="Arial" panose="020B0604020202020204" pitchFamily="34" charset="0"/>
                <a:ea typeface="Calibri" panose="020F0502020204030204" pitchFamily="34" charset="0"/>
              </a:rPr>
              <a:t>].</a:t>
            </a:r>
          </a:p>
          <a:p>
            <a:r>
              <a:rPr lang="en-AU" sz="2400" dirty="0">
                <a:effectLst/>
                <a:latin typeface="Arial" panose="020B0604020202020204" pitchFamily="34" charset="0"/>
                <a:ea typeface="Calibri" panose="020F0502020204030204" pitchFamily="34" charset="0"/>
              </a:rPr>
              <a:t>Please allow me to state with confidence that we can only begin to receive biblical Godly wisdom and understanding if we accept both </a:t>
            </a:r>
            <a:r>
              <a:rPr lang="en-AU" sz="2400" dirty="0" err="1">
                <a:effectLst/>
                <a:latin typeface="Arial" panose="020B0604020202020204" pitchFamily="34" charset="0"/>
                <a:ea typeface="Calibri" panose="020F0502020204030204" pitchFamily="34" charset="0"/>
              </a:rPr>
              <a:t>HaMoshiach</a:t>
            </a:r>
            <a:r>
              <a:rPr lang="en-AU" sz="2400" dirty="0">
                <a:effectLst/>
                <a:latin typeface="Arial" panose="020B0604020202020204" pitchFamily="34" charset="0"/>
                <a:ea typeface="Calibri" panose="020F0502020204030204" pitchFamily="34" charset="0"/>
              </a:rPr>
              <a:t> </a:t>
            </a:r>
            <a:r>
              <a:rPr lang="en-AU" sz="2400" dirty="0" err="1">
                <a:effectLst/>
                <a:latin typeface="Arial" panose="020B0604020202020204" pitchFamily="34" charset="0"/>
                <a:ea typeface="Calibri" panose="020F0502020204030204" pitchFamily="34" charset="0"/>
              </a:rPr>
              <a:t>Yeshua</a:t>
            </a:r>
            <a:r>
              <a:rPr lang="en-AU" sz="2400" dirty="0">
                <a:effectLst/>
                <a:latin typeface="Arial" panose="020B0604020202020204" pitchFamily="34" charset="0"/>
                <a:ea typeface="Calibri" panose="020F0502020204030204" pitchFamily="34" charset="0"/>
              </a:rPr>
              <a:t> and the Torah. </a:t>
            </a:r>
            <a:endParaRPr lang="en-AU" sz="2400" dirty="0">
              <a:effectLst/>
              <a:latin typeface="Arial" panose="020B0604020202020204" pitchFamily="34" charset="0"/>
              <a:ea typeface="Times New Roman" panose="02020603050405020304" pitchFamily="18" charset="0"/>
            </a:endParaRPr>
          </a:p>
          <a:p>
            <a:endParaRPr lang="en-AU" sz="1800" dirty="0">
              <a:effectLst/>
              <a:latin typeface="Times New Roman" panose="02020603050405020304" pitchFamily="18" charset="0"/>
              <a:ea typeface="Times New Roman" panose="02020603050405020304" pitchFamily="18" charset="0"/>
            </a:endParaRPr>
          </a:p>
          <a:p>
            <a:endParaRPr lang="en-AU" dirty="0"/>
          </a:p>
        </p:txBody>
      </p:sp>
    </p:spTree>
    <p:extLst>
      <p:ext uri="{BB962C8B-B14F-4D97-AF65-F5344CB8AC3E}">
        <p14:creationId xmlns:p14="http://schemas.microsoft.com/office/powerpoint/2010/main" val="5420390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105</TotalTime>
  <Words>1671</Words>
  <Application>Microsoft Office PowerPoint</Application>
  <PresentationFormat>Widescreen</PresentationFormat>
  <Paragraphs>68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Wisdom Series – 13/11/21 – Providing a safe space</vt:lpstr>
      <vt:lpstr>Wisdom Series – 13/11/21</vt:lpstr>
      <vt:lpstr>Wisdom Series – 13/11/21.</vt:lpstr>
      <vt:lpstr>Wisdom Series – 13/11/21</vt:lpstr>
      <vt:lpstr>Wisdom Series – 13/11/21</vt:lpstr>
      <vt:lpstr>Wisdom Series – 13/11/21</vt:lpstr>
      <vt:lpstr>Wisdom Series – 13/11/21</vt:lpstr>
      <vt:lpstr>Wisdom Series – 13/11/21</vt:lpstr>
      <vt:lpstr>Wisdom Series – 13/11/21</vt:lpstr>
      <vt:lpstr>Wisdom Series – 13/11/21</vt:lpstr>
      <vt:lpstr>Wisdom Series – 13/11/21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Wisdom Series – 13/11/21</dc:title>
  <dc:creator>Philip Hammond</dc:creator>
  <cp:lastModifiedBy>Philip Hammond</cp:lastModifiedBy>
  <cp:revision>4</cp:revision>
  <dcterms:created xsi:type="dcterms:W3CDTF">2021-11-12T03:45:09Z</dcterms:created>
  <dcterms:modified xsi:type="dcterms:W3CDTF">2022-06-13T22:00:24Z</dcterms:modified>
</cp:coreProperties>
</file>