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75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3FD929-0770-462B-9522-FC249C5A7E9A}" type="datetimeFigureOut">
              <a:rPr lang="en-AU" smtClean="0"/>
              <a:t>23/11/2022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354844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FD929-0770-462B-9522-FC249C5A7E9A}" type="datetimeFigureOut">
              <a:rPr lang="en-AU" smtClean="0"/>
              <a:t>23/11/2022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116364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FD929-0770-462B-9522-FC249C5A7E9A}" type="datetimeFigureOut">
              <a:rPr lang="en-AU" smtClean="0"/>
              <a:t>23/11/2022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277239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3FD929-0770-462B-9522-FC249C5A7E9A}" type="datetimeFigureOut">
              <a:rPr lang="en-AU" smtClean="0"/>
              <a:t>23/11/2022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1506123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3FD929-0770-462B-9522-FC249C5A7E9A}" type="datetimeFigureOut">
              <a:rPr lang="en-AU" smtClean="0"/>
              <a:t>23/11/2022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158278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3FD929-0770-462B-9522-FC249C5A7E9A}" type="datetimeFigureOut">
              <a:rPr lang="en-AU" smtClean="0"/>
              <a:t>23/11/2022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151863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3FD929-0770-462B-9522-FC249C5A7E9A}" type="datetimeFigureOut">
              <a:rPr lang="en-AU" smtClean="0"/>
              <a:t>23/11/2022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68107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3FD929-0770-462B-9522-FC249C5A7E9A}" type="datetimeFigureOut">
              <a:rPr lang="en-AU" smtClean="0"/>
              <a:t>23/11/2022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375419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FD929-0770-462B-9522-FC249C5A7E9A}" type="datetimeFigureOut">
              <a:rPr lang="en-AU" smtClean="0"/>
              <a:t>23/11/2022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62284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3FD929-0770-462B-9522-FC249C5A7E9A}" type="datetimeFigureOut">
              <a:rPr lang="en-AU" smtClean="0"/>
              <a:t>23/11/2022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75796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3FD929-0770-462B-9522-FC249C5A7E9A}" type="datetimeFigureOut">
              <a:rPr lang="en-AU" smtClean="0"/>
              <a:t>23/11/2022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A9E1E62-2F27-4425-B9E8-DEB7C9841F32}" type="slidenum">
              <a:rPr lang="en-AU" smtClean="0"/>
              <a:t>‹#›</a:t>
            </a:fld>
            <a:endParaRPr lang="en-AU"/>
          </a:p>
        </p:txBody>
      </p:sp>
    </p:spTree>
    <p:extLst>
      <p:ext uri="{BB962C8B-B14F-4D97-AF65-F5344CB8AC3E}">
        <p14:creationId xmlns:p14="http://schemas.microsoft.com/office/powerpoint/2010/main" val="51415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FD929-0770-462B-9522-FC249C5A7E9A}" type="datetimeFigureOut">
              <a:rPr lang="en-AU" smtClean="0"/>
              <a:t>23/11/2022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E1E62-2F27-4425-B9E8-DEB7C9841F32}" type="slidenum">
              <a:rPr lang="en-AU" smtClean="0"/>
              <a:t>‹#›</a:t>
            </a:fld>
            <a:endParaRPr lang="en-AU"/>
          </a:p>
        </p:txBody>
      </p:sp>
    </p:spTree>
    <p:extLst>
      <p:ext uri="{BB962C8B-B14F-4D97-AF65-F5344CB8AC3E}">
        <p14:creationId xmlns:p14="http://schemas.microsoft.com/office/powerpoint/2010/main" val="13214144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ickpik.com/wire-monochrome-nature-vintage-blank-cable-157788"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Proverbs+3%3A5-8&amp;version=NASB1995#fen-NASB1995-16464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ED8987-2745-669C-24F3-28A878715769}"/>
              </a:ext>
            </a:extLst>
          </p:cNvPr>
          <p:cNvSpPr>
            <a:spLocks noGrp="1"/>
          </p:cNvSpPr>
          <p:nvPr>
            <p:ph type="title"/>
          </p:nvPr>
        </p:nvSpPr>
        <p:spPr>
          <a:xfrm>
            <a:off x="838200" y="365125"/>
            <a:ext cx="10515600" cy="433865"/>
          </a:xfrm>
        </p:spPr>
        <p:txBody>
          <a:bodyPr>
            <a:normAutofit fontScale="90000"/>
          </a:bodyPr>
          <a:lstStyle/>
          <a:p>
            <a:r>
              <a:rPr lang="en-US" dirty="0">
                <a:solidFill>
                  <a:srgbClr val="FF0000"/>
                </a:solidFill>
              </a:rPr>
              <a:t>The politics of life!</a:t>
            </a:r>
            <a:endParaRPr lang="en-AU" dirty="0">
              <a:solidFill>
                <a:srgbClr val="FF0000"/>
              </a:solidFill>
            </a:endParaRPr>
          </a:p>
        </p:txBody>
      </p:sp>
      <p:sp>
        <p:nvSpPr>
          <p:cNvPr id="5" name="Content Placeholder 4">
            <a:extLst>
              <a:ext uri="{FF2B5EF4-FFF2-40B4-BE49-F238E27FC236}">
                <a16:creationId xmlns:a16="http://schemas.microsoft.com/office/drawing/2014/main" id="{328039CB-6D56-35A3-0ED7-01BA2D049C50}"/>
              </a:ext>
            </a:extLst>
          </p:cNvPr>
          <p:cNvSpPr>
            <a:spLocks noGrp="1"/>
          </p:cNvSpPr>
          <p:nvPr>
            <p:ph idx="1"/>
          </p:nvPr>
        </p:nvSpPr>
        <p:spPr>
          <a:xfrm>
            <a:off x="838200" y="994299"/>
            <a:ext cx="10515600" cy="5182664"/>
          </a:xfrm>
        </p:spPr>
        <p:txBody>
          <a:bodyPr>
            <a:normAutofit lnSpcReduction="10000"/>
          </a:bodyPr>
          <a:lstStyle/>
          <a:p>
            <a:r>
              <a:rPr lang="en-AU" dirty="0"/>
              <a:t>Sir Walter Scott said in 1808: </a:t>
            </a:r>
            <a:r>
              <a:rPr lang="en-AU" dirty="0">
                <a:solidFill>
                  <a:srgbClr val="FFC000"/>
                </a:solidFill>
              </a:rPr>
              <a:t>“Oh what a tangled web we weave, when we first practice to deceive.”</a:t>
            </a:r>
          </a:p>
          <a:p>
            <a:endParaRPr lang="en-AU" dirty="0">
              <a:solidFill>
                <a:srgbClr val="FFC000"/>
              </a:solidFill>
            </a:endParaRPr>
          </a:p>
          <a:p>
            <a:endParaRPr lang="en-AU" dirty="0">
              <a:solidFill>
                <a:srgbClr val="FFC000"/>
              </a:solidFill>
            </a:endParaRPr>
          </a:p>
          <a:p>
            <a:endParaRPr lang="en-AU" dirty="0">
              <a:solidFill>
                <a:srgbClr val="FFC000"/>
              </a:solidFill>
            </a:endParaRPr>
          </a:p>
          <a:p>
            <a:endParaRPr lang="en-AU" dirty="0">
              <a:solidFill>
                <a:srgbClr val="FFC000"/>
              </a:solidFill>
            </a:endParaRPr>
          </a:p>
          <a:p>
            <a:endParaRPr lang="en-AU" dirty="0">
              <a:solidFill>
                <a:srgbClr val="FFC000"/>
              </a:solidFill>
            </a:endParaRPr>
          </a:p>
          <a:p>
            <a:endParaRPr lang="en-AU" dirty="0">
              <a:solidFill>
                <a:srgbClr val="FFC000"/>
              </a:solidFill>
            </a:endParaRPr>
          </a:p>
          <a:p>
            <a:endParaRPr lang="en-AU" dirty="0">
              <a:solidFill>
                <a:srgbClr val="FFC000"/>
              </a:solidFill>
            </a:endParaRPr>
          </a:p>
          <a:p>
            <a:r>
              <a:rPr lang="en-AU" dirty="0"/>
              <a:t>Practicing deceit brings damage, in fact ends up in death if not dealt with through </a:t>
            </a:r>
            <a:r>
              <a:rPr lang="en-AU" dirty="0" err="1"/>
              <a:t>teshuvah</a:t>
            </a:r>
            <a:r>
              <a:rPr lang="en-AU" dirty="0"/>
              <a:t> – turning around, repenting…</a:t>
            </a:r>
          </a:p>
          <a:p>
            <a:endParaRPr lang="en-AU" dirty="0">
              <a:solidFill>
                <a:srgbClr val="FFC000"/>
              </a:solidFill>
            </a:endParaRPr>
          </a:p>
        </p:txBody>
      </p:sp>
      <p:pic>
        <p:nvPicPr>
          <p:cNvPr id="3" name="Picture 2">
            <a:extLst>
              <a:ext uri="{FF2B5EF4-FFF2-40B4-BE49-F238E27FC236}">
                <a16:creationId xmlns:a16="http://schemas.microsoft.com/office/drawing/2014/main" id="{DE6767F1-6C91-7DB7-D002-A485C831C46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678619" y="1867085"/>
            <a:ext cx="3810000" cy="2857500"/>
          </a:xfrm>
          <a:prstGeom prst="rect">
            <a:avLst/>
          </a:prstGeom>
        </p:spPr>
      </p:pic>
    </p:spTree>
    <p:extLst>
      <p:ext uri="{BB962C8B-B14F-4D97-AF65-F5344CB8AC3E}">
        <p14:creationId xmlns:p14="http://schemas.microsoft.com/office/powerpoint/2010/main" val="392624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A710-D3FE-9CE9-373A-D8FC0596D07C}"/>
              </a:ext>
            </a:extLst>
          </p:cNvPr>
          <p:cNvSpPr>
            <a:spLocks noGrp="1"/>
          </p:cNvSpPr>
          <p:nvPr>
            <p:ph type="title"/>
          </p:nvPr>
        </p:nvSpPr>
        <p:spPr>
          <a:xfrm>
            <a:off x="838200" y="365125"/>
            <a:ext cx="10515600" cy="398355"/>
          </a:xfrm>
        </p:spPr>
        <p:txBody>
          <a:bodyPr>
            <a:normAutofit fontScale="90000"/>
          </a:bodyPr>
          <a:lstStyle/>
          <a:p>
            <a:r>
              <a:rPr lang="en-AU" dirty="0">
                <a:solidFill>
                  <a:srgbClr val="FF0000"/>
                </a:solidFill>
              </a:rPr>
              <a:t>The politics of life.</a:t>
            </a:r>
          </a:p>
        </p:txBody>
      </p:sp>
      <p:sp>
        <p:nvSpPr>
          <p:cNvPr id="3" name="Content Placeholder 2">
            <a:extLst>
              <a:ext uri="{FF2B5EF4-FFF2-40B4-BE49-F238E27FC236}">
                <a16:creationId xmlns:a16="http://schemas.microsoft.com/office/drawing/2014/main" id="{104294CA-81A2-8E5B-BE40-64179CBB880D}"/>
              </a:ext>
            </a:extLst>
          </p:cNvPr>
          <p:cNvSpPr>
            <a:spLocks noGrp="1"/>
          </p:cNvSpPr>
          <p:nvPr>
            <p:ph idx="1"/>
          </p:nvPr>
        </p:nvSpPr>
        <p:spPr>
          <a:xfrm>
            <a:off x="838200" y="1003177"/>
            <a:ext cx="10515600" cy="5173786"/>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How many have set up systems that are espoused as being far superior to the Torah/instructions of YHVH.</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 How many have set up systems that are supposed to be – what we may term biblical – yet have either subtracted or added to the Holy Torah of YHVH.</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However the bottom line is that those who are citizens of Israel are responsible to put things in order before YHVH.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We are to follow His instructions whereby we walk in the same direction as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Yeshua</a:t>
            </a:r>
            <a:r>
              <a:rPr lang="en-AU" sz="2400" dirty="0">
                <a:effectLst/>
                <a:latin typeface="Calibri" panose="020F0502020204030204" pitchFamily="34" charset="0"/>
                <a:ea typeface="Calibri" panose="020F0502020204030204" pitchFamily="34" charset="0"/>
                <a:cs typeface="Times New Roman" panose="02020603050405020304" pitchFamily="18" charset="0"/>
              </a:rPr>
              <a:t>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HaMoshiach</a:t>
            </a:r>
            <a:r>
              <a:rPr lang="en-AU" sz="24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The One who is both the AUTHOR – ARCHEGOS [beginning, leader, founder, Prince,] and PERFECTER – TELEIOTES [a completer, a finisher] of faith. – </a:t>
            </a:r>
            <a:r>
              <a:rPr lang="en-AU" sz="2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Heb 12:2</a:t>
            </a:r>
            <a:endPar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629060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8F96-181D-C1FE-444E-9716CC195982}"/>
              </a:ext>
            </a:extLst>
          </p:cNvPr>
          <p:cNvSpPr>
            <a:spLocks noGrp="1"/>
          </p:cNvSpPr>
          <p:nvPr>
            <p:ph type="title"/>
          </p:nvPr>
        </p:nvSpPr>
        <p:spPr>
          <a:xfrm>
            <a:off x="838200" y="365125"/>
            <a:ext cx="10515600" cy="442743"/>
          </a:xfrm>
        </p:spPr>
        <p:txBody>
          <a:bodyPr>
            <a:normAutofit fontScale="90000"/>
          </a:bodyPr>
          <a:lstStyle/>
          <a:p>
            <a:r>
              <a:rPr lang="en-AU" dirty="0">
                <a:solidFill>
                  <a:srgbClr val="FF0000"/>
                </a:solidFill>
              </a:rPr>
              <a:t>The politics of life.</a:t>
            </a:r>
          </a:p>
        </p:txBody>
      </p:sp>
      <p:sp>
        <p:nvSpPr>
          <p:cNvPr id="3" name="Content Placeholder 2">
            <a:extLst>
              <a:ext uri="{FF2B5EF4-FFF2-40B4-BE49-F238E27FC236}">
                <a16:creationId xmlns:a16="http://schemas.microsoft.com/office/drawing/2014/main" id="{F11CA567-CB50-722E-AF0C-78FB7598341E}"/>
              </a:ext>
            </a:extLst>
          </p:cNvPr>
          <p:cNvSpPr>
            <a:spLocks noGrp="1"/>
          </p:cNvSpPr>
          <p:nvPr>
            <p:ph idx="1"/>
          </p:nvPr>
        </p:nvSpPr>
        <p:spPr>
          <a:xfrm>
            <a:off x="838200" y="949911"/>
            <a:ext cx="10515600" cy="5227052"/>
          </a:xfrm>
        </p:spPr>
        <p:txBody>
          <a:bodyPr>
            <a:normAutofit/>
          </a:bodyPr>
          <a:lstStyle/>
          <a:p>
            <a:r>
              <a:rPr lang="en-AU" sz="2400" dirty="0"/>
              <a:t>Our challenge is not to play politics, and justify our actions, but to walk according to our Father’s instructions.</a:t>
            </a:r>
          </a:p>
          <a:p>
            <a:r>
              <a:rPr lang="en-AU" sz="2400" dirty="0"/>
              <a:t>We have a problem: We are finite – we do not know or understand it all – we just need to let go of our own wisdom because:</a:t>
            </a:r>
          </a:p>
          <a:p>
            <a:r>
              <a:rPr lang="en-US" sz="2400" dirty="0">
                <a:solidFill>
                  <a:srgbClr val="00B0F0"/>
                </a:solidFill>
              </a:rPr>
              <a:t>“For My thoughts are not your thoughts, Nor are your ways My ways,” declares the </a:t>
            </a:r>
            <a:r>
              <a:rPr lang="en-US" sz="2400" cap="small" dirty="0">
                <a:solidFill>
                  <a:srgbClr val="00B0F0"/>
                </a:solidFill>
                <a:effectLst/>
              </a:rPr>
              <a:t>Lord</a:t>
            </a:r>
            <a:r>
              <a:rPr lang="en-US" sz="2400" dirty="0">
                <a:solidFill>
                  <a:srgbClr val="00B0F0"/>
                </a:solidFill>
              </a:rPr>
              <a:t>.</a:t>
            </a:r>
            <a:r>
              <a:rPr lang="en-US" sz="2400" baseline="30000" dirty="0">
                <a:solidFill>
                  <a:srgbClr val="00B0F0"/>
                </a:solidFill>
              </a:rPr>
              <a:t>9 </a:t>
            </a:r>
            <a:r>
              <a:rPr lang="en-US" sz="2400" dirty="0">
                <a:solidFill>
                  <a:srgbClr val="00B0F0"/>
                </a:solidFill>
              </a:rPr>
              <a:t>“For </a:t>
            </a:r>
            <a:r>
              <a:rPr lang="en-US" sz="2400" i="1" dirty="0">
                <a:solidFill>
                  <a:srgbClr val="00B0F0"/>
                </a:solidFill>
              </a:rPr>
              <a:t>as</a:t>
            </a:r>
            <a:r>
              <a:rPr lang="en-US" sz="2400" dirty="0">
                <a:solidFill>
                  <a:srgbClr val="00B0F0"/>
                </a:solidFill>
              </a:rPr>
              <a:t> the heavens are higher than the earth,</a:t>
            </a:r>
            <a:br>
              <a:rPr lang="en-US" sz="2400" dirty="0">
                <a:solidFill>
                  <a:srgbClr val="00B0F0"/>
                </a:solidFill>
              </a:rPr>
            </a:br>
            <a:r>
              <a:rPr lang="en-US" sz="2400" dirty="0">
                <a:solidFill>
                  <a:srgbClr val="00B0F0"/>
                </a:solidFill>
              </a:rPr>
              <a:t>So are My ways higher than your ways And My thoughts than your thoughts.  </a:t>
            </a:r>
            <a:r>
              <a:rPr lang="en-US" sz="2400" dirty="0"/>
              <a:t>Isaiah 55:8-9.</a:t>
            </a:r>
          </a:p>
          <a:p>
            <a:r>
              <a:rPr lang="en-US" sz="2400" dirty="0">
                <a:solidFill>
                  <a:srgbClr val="00B0F0"/>
                </a:solidFill>
              </a:rPr>
              <a:t>Trust in the </a:t>
            </a:r>
            <a:r>
              <a:rPr lang="en-US" sz="2400" cap="small" dirty="0">
                <a:solidFill>
                  <a:srgbClr val="00B0F0"/>
                </a:solidFill>
                <a:effectLst/>
              </a:rPr>
              <a:t>Lord</a:t>
            </a:r>
            <a:r>
              <a:rPr lang="en-US" sz="2400" dirty="0">
                <a:solidFill>
                  <a:srgbClr val="00B0F0"/>
                </a:solidFill>
              </a:rPr>
              <a:t> with all your heart And do not lean on your own understanding. </a:t>
            </a:r>
            <a:r>
              <a:rPr lang="en-US" sz="2400" baseline="30000" dirty="0">
                <a:solidFill>
                  <a:srgbClr val="00B0F0"/>
                </a:solidFill>
              </a:rPr>
              <a:t>6 </a:t>
            </a:r>
            <a:r>
              <a:rPr lang="en-US" sz="2400" dirty="0">
                <a:solidFill>
                  <a:srgbClr val="00B0F0"/>
                </a:solidFill>
              </a:rPr>
              <a:t>In all your ways acknowledge Him, And He will make your paths straight.</a:t>
            </a:r>
            <a:r>
              <a:rPr lang="en-US" sz="2400" baseline="30000" dirty="0">
                <a:solidFill>
                  <a:srgbClr val="00B0F0"/>
                </a:solidFill>
              </a:rPr>
              <a:t>7 </a:t>
            </a:r>
            <a:r>
              <a:rPr lang="en-US" sz="2400" dirty="0">
                <a:solidFill>
                  <a:srgbClr val="00B0F0"/>
                </a:solidFill>
              </a:rPr>
              <a:t>Do not be wise in your own eyes; Fear the </a:t>
            </a:r>
            <a:r>
              <a:rPr lang="en-US" sz="2400" cap="small" dirty="0">
                <a:solidFill>
                  <a:srgbClr val="00B0F0"/>
                </a:solidFill>
                <a:effectLst/>
              </a:rPr>
              <a:t>Lord</a:t>
            </a:r>
            <a:r>
              <a:rPr lang="en-US" sz="2400" dirty="0">
                <a:solidFill>
                  <a:srgbClr val="00B0F0"/>
                </a:solidFill>
              </a:rPr>
              <a:t> and turn away from evil.</a:t>
            </a:r>
            <a:r>
              <a:rPr lang="en-US" sz="2400" baseline="30000" dirty="0">
                <a:solidFill>
                  <a:srgbClr val="00B0F0"/>
                </a:solidFill>
              </a:rPr>
              <a:t>8 </a:t>
            </a:r>
            <a:r>
              <a:rPr lang="en-US" sz="2400" dirty="0">
                <a:solidFill>
                  <a:srgbClr val="00B0F0"/>
                </a:solidFill>
              </a:rPr>
              <a:t>It will be healing to your </a:t>
            </a:r>
            <a:r>
              <a:rPr lang="en-US" sz="2400" baseline="30000" dirty="0">
                <a:solidFill>
                  <a:srgbClr val="00B0F0"/>
                </a:solidFill>
              </a:rPr>
              <a:t>[</a:t>
            </a:r>
            <a:r>
              <a:rPr lang="en-US" sz="2400" baseline="30000" dirty="0">
                <a:solidFill>
                  <a:srgbClr val="00B0F0"/>
                </a:solidFill>
                <a:hlinkClick r:id="rId2" tooltip="See footnote a">
                  <a:extLst>
                    <a:ext uri="{A12FA001-AC4F-418D-AE19-62706E023703}">
                      <ahyp:hlinkClr xmlns:ahyp="http://schemas.microsoft.com/office/drawing/2018/hyperlinkcolor" val="tx"/>
                    </a:ext>
                  </a:extLst>
                </a:hlinkClick>
              </a:rPr>
              <a:t>a</a:t>
            </a:r>
            <a:r>
              <a:rPr lang="en-US" sz="2400" baseline="30000" dirty="0">
                <a:solidFill>
                  <a:srgbClr val="00B0F0"/>
                </a:solidFill>
              </a:rPr>
              <a:t>]</a:t>
            </a:r>
            <a:r>
              <a:rPr lang="en-US" sz="2400" dirty="0">
                <a:solidFill>
                  <a:srgbClr val="00B0F0"/>
                </a:solidFill>
              </a:rPr>
              <a:t>body</a:t>
            </a:r>
            <a:br>
              <a:rPr lang="en-US" sz="2400" dirty="0">
                <a:solidFill>
                  <a:srgbClr val="00B0F0"/>
                </a:solidFill>
              </a:rPr>
            </a:br>
            <a:r>
              <a:rPr lang="en-US" sz="2400" dirty="0">
                <a:solidFill>
                  <a:srgbClr val="00B0F0"/>
                </a:solidFill>
              </a:rPr>
              <a:t>And refreshment to your bones.  </a:t>
            </a:r>
            <a:r>
              <a:rPr lang="en-US" sz="2400" dirty="0"/>
              <a:t>Proverbs 3:5-8</a:t>
            </a:r>
          </a:p>
          <a:p>
            <a:r>
              <a:rPr lang="en-US" sz="2400" dirty="0"/>
              <a:t>Let God be God – He does a pretty good job of it. </a:t>
            </a:r>
            <a:r>
              <a:rPr lang="en-US" sz="2400"/>
              <a:t>Indeed there is…</a:t>
            </a:r>
            <a:endParaRPr lang="en-AU" sz="2400" dirty="0"/>
          </a:p>
        </p:txBody>
      </p:sp>
    </p:spTree>
    <p:extLst>
      <p:ext uri="{BB962C8B-B14F-4D97-AF65-F5344CB8AC3E}">
        <p14:creationId xmlns:p14="http://schemas.microsoft.com/office/powerpoint/2010/main" val="351710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772E2-D7BB-63EB-48D2-C22E70182A5A}"/>
              </a:ext>
            </a:extLst>
          </p:cNvPr>
          <p:cNvSpPr>
            <a:spLocks noGrp="1"/>
          </p:cNvSpPr>
          <p:nvPr>
            <p:ph type="title"/>
          </p:nvPr>
        </p:nvSpPr>
        <p:spPr>
          <a:xfrm>
            <a:off x="838200" y="365125"/>
            <a:ext cx="10515600" cy="433865"/>
          </a:xfrm>
        </p:spPr>
        <p:txBody>
          <a:bodyPr>
            <a:normAutofit fontScale="90000"/>
          </a:bodyPr>
          <a:lstStyle/>
          <a:p>
            <a:r>
              <a:rPr lang="en-AU" dirty="0">
                <a:solidFill>
                  <a:srgbClr val="FF0000"/>
                </a:solidFill>
              </a:rPr>
              <a:t>The politics of life.</a:t>
            </a:r>
          </a:p>
        </p:txBody>
      </p:sp>
      <p:sp>
        <p:nvSpPr>
          <p:cNvPr id="3" name="Content Placeholder 2">
            <a:extLst>
              <a:ext uri="{FF2B5EF4-FFF2-40B4-BE49-F238E27FC236}">
                <a16:creationId xmlns:a16="http://schemas.microsoft.com/office/drawing/2014/main" id="{ACF0D6F0-F502-D7A0-FCAE-1DDABC3ABED1}"/>
              </a:ext>
            </a:extLst>
          </p:cNvPr>
          <p:cNvSpPr>
            <a:spLocks noGrp="1"/>
          </p:cNvSpPr>
          <p:nvPr>
            <p:ph idx="1"/>
          </p:nvPr>
        </p:nvSpPr>
        <p:spPr>
          <a:xfrm>
            <a:off x="989120" y="985421"/>
            <a:ext cx="10515600" cy="5191542"/>
          </a:xfrm>
        </p:spPr>
        <p:txBody>
          <a:bodyPr>
            <a:normAutofit/>
          </a:bodyPr>
          <a:lstStyle/>
          <a:p>
            <a:r>
              <a:rPr lang="en-AU" sz="2400" dirty="0"/>
              <a:t>We have an example of the problems these actions can bring – examples from one who was declared a man after God’s heart.</a:t>
            </a:r>
          </a:p>
          <a:p>
            <a:r>
              <a:rPr lang="en-US" sz="2400" baseline="30000" dirty="0">
                <a:solidFill>
                  <a:srgbClr val="00B0F0"/>
                </a:solidFill>
              </a:rPr>
              <a:t>14 </a:t>
            </a:r>
            <a:r>
              <a:rPr lang="en-US" sz="2400" dirty="0">
                <a:solidFill>
                  <a:srgbClr val="00B0F0"/>
                </a:solidFill>
              </a:rPr>
              <a:t>But now your kingdom shall not endure. The </a:t>
            </a:r>
            <a:r>
              <a:rPr lang="en-US" sz="2400" cap="small" dirty="0">
                <a:solidFill>
                  <a:srgbClr val="00B0F0"/>
                </a:solidFill>
                <a:effectLst/>
              </a:rPr>
              <a:t>Lord</a:t>
            </a:r>
            <a:r>
              <a:rPr lang="en-US" sz="2400" dirty="0">
                <a:solidFill>
                  <a:srgbClr val="00B0F0"/>
                </a:solidFill>
              </a:rPr>
              <a:t> has sought out for Himself a man after His own heart, and the </a:t>
            </a:r>
            <a:r>
              <a:rPr lang="en-US" sz="2400" cap="small" dirty="0">
                <a:solidFill>
                  <a:srgbClr val="00B0F0"/>
                </a:solidFill>
                <a:effectLst/>
              </a:rPr>
              <a:t>Lord</a:t>
            </a:r>
            <a:r>
              <a:rPr lang="en-US" sz="2400" dirty="0">
                <a:solidFill>
                  <a:srgbClr val="00B0F0"/>
                </a:solidFill>
              </a:rPr>
              <a:t> has appointed him as ruler over His people, because you have not kept what the </a:t>
            </a:r>
            <a:r>
              <a:rPr lang="en-US" sz="2400" cap="small" dirty="0">
                <a:solidFill>
                  <a:srgbClr val="00B0F0"/>
                </a:solidFill>
                <a:effectLst/>
              </a:rPr>
              <a:t>Lord</a:t>
            </a:r>
            <a:r>
              <a:rPr lang="en-US" sz="2400" dirty="0">
                <a:solidFill>
                  <a:srgbClr val="00B0F0"/>
                </a:solidFill>
              </a:rPr>
              <a:t> commanded you.”  </a:t>
            </a:r>
            <a:r>
              <a:rPr lang="en-US" sz="2400" dirty="0"/>
              <a:t>1 Samuel 13:14</a:t>
            </a:r>
          </a:p>
          <a:p>
            <a:r>
              <a:rPr lang="en-US" sz="2400" baseline="30000" dirty="0">
                <a:solidFill>
                  <a:srgbClr val="00B0F0"/>
                </a:solidFill>
              </a:rPr>
              <a:t>22 </a:t>
            </a:r>
            <a:r>
              <a:rPr lang="en-US" sz="2400" dirty="0">
                <a:solidFill>
                  <a:srgbClr val="00B0F0"/>
                </a:solidFill>
              </a:rPr>
              <a:t>After He had removed him, He raised up David to be their king, concerning whom He also testified and said, ‘I </a:t>
            </a:r>
            <a:r>
              <a:rPr lang="en-US" sz="2400" cap="small" dirty="0">
                <a:solidFill>
                  <a:srgbClr val="00B0F0"/>
                </a:solidFill>
                <a:effectLst/>
              </a:rPr>
              <a:t>have found David</a:t>
            </a:r>
            <a:r>
              <a:rPr lang="en-US" sz="2400" dirty="0">
                <a:solidFill>
                  <a:srgbClr val="00B0F0"/>
                </a:solidFill>
              </a:rPr>
              <a:t> the son of Jesse, </a:t>
            </a:r>
            <a:r>
              <a:rPr lang="en-US" sz="2400" cap="small" dirty="0">
                <a:solidFill>
                  <a:srgbClr val="00B0F0"/>
                </a:solidFill>
                <a:effectLst/>
              </a:rPr>
              <a:t>a man after My heart</a:t>
            </a:r>
            <a:r>
              <a:rPr lang="en-US" sz="2400" dirty="0">
                <a:solidFill>
                  <a:srgbClr val="00B0F0"/>
                </a:solidFill>
              </a:rPr>
              <a:t>, who will do all My will.’ </a:t>
            </a:r>
            <a:r>
              <a:rPr lang="en-US" sz="2400" dirty="0"/>
              <a:t>Acts 13:22</a:t>
            </a:r>
          </a:p>
          <a:p>
            <a:r>
              <a:rPr lang="en-AU" sz="2400" dirty="0">
                <a:effectLst/>
                <a:latin typeface="Calibri" panose="020F0502020204030204" pitchFamily="34" charset="0"/>
                <a:ea typeface="Calibri" panose="020F0502020204030204" pitchFamily="34" charset="0"/>
                <a:cs typeface="Times New Roman" panose="02020603050405020304" pitchFamily="18" charset="0"/>
              </a:rPr>
              <a:t>Even though David was King of Israel - a man after YHVH’s own heart, he had plenty of problems, especially family problems, brought about by his own desires and stupidity.</a:t>
            </a:r>
          </a:p>
          <a:p>
            <a:endParaRPr lang="en-AU" sz="2400" dirty="0"/>
          </a:p>
        </p:txBody>
      </p:sp>
    </p:spTree>
    <p:extLst>
      <p:ext uri="{BB962C8B-B14F-4D97-AF65-F5344CB8AC3E}">
        <p14:creationId xmlns:p14="http://schemas.microsoft.com/office/powerpoint/2010/main" val="201956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5A94-B466-CCE7-E794-9BC9E5F3E09C}"/>
              </a:ext>
            </a:extLst>
          </p:cNvPr>
          <p:cNvSpPr>
            <a:spLocks noGrp="1"/>
          </p:cNvSpPr>
          <p:nvPr>
            <p:ph type="title"/>
          </p:nvPr>
        </p:nvSpPr>
        <p:spPr>
          <a:xfrm>
            <a:off x="838200" y="365126"/>
            <a:ext cx="10515600" cy="416110"/>
          </a:xfrm>
        </p:spPr>
        <p:txBody>
          <a:bodyPr>
            <a:normAutofit fontScale="90000"/>
          </a:bodyPr>
          <a:lstStyle/>
          <a:p>
            <a:r>
              <a:rPr lang="en-AU" dirty="0">
                <a:solidFill>
                  <a:srgbClr val="FF0000"/>
                </a:solidFill>
              </a:rPr>
              <a:t>Politics of life.</a:t>
            </a:r>
          </a:p>
        </p:txBody>
      </p:sp>
      <p:sp>
        <p:nvSpPr>
          <p:cNvPr id="3" name="Content Placeholder 2">
            <a:extLst>
              <a:ext uri="{FF2B5EF4-FFF2-40B4-BE49-F238E27FC236}">
                <a16:creationId xmlns:a16="http://schemas.microsoft.com/office/drawing/2014/main" id="{99C8DE36-D07C-5AB0-E395-A21FD12BEE30}"/>
              </a:ext>
            </a:extLst>
          </p:cNvPr>
          <p:cNvSpPr>
            <a:spLocks noGrp="1"/>
          </p:cNvSpPr>
          <p:nvPr>
            <p:ph idx="1"/>
          </p:nvPr>
        </p:nvSpPr>
        <p:spPr>
          <a:xfrm>
            <a:off x="838200" y="967666"/>
            <a:ext cx="10515600" cy="5209297"/>
          </a:xfrm>
        </p:spPr>
        <p:txBody>
          <a:bodyPr>
            <a:normAutofit/>
          </a:bodyPr>
          <a:lstStyle/>
          <a:p>
            <a:r>
              <a:rPr lang="en-AU" sz="2400" dirty="0"/>
              <a:t>King </a:t>
            </a:r>
            <a:r>
              <a:rPr lang="en-AU" sz="2400" dirty="0" err="1"/>
              <a:t>Davids</a:t>
            </a:r>
            <a:r>
              <a:rPr lang="en-AU" sz="2400" dirty="0"/>
              <a:t> son </a:t>
            </a:r>
            <a:r>
              <a:rPr lang="en-AU" sz="2400" dirty="0" err="1"/>
              <a:t>Adoniyah</a:t>
            </a:r>
            <a:r>
              <a:rPr lang="en-AU" sz="2400" dirty="0"/>
              <a:t> played politics. He stacked the deck his way, to get his way. He wanted to be the leader, hold a position of great prominence. </a:t>
            </a:r>
          </a:p>
          <a:p>
            <a:r>
              <a:rPr lang="en-AU" sz="2400" dirty="0"/>
              <a:t>This brings danger, heart ache, and death. Usurping the order of our Father, always, yes always, ends badly.</a:t>
            </a:r>
          </a:p>
          <a:p>
            <a:pPr>
              <a:lnSpc>
                <a:spcPct val="115000"/>
              </a:lnSpc>
              <a:spcAft>
                <a:spcPts val="1000"/>
              </a:spcAft>
            </a:pPr>
            <a:r>
              <a:rPr lang="en-AU" sz="2400" dirty="0">
                <a:latin typeface="Calibri" panose="020F0502020204030204" pitchFamily="34" charset="0"/>
                <a:ea typeface="Calibri" panose="020F0502020204030204" pitchFamily="34" charset="0"/>
                <a:cs typeface="Times New Roman" panose="02020603050405020304" pitchFamily="18" charset="0"/>
              </a:rPr>
              <a:t>W</a:t>
            </a:r>
            <a:r>
              <a:rPr lang="en-AU" sz="2400" dirty="0">
                <a:effectLst/>
                <a:latin typeface="Calibri" panose="020F0502020204030204" pitchFamily="34" charset="0"/>
                <a:ea typeface="Calibri" panose="020F0502020204030204" pitchFamily="34" charset="0"/>
                <a:cs typeface="Times New Roman" panose="02020603050405020304" pitchFamily="18" charset="0"/>
              </a:rPr>
              <a:t>e find David in his later years – something like 70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yrs</a:t>
            </a:r>
            <a:r>
              <a:rPr lang="en-AU" sz="2400" dirty="0">
                <a:effectLst/>
                <a:latin typeface="Calibri" panose="020F0502020204030204" pitchFamily="34" charset="0"/>
                <a:ea typeface="Calibri" panose="020F0502020204030204" pitchFamily="34" charset="0"/>
                <a:cs typeface="Times New Roman" panose="02020603050405020304" pitchFamily="18" charset="0"/>
              </a:rPr>
              <a:t> old – a man who had an interesting life to say the least. Having to fight many a battle, both internally and externally – All having a heavy spiritual element to them.</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Here we find David in his later years – something like 70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yrs</a:t>
            </a:r>
            <a:r>
              <a:rPr lang="en-AU" sz="2400" dirty="0">
                <a:effectLst/>
                <a:latin typeface="Calibri" panose="020F0502020204030204" pitchFamily="34" charset="0"/>
                <a:ea typeface="Calibri" panose="020F0502020204030204" pitchFamily="34" charset="0"/>
                <a:cs typeface="Times New Roman" panose="02020603050405020304" pitchFamily="18" charset="0"/>
              </a:rPr>
              <a:t> old – a man who had an interesting life to say the least. Having to fight many a battle, both internally and externally – All having a heavy spiritual element to them.</a:t>
            </a:r>
          </a:p>
          <a:p>
            <a:pPr>
              <a:lnSpc>
                <a:spcPct val="115000"/>
              </a:lnSpc>
              <a:spcAft>
                <a:spcPts val="1000"/>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63094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B8889-1080-FA6D-BB5C-5FFC36E706B9}"/>
              </a:ext>
            </a:extLst>
          </p:cNvPr>
          <p:cNvSpPr>
            <a:spLocks noGrp="1"/>
          </p:cNvSpPr>
          <p:nvPr>
            <p:ph type="title"/>
          </p:nvPr>
        </p:nvSpPr>
        <p:spPr>
          <a:xfrm>
            <a:off x="838200" y="365126"/>
            <a:ext cx="10515600" cy="407232"/>
          </a:xfrm>
        </p:spPr>
        <p:txBody>
          <a:bodyPr>
            <a:normAutofit fontScale="90000"/>
          </a:bodyPr>
          <a:lstStyle/>
          <a:p>
            <a:r>
              <a:rPr lang="en-AU" dirty="0">
                <a:solidFill>
                  <a:srgbClr val="FF0000"/>
                </a:solidFill>
              </a:rPr>
              <a:t>Politics of life.</a:t>
            </a:r>
          </a:p>
        </p:txBody>
      </p:sp>
      <p:sp>
        <p:nvSpPr>
          <p:cNvPr id="3" name="Content Placeholder 2">
            <a:extLst>
              <a:ext uri="{FF2B5EF4-FFF2-40B4-BE49-F238E27FC236}">
                <a16:creationId xmlns:a16="http://schemas.microsoft.com/office/drawing/2014/main" id="{EDC27E29-F76B-4A42-58F4-3E5FA73AFA79}"/>
              </a:ext>
            </a:extLst>
          </p:cNvPr>
          <p:cNvSpPr>
            <a:spLocks noGrp="1"/>
          </p:cNvSpPr>
          <p:nvPr>
            <p:ph idx="1"/>
          </p:nvPr>
        </p:nvSpPr>
        <p:spPr>
          <a:xfrm>
            <a:off x="838200" y="958788"/>
            <a:ext cx="10515600" cy="5218175"/>
          </a:xfrm>
        </p:spPr>
        <p:txBody>
          <a:bodyPr>
            <a:normAutofit fontScale="92500"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Though David was indeed a man after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haShem’s</a:t>
            </a:r>
            <a:r>
              <a:rPr lang="en-AU" sz="2400" dirty="0">
                <a:effectLst/>
                <a:latin typeface="Calibri" panose="020F0502020204030204" pitchFamily="34" charset="0"/>
                <a:ea typeface="Calibri" panose="020F0502020204030204" pitchFamily="34" charset="0"/>
                <a:cs typeface="Times New Roman" panose="02020603050405020304" pitchFamily="18" charset="0"/>
              </a:rPr>
              <a:t> own heart, his life appears to be anything but peaceful. His family situation left much to be desired. </a:t>
            </a:r>
            <a:r>
              <a:rPr lang="en-AU" sz="2400" dirty="0">
                <a:latin typeface="Calibri" panose="020F0502020204030204" pitchFamily="34" charset="0"/>
                <a:ea typeface="Calibri" panose="020F0502020204030204" pitchFamily="34" charset="0"/>
                <a:cs typeface="Times New Roman" panose="02020603050405020304" pitchFamily="18" charset="0"/>
              </a:rPr>
              <a:t>T</a:t>
            </a:r>
            <a:r>
              <a:rPr lang="en-AU" sz="2400" dirty="0">
                <a:effectLst/>
                <a:latin typeface="Calibri" panose="020F0502020204030204" pitchFamily="34" charset="0"/>
                <a:ea typeface="Calibri" panose="020F0502020204030204" pitchFamily="34" charset="0"/>
                <a:cs typeface="Times New Roman" panose="02020603050405020304" pitchFamily="18" charset="0"/>
              </a:rPr>
              <a:t>roubles coming from every angle and he found himself crying out to YHVH on many occasion.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Restless nights over the many wars he fought, but perhaps even more so over family troubles.</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Amnon raped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Avshaloms</a:t>
            </a:r>
            <a:r>
              <a:rPr lang="en-AU" sz="2400" dirty="0">
                <a:effectLst/>
                <a:latin typeface="Calibri" panose="020F0502020204030204" pitchFamily="34" charset="0"/>
                <a:ea typeface="Calibri" panose="020F0502020204030204" pitchFamily="34" charset="0"/>
                <a:cs typeface="Times New Roman" panose="02020603050405020304" pitchFamily="18" charset="0"/>
              </a:rPr>
              <a:t> sister Tamar, then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Avshalom</a:t>
            </a:r>
            <a:r>
              <a:rPr lang="en-AU" sz="2400" dirty="0">
                <a:effectLst/>
                <a:latin typeface="Calibri" panose="020F0502020204030204" pitchFamily="34" charset="0"/>
                <a:ea typeface="Calibri" panose="020F0502020204030204" pitchFamily="34" charset="0"/>
                <a:cs typeface="Times New Roman" panose="02020603050405020304" pitchFamily="18" charset="0"/>
              </a:rPr>
              <a:t> had Amnon killed. Later we find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Avshalom</a:t>
            </a:r>
            <a:r>
              <a:rPr lang="en-AU" sz="2400" dirty="0">
                <a:effectLst/>
                <a:latin typeface="Calibri" panose="020F0502020204030204" pitchFamily="34" charset="0"/>
                <a:ea typeface="Calibri" panose="020F0502020204030204" pitchFamily="34" charset="0"/>
                <a:cs typeface="Times New Roman" panose="02020603050405020304" pitchFamily="18" charset="0"/>
              </a:rPr>
              <a:t> causing trouble for his father, then the usual warfare and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Avshalom</a:t>
            </a:r>
            <a:r>
              <a:rPr lang="en-AU" sz="2400" dirty="0">
                <a:effectLst/>
                <a:latin typeface="Calibri" panose="020F0502020204030204" pitchFamily="34" charset="0"/>
                <a:ea typeface="Calibri" panose="020F0502020204030204" pitchFamily="34" charset="0"/>
                <a:cs typeface="Times New Roman" panose="02020603050405020304" pitchFamily="18" charset="0"/>
              </a:rPr>
              <a:t> was killed. Imagine the conversations around the dinner table – </a:t>
            </a:r>
            <a:r>
              <a:rPr lang="en-AU" sz="2400" dirty="0">
                <a:latin typeface="Calibri" panose="020F0502020204030204" pitchFamily="34" charset="0"/>
                <a:ea typeface="Calibri" panose="020F0502020204030204" pitchFamily="34" charset="0"/>
                <a:cs typeface="Times New Roman" panose="02020603050405020304" pitchFamily="18" charset="0"/>
              </a:rPr>
              <a:t>the sleepless nights that followed</a:t>
            </a:r>
            <a:r>
              <a:rPr lang="en-AU" sz="24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Many of these unhealthy issues happened after the unsavoury business regards David and Bath-Sheva and much pain resulted from that unholy situation.</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As such we find David writing: </a:t>
            </a:r>
            <a:r>
              <a:rPr lang="en-AU" sz="2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Psalm 51:1-4</a:t>
            </a:r>
            <a:endPar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472920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3869-5E53-D99E-0FF5-C67F3319A6DB}"/>
              </a:ext>
            </a:extLst>
          </p:cNvPr>
          <p:cNvSpPr>
            <a:spLocks noGrp="1"/>
          </p:cNvSpPr>
          <p:nvPr>
            <p:ph type="title"/>
          </p:nvPr>
        </p:nvSpPr>
        <p:spPr>
          <a:xfrm>
            <a:off x="838200" y="365125"/>
            <a:ext cx="10515600" cy="389477"/>
          </a:xfrm>
        </p:spPr>
        <p:txBody>
          <a:bodyPr>
            <a:normAutofit fontScale="90000"/>
          </a:bodyPr>
          <a:lstStyle/>
          <a:p>
            <a:r>
              <a:rPr lang="en-AU" dirty="0">
                <a:solidFill>
                  <a:srgbClr val="FF0000"/>
                </a:solidFill>
              </a:rPr>
              <a:t>Politics of life.</a:t>
            </a:r>
          </a:p>
        </p:txBody>
      </p:sp>
      <p:sp>
        <p:nvSpPr>
          <p:cNvPr id="3" name="Content Placeholder 2">
            <a:extLst>
              <a:ext uri="{FF2B5EF4-FFF2-40B4-BE49-F238E27FC236}">
                <a16:creationId xmlns:a16="http://schemas.microsoft.com/office/drawing/2014/main" id="{98B3ADDF-8D6D-71F5-6AF7-2C2278DD8294}"/>
              </a:ext>
            </a:extLst>
          </p:cNvPr>
          <p:cNvSpPr>
            <a:spLocks noGrp="1"/>
          </p:cNvSpPr>
          <p:nvPr>
            <p:ph idx="1"/>
          </p:nvPr>
        </p:nvSpPr>
        <p:spPr>
          <a:xfrm>
            <a:off x="838200" y="985421"/>
            <a:ext cx="10515600" cy="5191542"/>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None the less we witness that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Shlomo</a:t>
            </a:r>
            <a:r>
              <a:rPr lang="en-AU" sz="2400" dirty="0">
                <a:effectLst/>
                <a:latin typeface="Calibri" panose="020F0502020204030204" pitchFamily="34" charset="0"/>
                <a:ea typeface="Calibri" panose="020F0502020204030204" pitchFamily="34" charset="0"/>
                <a:cs typeface="Times New Roman" panose="02020603050405020304" pitchFamily="18" charset="0"/>
              </a:rPr>
              <a:t> the son of David and Bath-Sheva was to be the King after David’s death: </a:t>
            </a:r>
            <a:r>
              <a:rPr lang="en-AU" sz="2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1Chronicles 28:1-10</a:t>
            </a:r>
            <a:endPar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latin typeface="Calibri" panose="020F0502020204030204" pitchFamily="34" charset="0"/>
                <a:ea typeface="Calibri" panose="020F0502020204030204" pitchFamily="34" charset="0"/>
                <a:cs typeface="Times New Roman" panose="02020603050405020304" pitchFamily="18" charset="0"/>
              </a:rPr>
              <a:t>As said,</a:t>
            </a:r>
            <a:r>
              <a:rPr lang="en-AU" sz="2400" dirty="0">
                <a:effectLst/>
                <a:latin typeface="Calibri" panose="020F0502020204030204" pitchFamily="34" charset="0"/>
                <a:ea typeface="Calibri" panose="020F0502020204030204" pitchFamily="34" charset="0"/>
                <a:cs typeface="Times New Roman" panose="02020603050405020304" pitchFamily="18" charset="0"/>
              </a:rPr>
              <a:t> I believe all these issues had taken a heavy toll on David.</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David became an old man, weak, in bodily strength, perhaps gaunt and thin from all these issues.</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When one becomes such, it is very hard to keep warm and healthy, often pain is associated with such conditions, and then it becomes difficult to keep on top of things around you – especially all the responsibilities of being King.</a:t>
            </a: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164846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05E37-DBDC-FC68-32C3-3BC868B83385}"/>
              </a:ext>
            </a:extLst>
          </p:cNvPr>
          <p:cNvSpPr>
            <a:spLocks noGrp="1"/>
          </p:cNvSpPr>
          <p:nvPr>
            <p:ph type="title"/>
          </p:nvPr>
        </p:nvSpPr>
        <p:spPr>
          <a:xfrm>
            <a:off x="838200" y="365126"/>
            <a:ext cx="10515600" cy="416110"/>
          </a:xfrm>
        </p:spPr>
        <p:txBody>
          <a:bodyPr>
            <a:normAutofit fontScale="90000"/>
          </a:bodyPr>
          <a:lstStyle/>
          <a:p>
            <a:r>
              <a:rPr lang="en-AU" dirty="0">
                <a:solidFill>
                  <a:srgbClr val="FF0000"/>
                </a:solidFill>
              </a:rPr>
              <a:t>The politics of life.</a:t>
            </a:r>
          </a:p>
        </p:txBody>
      </p:sp>
      <p:sp>
        <p:nvSpPr>
          <p:cNvPr id="3" name="Content Placeholder 2">
            <a:extLst>
              <a:ext uri="{FF2B5EF4-FFF2-40B4-BE49-F238E27FC236}">
                <a16:creationId xmlns:a16="http://schemas.microsoft.com/office/drawing/2014/main" id="{BA63FF47-E72B-93B9-F827-7E86DFB2DFD1}"/>
              </a:ext>
            </a:extLst>
          </p:cNvPr>
          <p:cNvSpPr>
            <a:spLocks noGrp="1"/>
          </p:cNvSpPr>
          <p:nvPr>
            <p:ph idx="1"/>
          </p:nvPr>
        </p:nvSpPr>
        <p:spPr>
          <a:xfrm>
            <a:off x="838200" y="932155"/>
            <a:ext cx="10515600" cy="5244808"/>
          </a:xfrm>
        </p:spPr>
        <p:txBody>
          <a:bodyPr>
            <a:normAutofit lnSpcReduction="10000"/>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It was under these conditions we see another problem arising –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Adoniyah</a:t>
            </a:r>
            <a:r>
              <a:rPr lang="en-AU" sz="2400" dirty="0">
                <a:effectLst/>
                <a:latin typeface="Calibri" panose="020F0502020204030204" pitchFamily="34" charset="0"/>
                <a:ea typeface="Calibri" panose="020F0502020204030204" pitchFamily="34" charset="0"/>
                <a:cs typeface="Times New Roman" panose="02020603050405020304" pitchFamily="18" charset="0"/>
              </a:rPr>
              <a:t> the oldest living son, whom David never rebuked, </a:t>
            </a:r>
            <a:r>
              <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[1 Kings 1:6] </a:t>
            </a:r>
            <a:r>
              <a:rPr lang="en-AU" sz="2400" dirty="0">
                <a:effectLst/>
                <a:latin typeface="Calibri" panose="020F0502020204030204" pitchFamily="34" charset="0"/>
                <a:ea typeface="Calibri" panose="020F0502020204030204" pitchFamily="34" charset="0"/>
                <a:cs typeface="Times New Roman" panose="02020603050405020304" pitchFamily="18" charset="0"/>
              </a:rPr>
              <a:t>decided he would become King.</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Some commentators say that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Adoniyah</a:t>
            </a:r>
            <a:r>
              <a:rPr lang="en-AU" sz="2400" dirty="0">
                <a:effectLst/>
                <a:latin typeface="Calibri" panose="020F0502020204030204" pitchFamily="34" charset="0"/>
                <a:ea typeface="Calibri" panose="020F0502020204030204" pitchFamily="34" charset="0"/>
                <a:cs typeface="Times New Roman" panose="02020603050405020304" pitchFamily="18" charset="0"/>
              </a:rPr>
              <a:t> took this role because it was the custom for the oldest son to follow in his fathers footsteps, so he was confident he was in the right position.</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I’m not convinced – It appears he followed someone’s footsteps </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dirty="0">
                <a:effectLst/>
                <a:latin typeface="Calibri" panose="020F0502020204030204" pitchFamily="34" charset="0"/>
                <a:ea typeface="Calibri" panose="020F0502020204030204" pitchFamily="34" charset="0"/>
                <a:cs typeface="Times New Roman" panose="02020603050405020304" pitchFamily="18" charset="0"/>
              </a:rPr>
              <a:t>not </a:t>
            </a:r>
            <a:r>
              <a:rPr lang="en-AU" sz="2400" dirty="0">
                <a:latin typeface="Calibri" panose="020F0502020204030204" pitchFamily="34" charset="0"/>
                <a:ea typeface="Calibri" panose="020F0502020204030204" pitchFamily="34" charset="0"/>
                <a:cs typeface="Times New Roman" panose="02020603050405020304" pitchFamily="18" charset="0"/>
              </a:rPr>
              <a:t>King </a:t>
            </a:r>
            <a:r>
              <a:rPr lang="en-AU" sz="2400" dirty="0">
                <a:effectLst/>
                <a:latin typeface="Calibri" panose="020F0502020204030204" pitchFamily="34" charset="0"/>
                <a:ea typeface="Calibri" panose="020F0502020204030204" pitchFamily="34" charset="0"/>
                <a:cs typeface="Times New Roman" panose="02020603050405020304" pitchFamily="18" charset="0"/>
              </a:rPr>
              <a:t>David’s but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Avshaloms</a:t>
            </a:r>
            <a:r>
              <a:rPr lang="en-AU" sz="2400" dirty="0">
                <a:effectLst/>
                <a:latin typeface="Calibri" panose="020F0502020204030204" pitchFamily="34" charset="0"/>
                <a:ea typeface="Calibri" panose="020F0502020204030204" pitchFamily="34" charset="0"/>
                <a:cs typeface="Times New Roman" panose="02020603050405020304" pitchFamily="18" charset="0"/>
              </a:rPr>
              <a:t>. He was apparently good looking, full of himself, as his father never rebuked him, thus added to his over inflated idea of himself.</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I believe he was far from being on the straight and narrow – just look at whom he brought in on the scheme, and those whom he excluded from his little scheme.</a:t>
            </a:r>
          </a:p>
          <a:p>
            <a:endParaRPr lang="en-AU" dirty="0"/>
          </a:p>
        </p:txBody>
      </p:sp>
    </p:spTree>
    <p:extLst>
      <p:ext uri="{BB962C8B-B14F-4D97-AF65-F5344CB8AC3E}">
        <p14:creationId xmlns:p14="http://schemas.microsoft.com/office/powerpoint/2010/main" val="46613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7CA92-D5EB-22DC-AC42-5FCE16D1B889}"/>
              </a:ext>
            </a:extLst>
          </p:cNvPr>
          <p:cNvSpPr>
            <a:spLocks noGrp="1"/>
          </p:cNvSpPr>
          <p:nvPr>
            <p:ph type="title"/>
          </p:nvPr>
        </p:nvSpPr>
        <p:spPr>
          <a:xfrm>
            <a:off x="838200" y="365125"/>
            <a:ext cx="10515600" cy="389477"/>
          </a:xfrm>
        </p:spPr>
        <p:txBody>
          <a:bodyPr>
            <a:normAutofit fontScale="90000"/>
          </a:bodyPr>
          <a:lstStyle/>
          <a:p>
            <a:r>
              <a:rPr lang="en-AU" dirty="0">
                <a:solidFill>
                  <a:srgbClr val="FF0000"/>
                </a:solidFill>
              </a:rPr>
              <a:t>The politics of life.</a:t>
            </a:r>
          </a:p>
        </p:txBody>
      </p:sp>
      <p:sp>
        <p:nvSpPr>
          <p:cNvPr id="3" name="Content Placeholder 2">
            <a:extLst>
              <a:ext uri="{FF2B5EF4-FFF2-40B4-BE49-F238E27FC236}">
                <a16:creationId xmlns:a16="http://schemas.microsoft.com/office/drawing/2014/main" id="{CE9FA62D-5E28-6CC4-7DDB-FF35DD6C3DB0}"/>
              </a:ext>
            </a:extLst>
          </p:cNvPr>
          <p:cNvSpPr>
            <a:spLocks noGrp="1"/>
          </p:cNvSpPr>
          <p:nvPr>
            <p:ph idx="1"/>
          </p:nvPr>
        </p:nvSpPr>
        <p:spPr>
          <a:xfrm>
            <a:off x="838200" y="914400"/>
            <a:ext cx="10515600" cy="5262563"/>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I suspect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Adoniyah</a:t>
            </a:r>
            <a:r>
              <a:rPr lang="en-AU" sz="2400" dirty="0">
                <a:effectLst/>
                <a:latin typeface="Calibri" panose="020F0502020204030204" pitchFamily="34" charset="0"/>
                <a:ea typeface="Calibri" panose="020F0502020204030204" pitchFamily="34" charset="0"/>
                <a:cs typeface="Times New Roman" panose="02020603050405020304" pitchFamily="18" charset="0"/>
              </a:rPr>
              <a:t> would have known whom his father chose as King – but </a:t>
            </a:r>
            <a:r>
              <a:rPr lang="en-AU" sz="2400" dirty="0">
                <a:latin typeface="Calibri" panose="020F0502020204030204" pitchFamily="34" charset="0"/>
                <a:ea typeface="Calibri" panose="020F0502020204030204" pitchFamily="34" charset="0"/>
                <a:cs typeface="Times New Roman" panose="02020603050405020304" pitchFamily="18" charset="0"/>
              </a:rPr>
              <a:t>I also </a:t>
            </a:r>
            <a:r>
              <a:rPr lang="en-AU" sz="2400" dirty="0">
                <a:effectLst/>
                <a:latin typeface="Calibri" panose="020F0502020204030204" pitchFamily="34" charset="0"/>
                <a:ea typeface="Calibri" panose="020F0502020204030204" pitchFamily="34" charset="0"/>
                <a:cs typeface="Times New Roman" panose="02020603050405020304" pitchFamily="18" charset="0"/>
              </a:rPr>
              <a:t>suspect jealousy and pride began to eat away at him. Jealousy and pride can be a very dangerous ingredient.</a:t>
            </a:r>
          </a:p>
          <a:p>
            <a:pPr>
              <a:lnSpc>
                <a:spcPct val="115000"/>
              </a:lnSpc>
              <a:spcAft>
                <a:spcPts val="1000"/>
              </a:spcAft>
            </a:pPr>
            <a:r>
              <a:rPr lang="en-AU" sz="2400" dirty="0">
                <a:latin typeface="Calibri" panose="020F0502020204030204" pitchFamily="34" charset="0"/>
                <a:ea typeface="Calibri" panose="020F0502020204030204" pitchFamily="34" charset="0"/>
                <a:cs typeface="Times New Roman" panose="02020603050405020304" pitchFamily="18" charset="0"/>
              </a:rPr>
              <a:t>W</a:t>
            </a:r>
            <a:r>
              <a:rPr lang="en-AU" sz="2400" dirty="0">
                <a:effectLst/>
                <a:latin typeface="Calibri" panose="020F0502020204030204" pitchFamily="34" charset="0"/>
                <a:ea typeface="Calibri" panose="020F0502020204030204" pitchFamily="34" charset="0"/>
                <a:cs typeface="Times New Roman" panose="02020603050405020304" pitchFamily="18" charset="0"/>
              </a:rPr>
              <a:t>here did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Adoniyah</a:t>
            </a:r>
            <a:r>
              <a:rPr lang="en-AU" sz="2400" dirty="0">
                <a:effectLst/>
                <a:latin typeface="Calibri" panose="020F0502020204030204" pitchFamily="34" charset="0"/>
                <a:ea typeface="Calibri" panose="020F0502020204030204" pitchFamily="34" charset="0"/>
                <a:cs typeface="Times New Roman" panose="02020603050405020304" pitchFamily="18" charset="0"/>
              </a:rPr>
              <a:t> loyalties lie? Not with YHVH or King David but with self.</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Imagine how easy it would have been to justify these actions of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Adoniyah</a:t>
            </a:r>
            <a:r>
              <a:rPr lang="en-AU" sz="2400" dirty="0">
                <a:latin typeface="Calibri" panose="020F0502020204030204" pitchFamily="34" charset="0"/>
                <a:ea typeface="Calibri" panose="020F0502020204030204" pitchFamily="34" charset="0"/>
                <a:cs typeface="Times New Roman" panose="02020603050405020304" pitchFamily="18" charset="0"/>
              </a:rPr>
              <a:t>. </a:t>
            </a:r>
            <a:r>
              <a:rPr lang="en-AU" sz="2400" dirty="0">
                <a:effectLst/>
                <a:latin typeface="Calibri" panose="020F0502020204030204" pitchFamily="34" charset="0"/>
                <a:ea typeface="Calibri" panose="020F0502020204030204" pitchFamily="34" charset="0"/>
                <a:cs typeface="Times New Roman" panose="02020603050405020304" pitchFamily="18" charset="0"/>
              </a:rPr>
              <a:t>A son was to be King whose birth was questionable at best.  He probably thought the people would rally behind him, especially as he had General Yoav, with him. </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Yoav himself was in a delicate situation as David was not pleased with him for killing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Avshalom</a:t>
            </a:r>
            <a:r>
              <a:rPr lang="en-AU" sz="2400" dirty="0">
                <a:effectLst/>
                <a:latin typeface="Calibri" panose="020F0502020204030204" pitchFamily="34" charset="0"/>
                <a:ea typeface="Calibri" panose="020F0502020204030204" pitchFamily="34" charset="0"/>
                <a:cs typeface="Times New Roman" panose="02020603050405020304" pitchFamily="18" charset="0"/>
              </a:rPr>
              <a:t>, so we can see how he could benefit by supporting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Adoniyah</a:t>
            </a:r>
            <a:r>
              <a:rPr lang="en-AU"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AU" dirty="0"/>
          </a:p>
        </p:txBody>
      </p:sp>
    </p:spTree>
    <p:extLst>
      <p:ext uri="{BB962C8B-B14F-4D97-AF65-F5344CB8AC3E}">
        <p14:creationId xmlns:p14="http://schemas.microsoft.com/office/powerpoint/2010/main" val="429332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D85F1-641E-E7F7-63FA-0A7D7316DF74}"/>
              </a:ext>
            </a:extLst>
          </p:cNvPr>
          <p:cNvSpPr>
            <a:spLocks noGrp="1"/>
          </p:cNvSpPr>
          <p:nvPr>
            <p:ph type="title"/>
          </p:nvPr>
        </p:nvSpPr>
        <p:spPr>
          <a:xfrm>
            <a:off x="838200" y="365125"/>
            <a:ext cx="10515600" cy="380599"/>
          </a:xfrm>
        </p:spPr>
        <p:txBody>
          <a:bodyPr>
            <a:normAutofit fontScale="90000"/>
          </a:bodyPr>
          <a:lstStyle/>
          <a:p>
            <a:r>
              <a:rPr lang="en-AU" dirty="0">
                <a:solidFill>
                  <a:srgbClr val="FF0000"/>
                </a:solidFill>
              </a:rPr>
              <a:t>The politics of life.</a:t>
            </a:r>
          </a:p>
        </p:txBody>
      </p:sp>
      <p:sp>
        <p:nvSpPr>
          <p:cNvPr id="3" name="Content Placeholder 2">
            <a:extLst>
              <a:ext uri="{FF2B5EF4-FFF2-40B4-BE49-F238E27FC236}">
                <a16:creationId xmlns:a16="http://schemas.microsoft.com/office/drawing/2014/main" id="{05721700-410E-966E-771D-0FBD397F884F}"/>
              </a:ext>
            </a:extLst>
          </p:cNvPr>
          <p:cNvSpPr>
            <a:spLocks noGrp="1"/>
          </p:cNvSpPr>
          <p:nvPr>
            <p:ph idx="1"/>
          </p:nvPr>
        </p:nvSpPr>
        <p:spPr>
          <a:xfrm>
            <a:off x="838200" y="932155"/>
            <a:ext cx="10515600" cy="5244808"/>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Another chap of questionable character would join the movement as well.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Aviather</a:t>
            </a:r>
            <a:r>
              <a:rPr lang="en-AU" sz="2400" dirty="0">
                <a:effectLst/>
                <a:latin typeface="Calibri" panose="020F0502020204030204" pitchFamily="34" charset="0"/>
                <a:ea typeface="Calibri" panose="020F0502020204030204" pitchFamily="34" charset="0"/>
                <a:cs typeface="Times New Roman" panose="02020603050405020304" pitchFamily="18" charset="0"/>
              </a:rPr>
              <a:t> [who the Jewish sages say was dismissed from the Priesthood by David] joined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Adoniyah</a:t>
            </a:r>
            <a:r>
              <a:rPr lang="en-AU" sz="2400" dirty="0">
                <a:effectLst/>
                <a:latin typeface="Calibri" panose="020F0502020204030204" pitchFamily="34" charset="0"/>
                <a:ea typeface="Calibri" panose="020F0502020204030204" pitchFamily="34" charset="0"/>
                <a:cs typeface="Times New Roman" panose="02020603050405020304" pitchFamily="18" charset="0"/>
              </a:rPr>
              <a:t>, no doubt hoping to become the important High Priest.</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With the support of these high profile leaders and others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Adoniyah</a:t>
            </a:r>
            <a:r>
              <a:rPr lang="en-AU" sz="2400" dirty="0">
                <a:effectLst/>
                <a:latin typeface="Calibri" panose="020F0502020204030204" pitchFamily="34" charset="0"/>
                <a:ea typeface="Calibri" panose="020F0502020204030204" pitchFamily="34" charset="0"/>
                <a:cs typeface="Times New Roman" panose="02020603050405020304" pitchFamily="18" charset="0"/>
              </a:rPr>
              <a:t> threw a party to declare himself King. </a:t>
            </a:r>
          </a:p>
          <a:p>
            <a:pPr>
              <a:lnSpc>
                <a:spcPct val="115000"/>
              </a:lnSpc>
              <a:spcAft>
                <a:spcPts val="1000"/>
              </a:spcAft>
            </a:pPr>
            <a:r>
              <a:rPr lang="en-AU" sz="2400" dirty="0" err="1">
                <a:effectLst/>
                <a:latin typeface="Calibri" panose="020F0502020204030204" pitchFamily="34" charset="0"/>
                <a:ea typeface="Calibri" panose="020F0502020204030204" pitchFamily="34" charset="0"/>
                <a:cs typeface="Times New Roman" panose="02020603050405020304" pitchFamily="18" charset="0"/>
              </a:rPr>
              <a:t>Adoniyah</a:t>
            </a:r>
            <a:r>
              <a:rPr lang="en-AU" sz="2400" dirty="0">
                <a:effectLst/>
                <a:latin typeface="Calibri" panose="020F0502020204030204" pitchFamily="34" charset="0"/>
                <a:ea typeface="Calibri" panose="020F0502020204030204" pitchFamily="34" charset="0"/>
                <a:cs typeface="Times New Roman" panose="02020603050405020304" pitchFamily="18" charset="0"/>
              </a:rPr>
              <a:t> sacrificed sheep, oxen and fatlings by the stone </a:t>
            </a:r>
            <a:r>
              <a:rPr lang="en-AU" sz="24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Zocheleth</a:t>
            </a:r>
            <a:r>
              <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n-A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Zocheleth</a:t>
            </a:r>
            <a:r>
              <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he-IL" sz="2400" dirty="0">
                <a:solidFill>
                  <a:srgbClr val="FF0000"/>
                </a:solidFill>
                <a:effectLst/>
                <a:latin typeface="Calibri" panose="020F0502020204030204" pitchFamily="34" charset="0"/>
                <a:ea typeface="Calibri" panose="020F0502020204030204" pitchFamily="34" charset="0"/>
                <a:cs typeface="Aharoni" panose="02010803020104030203" pitchFamily="2" charset="-79"/>
              </a:rPr>
              <a:t>זֹחֶלֶת</a:t>
            </a:r>
            <a:r>
              <a:rPr lang="he-I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AU"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AU" sz="2400" b="1" dirty="0">
                <a:effectLst/>
                <a:latin typeface="Calibri" panose="020F0502020204030204" pitchFamily="34" charset="0"/>
                <a:ea typeface="Calibri" panose="020F0502020204030204" pitchFamily="34" charset="0"/>
                <a:cs typeface="Times New Roman" panose="02020603050405020304" pitchFamily="18" charset="0"/>
              </a:rPr>
              <a:t>         = crawl, slithering, serpent.</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Remind you of anyone?</a:t>
            </a: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42488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58C6C-8533-5FA2-DEBA-CB450A8D7BCF}"/>
              </a:ext>
            </a:extLst>
          </p:cNvPr>
          <p:cNvSpPr>
            <a:spLocks noGrp="1"/>
          </p:cNvSpPr>
          <p:nvPr>
            <p:ph type="title"/>
          </p:nvPr>
        </p:nvSpPr>
        <p:spPr>
          <a:xfrm>
            <a:off x="838200" y="365126"/>
            <a:ext cx="10515600" cy="424988"/>
          </a:xfrm>
        </p:spPr>
        <p:txBody>
          <a:bodyPr>
            <a:normAutofit fontScale="90000"/>
          </a:bodyPr>
          <a:lstStyle/>
          <a:p>
            <a:r>
              <a:rPr lang="en-AU" dirty="0">
                <a:solidFill>
                  <a:srgbClr val="FF0000"/>
                </a:solidFill>
              </a:rPr>
              <a:t>The politics of life.</a:t>
            </a:r>
          </a:p>
        </p:txBody>
      </p:sp>
      <p:sp>
        <p:nvSpPr>
          <p:cNvPr id="3" name="Content Placeholder 2">
            <a:extLst>
              <a:ext uri="{FF2B5EF4-FFF2-40B4-BE49-F238E27FC236}">
                <a16:creationId xmlns:a16="http://schemas.microsoft.com/office/drawing/2014/main" id="{33231F42-220B-E5B5-0A37-DBF73A35CE45}"/>
              </a:ext>
            </a:extLst>
          </p:cNvPr>
          <p:cNvSpPr>
            <a:spLocks noGrp="1"/>
          </p:cNvSpPr>
          <p:nvPr>
            <p:ph idx="1"/>
          </p:nvPr>
        </p:nvSpPr>
        <p:spPr>
          <a:xfrm>
            <a:off x="838200" y="967666"/>
            <a:ext cx="10515600" cy="5209297"/>
          </a:xfrm>
        </p:spPr>
        <p:txBody>
          <a:bodyPr/>
          <a:lstStyle/>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But look at those who were not invited, or refused to go: </a:t>
            </a:r>
            <a:r>
              <a:rPr lang="en-AU" sz="2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1Kings 1:8</a:t>
            </a:r>
            <a:endParaRPr lang="en-AU"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These were faithful to YHVH by being faithful to David. The plot is foiled, and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Shlomo</a:t>
            </a:r>
            <a:r>
              <a:rPr lang="en-AU" sz="2400" dirty="0">
                <a:effectLst/>
                <a:latin typeface="Calibri" panose="020F0502020204030204" pitchFamily="34" charset="0"/>
                <a:ea typeface="Calibri" panose="020F0502020204030204" pitchFamily="34" charset="0"/>
                <a:cs typeface="Times New Roman" panose="02020603050405020304" pitchFamily="18" charset="0"/>
              </a:rPr>
              <a:t> goes on to become King.</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No matter who comes against the plans of our heavenly Father, they will not succeed.</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There are always those plotting to install themselves in the place of those truly chosen by </a:t>
            </a:r>
            <a:r>
              <a:rPr lang="en-AU" sz="2400" dirty="0">
                <a:latin typeface="Calibri" panose="020F0502020204030204" pitchFamily="34" charset="0"/>
                <a:ea typeface="Calibri" panose="020F0502020204030204" pitchFamily="34" charset="0"/>
                <a:cs typeface="Times New Roman" panose="02020603050405020304" pitchFamily="18" charset="0"/>
              </a:rPr>
              <a:t>YHVH</a:t>
            </a:r>
            <a:r>
              <a:rPr lang="en-AU" sz="2400" dirty="0">
                <a:effectLst/>
                <a:latin typeface="Calibri" panose="020F0502020204030204" pitchFamily="34" charset="0"/>
                <a:ea typeface="Calibri" panose="020F0502020204030204" pitchFamily="34" charset="0"/>
                <a:cs typeface="Times New Roman" panose="02020603050405020304" pitchFamily="18" charset="0"/>
              </a:rPr>
              <a:t>. Most are blinded by their own self importance, and fail to hear the voice of the Holy One of Israel. Fortunately they often trip themselves up with their impatience, self importance, and over confidence.</a:t>
            </a:r>
          </a:p>
          <a:p>
            <a:endParaRPr lang="en-AU" dirty="0"/>
          </a:p>
        </p:txBody>
      </p:sp>
    </p:spTree>
    <p:extLst>
      <p:ext uri="{BB962C8B-B14F-4D97-AF65-F5344CB8AC3E}">
        <p14:creationId xmlns:p14="http://schemas.microsoft.com/office/powerpoint/2010/main" val="3161584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1449</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politics of life!</vt:lpstr>
      <vt:lpstr>The politics of life.</vt:lpstr>
      <vt:lpstr>Politics of life.</vt:lpstr>
      <vt:lpstr>Politics of life.</vt:lpstr>
      <vt:lpstr>Politics of life.</vt:lpstr>
      <vt:lpstr>The politics of life.</vt:lpstr>
      <vt:lpstr>The politics of life.</vt:lpstr>
      <vt:lpstr>The politics of life.</vt:lpstr>
      <vt:lpstr>The politics of life.</vt:lpstr>
      <vt:lpstr>The politics of life.</vt:lpstr>
      <vt:lpstr>The politics of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politics of life!</dc:title>
  <dc:creator>Philip Hammond</dc:creator>
  <cp:lastModifiedBy>Michael Silver</cp:lastModifiedBy>
  <cp:revision>4</cp:revision>
  <dcterms:created xsi:type="dcterms:W3CDTF">2022-11-16T23:16:56Z</dcterms:created>
  <dcterms:modified xsi:type="dcterms:W3CDTF">2022-11-23T21:26:02Z</dcterms:modified>
</cp:coreProperties>
</file>