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80AE77-2EDB-46DE-AAE3-2E46EE620318}" type="datetimeFigureOut">
              <a:rPr lang="en-AU" smtClean="0"/>
              <a:t>26/11/2022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A5FC0D8-B47F-456B-AC08-F33901609F69}" type="slidenum">
              <a:rPr lang="en-AU" smtClean="0"/>
              <a:t>‹#›</a:t>
            </a:fld>
            <a:endParaRPr lang="en-AU"/>
          </a:p>
        </p:txBody>
      </p:sp>
    </p:spTree>
    <p:extLst>
      <p:ext uri="{BB962C8B-B14F-4D97-AF65-F5344CB8AC3E}">
        <p14:creationId xmlns:p14="http://schemas.microsoft.com/office/powerpoint/2010/main" val="321285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80AE77-2EDB-46DE-AAE3-2E46EE620318}" type="datetimeFigureOut">
              <a:rPr lang="en-AU" smtClean="0"/>
              <a:t>26/11/2022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A5FC0D8-B47F-456B-AC08-F33901609F69}" type="slidenum">
              <a:rPr lang="en-AU" smtClean="0"/>
              <a:t>‹#›</a:t>
            </a:fld>
            <a:endParaRPr lang="en-AU"/>
          </a:p>
        </p:txBody>
      </p:sp>
    </p:spTree>
    <p:extLst>
      <p:ext uri="{BB962C8B-B14F-4D97-AF65-F5344CB8AC3E}">
        <p14:creationId xmlns:p14="http://schemas.microsoft.com/office/powerpoint/2010/main" val="189942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80AE77-2EDB-46DE-AAE3-2E46EE620318}" type="datetimeFigureOut">
              <a:rPr lang="en-AU" smtClean="0"/>
              <a:t>26/11/2022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A5FC0D8-B47F-456B-AC08-F33901609F69}" type="slidenum">
              <a:rPr lang="en-AU" smtClean="0"/>
              <a:t>‹#›</a:t>
            </a:fld>
            <a:endParaRPr lang="en-AU"/>
          </a:p>
        </p:txBody>
      </p:sp>
    </p:spTree>
    <p:extLst>
      <p:ext uri="{BB962C8B-B14F-4D97-AF65-F5344CB8AC3E}">
        <p14:creationId xmlns:p14="http://schemas.microsoft.com/office/powerpoint/2010/main" val="304620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80AE77-2EDB-46DE-AAE3-2E46EE620318}" type="datetimeFigureOut">
              <a:rPr lang="en-AU" smtClean="0"/>
              <a:t>26/11/2022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A5FC0D8-B47F-456B-AC08-F33901609F69}" type="slidenum">
              <a:rPr lang="en-AU" smtClean="0"/>
              <a:t>‹#›</a:t>
            </a:fld>
            <a:endParaRPr lang="en-AU"/>
          </a:p>
        </p:txBody>
      </p:sp>
    </p:spTree>
    <p:extLst>
      <p:ext uri="{BB962C8B-B14F-4D97-AF65-F5344CB8AC3E}">
        <p14:creationId xmlns:p14="http://schemas.microsoft.com/office/powerpoint/2010/main" val="204622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80AE77-2EDB-46DE-AAE3-2E46EE620318}" type="datetimeFigureOut">
              <a:rPr lang="en-AU" smtClean="0"/>
              <a:t>26/11/2022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A5FC0D8-B47F-456B-AC08-F33901609F69}" type="slidenum">
              <a:rPr lang="en-AU" smtClean="0"/>
              <a:t>‹#›</a:t>
            </a:fld>
            <a:endParaRPr lang="en-AU"/>
          </a:p>
        </p:txBody>
      </p:sp>
    </p:spTree>
    <p:extLst>
      <p:ext uri="{BB962C8B-B14F-4D97-AF65-F5344CB8AC3E}">
        <p14:creationId xmlns:p14="http://schemas.microsoft.com/office/powerpoint/2010/main" val="17602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80AE77-2EDB-46DE-AAE3-2E46EE620318}" type="datetimeFigureOut">
              <a:rPr lang="en-AU" smtClean="0"/>
              <a:t>26/11/2022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A5FC0D8-B47F-456B-AC08-F33901609F69}" type="slidenum">
              <a:rPr lang="en-AU" smtClean="0"/>
              <a:t>‹#›</a:t>
            </a:fld>
            <a:endParaRPr lang="en-AU"/>
          </a:p>
        </p:txBody>
      </p:sp>
    </p:spTree>
    <p:extLst>
      <p:ext uri="{BB962C8B-B14F-4D97-AF65-F5344CB8AC3E}">
        <p14:creationId xmlns:p14="http://schemas.microsoft.com/office/powerpoint/2010/main" val="1755620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80AE77-2EDB-46DE-AAE3-2E46EE620318}" type="datetimeFigureOut">
              <a:rPr lang="en-AU" smtClean="0"/>
              <a:t>26/11/2022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A5FC0D8-B47F-456B-AC08-F33901609F69}" type="slidenum">
              <a:rPr lang="en-AU" smtClean="0"/>
              <a:t>‹#›</a:t>
            </a:fld>
            <a:endParaRPr lang="en-AU"/>
          </a:p>
        </p:txBody>
      </p:sp>
    </p:spTree>
    <p:extLst>
      <p:ext uri="{BB962C8B-B14F-4D97-AF65-F5344CB8AC3E}">
        <p14:creationId xmlns:p14="http://schemas.microsoft.com/office/powerpoint/2010/main" val="204938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80AE77-2EDB-46DE-AAE3-2E46EE620318}" type="datetimeFigureOut">
              <a:rPr lang="en-AU" smtClean="0"/>
              <a:t>26/11/2022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A5FC0D8-B47F-456B-AC08-F33901609F69}" type="slidenum">
              <a:rPr lang="en-AU" smtClean="0"/>
              <a:t>‹#›</a:t>
            </a:fld>
            <a:endParaRPr lang="en-AU"/>
          </a:p>
        </p:txBody>
      </p:sp>
    </p:spTree>
    <p:extLst>
      <p:ext uri="{BB962C8B-B14F-4D97-AF65-F5344CB8AC3E}">
        <p14:creationId xmlns:p14="http://schemas.microsoft.com/office/powerpoint/2010/main" val="1905503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80AE77-2EDB-46DE-AAE3-2E46EE620318}" type="datetimeFigureOut">
              <a:rPr lang="en-AU" smtClean="0"/>
              <a:t>26/11/2022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A5FC0D8-B47F-456B-AC08-F33901609F69}" type="slidenum">
              <a:rPr lang="en-AU" smtClean="0"/>
              <a:t>‹#›</a:t>
            </a:fld>
            <a:endParaRPr lang="en-AU"/>
          </a:p>
        </p:txBody>
      </p:sp>
    </p:spTree>
    <p:extLst>
      <p:ext uri="{BB962C8B-B14F-4D97-AF65-F5344CB8AC3E}">
        <p14:creationId xmlns:p14="http://schemas.microsoft.com/office/powerpoint/2010/main" val="308785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80AE77-2EDB-46DE-AAE3-2E46EE620318}" type="datetimeFigureOut">
              <a:rPr lang="en-AU" smtClean="0"/>
              <a:t>26/11/2022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A5FC0D8-B47F-456B-AC08-F33901609F69}" type="slidenum">
              <a:rPr lang="en-AU" smtClean="0"/>
              <a:t>‹#›</a:t>
            </a:fld>
            <a:endParaRPr lang="en-AU"/>
          </a:p>
        </p:txBody>
      </p:sp>
    </p:spTree>
    <p:extLst>
      <p:ext uri="{BB962C8B-B14F-4D97-AF65-F5344CB8AC3E}">
        <p14:creationId xmlns:p14="http://schemas.microsoft.com/office/powerpoint/2010/main" val="3295694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80AE77-2EDB-46DE-AAE3-2E46EE620318}" type="datetimeFigureOut">
              <a:rPr lang="en-AU" smtClean="0"/>
              <a:t>26/11/2022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A5FC0D8-B47F-456B-AC08-F33901609F69}" type="slidenum">
              <a:rPr lang="en-AU" smtClean="0"/>
              <a:t>‹#›</a:t>
            </a:fld>
            <a:endParaRPr lang="en-AU"/>
          </a:p>
        </p:txBody>
      </p:sp>
    </p:spTree>
    <p:extLst>
      <p:ext uri="{BB962C8B-B14F-4D97-AF65-F5344CB8AC3E}">
        <p14:creationId xmlns:p14="http://schemas.microsoft.com/office/powerpoint/2010/main" val="58146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0AE77-2EDB-46DE-AAE3-2E46EE620318}" type="datetimeFigureOut">
              <a:rPr lang="en-AU" smtClean="0"/>
              <a:t>26/11/2022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FC0D8-B47F-456B-AC08-F33901609F69}" type="slidenum">
              <a:rPr lang="en-AU" smtClean="0"/>
              <a:t>‹#›</a:t>
            </a:fld>
            <a:endParaRPr lang="en-AU"/>
          </a:p>
        </p:txBody>
      </p:sp>
    </p:spTree>
    <p:extLst>
      <p:ext uri="{BB962C8B-B14F-4D97-AF65-F5344CB8AC3E}">
        <p14:creationId xmlns:p14="http://schemas.microsoft.com/office/powerpoint/2010/main" val="40039232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kamalayangyohvshva.blogspot.com/2011/08/ilang-taon-ang-isang-henerasyong_29.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9C7ED6-0AC5-7E0E-6D4F-C4609423EF13}"/>
              </a:ext>
            </a:extLst>
          </p:cNvPr>
          <p:cNvSpPr>
            <a:spLocks noGrp="1"/>
          </p:cNvSpPr>
          <p:nvPr>
            <p:ph type="title"/>
          </p:nvPr>
        </p:nvSpPr>
        <p:spPr>
          <a:xfrm>
            <a:off x="838200" y="365125"/>
            <a:ext cx="10515600" cy="389477"/>
          </a:xfrm>
        </p:spPr>
        <p:txBody>
          <a:bodyPr>
            <a:normAutofit fontScale="90000"/>
          </a:bodyPr>
          <a:lstStyle/>
          <a:p>
            <a:r>
              <a:rPr lang="en-US" dirty="0">
                <a:solidFill>
                  <a:srgbClr val="00B0F0"/>
                </a:solidFill>
              </a:rPr>
              <a:t>Generations – </a:t>
            </a:r>
            <a:r>
              <a:rPr lang="en-US" dirty="0" err="1">
                <a:solidFill>
                  <a:srgbClr val="00B0F0"/>
                </a:solidFill>
              </a:rPr>
              <a:t>Taldot</a:t>
            </a:r>
            <a:r>
              <a:rPr lang="en-US" dirty="0">
                <a:solidFill>
                  <a:srgbClr val="00B0F0"/>
                </a:solidFill>
              </a:rPr>
              <a:t> </a:t>
            </a:r>
            <a:r>
              <a:rPr lang="he-IL" dirty="0">
                <a:solidFill>
                  <a:srgbClr val="00B0F0"/>
                </a:solidFill>
                <a:latin typeface="Arial" panose="020B0604020202020204" pitchFamily="34" charset="0"/>
                <a:cs typeface="Arial" panose="020B0604020202020204" pitchFamily="34" charset="0"/>
              </a:rPr>
              <a:t>תולדות</a:t>
            </a:r>
            <a:endParaRPr lang="en-AU" dirty="0">
              <a:solidFill>
                <a:srgbClr val="00B0F0"/>
              </a:solidFill>
            </a:endParaRPr>
          </a:p>
        </p:txBody>
      </p:sp>
      <p:sp>
        <p:nvSpPr>
          <p:cNvPr id="5" name="Content Placeholder 4">
            <a:extLst>
              <a:ext uri="{FF2B5EF4-FFF2-40B4-BE49-F238E27FC236}">
                <a16:creationId xmlns:a16="http://schemas.microsoft.com/office/drawing/2014/main" id="{4A236305-7180-84F2-933D-2E294DF96E9B}"/>
              </a:ext>
            </a:extLst>
          </p:cNvPr>
          <p:cNvSpPr>
            <a:spLocks noGrp="1"/>
          </p:cNvSpPr>
          <p:nvPr>
            <p:ph idx="1"/>
          </p:nvPr>
        </p:nvSpPr>
        <p:spPr>
          <a:xfrm>
            <a:off x="838200" y="985421"/>
            <a:ext cx="10515600" cy="5191542"/>
          </a:xfrm>
        </p:spPr>
        <p:txBody>
          <a:bodyPr/>
          <a:lstStyle/>
          <a:p>
            <a:r>
              <a:rPr lang="en-US" dirty="0">
                <a:solidFill>
                  <a:srgbClr val="FF0000"/>
                </a:solidFill>
              </a:rPr>
              <a:t>Genesis 25:19-28. </a:t>
            </a:r>
            <a:r>
              <a:rPr lang="en-US" dirty="0">
                <a:solidFill>
                  <a:srgbClr val="FFFF00"/>
                </a:solidFill>
              </a:rPr>
              <a:t>“These are the generations…</a:t>
            </a:r>
          </a:p>
          <a:p>
            <a:endParaRPr lang="en-US" dirty="0">
              <a:solidFill>
                <a:srgbClr val="FFFF00"/>
              </a:solidFill>
            </a:endParaRPr>
          </a:p>
          <a:p>
            <a:endParaRPr lang="en-US" dirty="0">
              <a:solidFill>
                <a:srgbClr val="FFFF00"/>
              </a:solidFill>
            </a:endParaRPr>
          </a:p>
          <a:p>
            <a:endParaRPr lang="en-US" dirty="0">
              <a:solidFill>
                <a:srgbClr val="FFFF00"/>
              </a:solidFill>
            </a:endParaRPr>
          </a:p>
          <a:p>
            <a:endParaRPr lang="en-US" dirty="0">
              <a:solidFill>
                <a:srgbClr val="FFFF00"/>
              </a:solidFill>
            </a:endParaRPr>
          </a:p>
          <a:p>
            <a:endParaRPr lang="en-US" dirty="0">
              <a:solidFill>
                <a:srgbClr val="FFFF00"/>
              </a:solidFill>
            </a:endParaRPr>
          </a:p>
          <a:p>
            <a:endParaRPr lang="en-US" dirty="0">
              <a:solidFill>
                <a:srgbClr val="FFFF00"/>
              </a:solidFill>
            </a:endParaRPr>
          </a:p>
          <a:p>
            <a:endParaRPr lang="en-US" dirty="0">
              <a:solidFill>
                <a:srgbClr val="FFFF00"/>
              </a:solidFill>
            </a:endParaRPr>
          </a:p>
          <a:p>
            <a:endParaRPr lang="en-US" dirty="0">
              <a:solidFill>
                <a:srgbClr val="FFFF00"/>
              </a:solidFill>
            </a:endParaRPr>
          </a:p>
          <a:p>
            <a:r>
              <a:rPr lang="en-US" dirty="0"/>
              <a:t>We hear and read: </a:t>
            </a:r>
            <a:r>
              <a:rPr lang="en-US" dirty="0">
                <a:solidFill>
                  <a:srgbClr val="FFFF00"/>
                </a:solidFill>
              </a:rPr>
              <a:t>The God of Abraham, Isaac and Jacob…</a:t>
            </a:r>
          </a:p>
          <a:p>
            <a:endParaRPr lang="en-US" dirty="0"/>
          </a:p>
          <a:p>
            <a:endParaRPr lang="en-AU" dirty="0"/>
          </a:p>
        </p:txBody>
      </p:sp>
      <p:pic>
        <p:nvPicPr>
          <p:cNvPr id="7" name="Picture 6">
            <a:extLst>
              <a:ext uri="{FF2B5EF4-FFF2-40B4-BE49-F238E27FC236}">
                <a16:creationId xmlns:a16="http://schemas.microsoft.com/office/drawing/2014/main" id="{4C69ABD4-B8C4-B440-BAB6-0FA35277D2E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161125" y="1509712"/>
            <a:ext cx="5715000" cy="3838575"/>
          </a:xfrm>
          <a:prstGeom prst="rect">
            <a:avLst/>
          </a:prstGeom>
        </p:spPr>
      </p:pic>
    </p:spTree>
    <p:extLst>
      <p:ext uri="{BB962C8B-B14F-4D97-AF65-F5344CB8AC3E}">
        <p14:creationId xmlns:p14="http://schemas.microsoft.com/office/powerpoint/2010/main" val="357067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E6606-DA57-770E-9670-F892CB7B696B}"/>
              </a:ext>
            </a:extLst>
          </p:cNvPr>
          <p:cNvSpPr>
            <a:spLocks noGrp="1"/>
          </p:cNvSpPr>
          <p:nvPr>
            <p:ph type="title"/>
          </p:nvPr>
        </p:nvSpPr>
        <p:spPr>
          <a:xfrm>
            <a:off x="838200" y="365126"/>
            <a:ext cx="10515600" cy="407232"/>
          </a:xfrm>
        </p:spPr>
        <p:txBody>
          <a:bodyPr>
            <a:normAutofit fontScale="90000"/>
          </a:bodyPr>
          <a:lstStyle/>
          <a:p>
            <a:r>
              <a:rPr lang="en-US" dirty="0">
                <a:solidFill>
                  <a:srgbClr val="00B0F0"/>
                </a:solidFill>
              </a:rPr>
              <a:t>Generations</a:t>
            </a:r>
            <a:endParaRPr lang="en-AU" dirty="0">
              <a:solidFill>
                <a:srgbClr val="00B0F0"/>
              </a:solidFill>
            </a:endParaRPr>
          </a:p>
        </p:txBody>
      </p:sp>
      <p:sp>
        <p:nvSpPr>
          <p:cNvPr id="3" name="Content Placeholder 2">
            <a:extLst>
              <a:ext uri="{FF2B5EF4-FFF2-40B4-BE49-F238E27FC236}">
                <a16:creationId xmlns:a16="http://schemas.microsoft.com/office/drawing/2014/main" id="{A186A2B3-78F3-B697-4F3B-9B7532B299D5}"/>
              </a:ext>
            </a:extLst>
          </p:cNvPr>
          <p:cNvSpPr>
            <a:spLocks noGrp="1"/>
          </p:cNvSpPr>
          <p:nvPr>
            <p:ph idx="1"/>
          </p:nvPr>
        </p:nvSpPr>
        <p:spPr>
          <a:xfrm>
            <a:off x="838200" y="958788"/>
            <a:ext cx="10515600" cy="5218175"/>
          </a:xfrm>
        </p:spPr>
        <p:txBody>
          <a:bodyPr>
            <a:normAutofit/>
          </a:bodyPr>
          <a:lstStyle/>
          <a:p>
            <a:r>
              <a:rPr lang="en-US" sz="2400" dirty="0"/>
              <a:t>The God of Abraham, Isaac and Jacob…</a:t>
            </a:r>
          </a:p>
          <a:p>
            <a:r>
              <a:rPr lang="en-US" sz="2400" dirty="0"/>
              <a:t>The number 3 is in play… Isaac being in the middle.</a:t>
            </a:r>
          </a:p>
          <a:p>
            <a:r>
              <a:rPr lang="en-US" sz="2400" dirty="0"/>
              <a:t>Isaac takes up little space in the Scriptures – much Like </a:t>
            </a:r>
            <a:r>
              <a:rPr lang="en-US" sz="2400" dirty="0" err="1"/>
              <a:t>Yeshua</a:t>
            </a:r>
            <a:r>
              <a:rPr lang="en-US" sz="2400" dirty="0"/>
              <a:t>. The focus is often on those before, and after him.</a:t>
            </a:r>
          </a:p>
          <a:p>
            <a:r>
              <a:rPr lang="en-US" sz="2400" dirty="0"/>
              <a:t>So what about Isaac’s father – Abraham? Do we witness a pattern that continues through the twin birth of Esau and Jacob?</a:t>
            </a:r>
          </a:p>
          <a:p>
            <a:r>
              <a:rPr lang="en-US" sz="2400" dirty="0"/>
              <a:t>Abraham was chosen by YHVH to go forth and leave his family, country etc. A little later [Genesis 14:13] we are told Abraham was called a Hebrew.</a:t>
            </a:r>
          </a:p>
          <a:p>
            <a:r>
              <a:rPr lang="en-US" sz="2400" dirty="0">
                <a:solidFill>
                  <a:srgbClr val="FF0000"/>
                </a:solidFill>
              </a:rPr>
              <a:t>Hebrew/</a:t>
            </a:r>
            <a:r>
              <a:rPr lang="en-US" sz="2400" dirty="0" err="1">
                <a:solidFill>
                  <a:srgbClr val="FF0000"/>
                </a:solidFill>
              </a:rPr>
              <a:t>Ibree</a:t>
            </a:r>
            <a:r>
              <a:rPr lang="en-US" sz="2400" dirty="0">
                <a:solidFill>
                  <a:srgbClr val="FF0000"/>
                </a:solidFill>
              </a:rPr>
              <a:t>  </a:t>
            </a:r>
            <a:r>
              <a:rPr lang="en-US" sz="2400" dirty="0">
                <a:solidFill>
                  <a:srgbClr val="FF0000"/>
                </a:solidFill>
                <a:cs typeface="Arial" panose="020B0604020202020204" pitchFamily="34" charset="0"/>
              </a:rPr>
              <a:t>ע</a:t>
            </a:r>
            <a:r>
              <a:rPr lang="he-IL" sz="2400" dirty="0">
                <a:solidFill>
                  <a:srgbClr val="FF0000"/>
                </a:solidFill>
                <a:cs typeface="Arial" panose="020B0604020202020204" pitchFamily="34" charset="0"/>
              </a:rPr>
              <a:t>ׅבֽרִי</a:t>
            </a:r>
            <a:r>
              <a:rPr lang="en-US" sz="2400" dirty="0">
                <a:solidFill>
                  <a:srgbClr val="FF0000"/>
                </a:solidFill>
                <a:cs typeface="Arial" panose="020B0604020202020204" pitchFamily="34" charset="0"/>
              </a:rPr>
              <a:t> </a:t>
            </a:r>
            <a:r>
              <a:rPr lang="en-US" sz="2400" dirty="0">
                <a:cs typeface="Arial" panose="020B0604020202020204" pitchFamily="34" charset="0"/>
              </a:rPr>
              <a:t> Root meaning: Move to the other side, end up in a different condition.</a:t>
            </a:r>
          </a:p>
          <a:p>
            <a:r>
              <a:rPr lang="en-US" sz="2400" dirty="0">
                <a:cs typeface="Arial" panose="020B0604020202020204" pitchFamily="34" charset="0"/>
              </a:rPr>
              <a:t>So we have Abraham – the 1</a:t>
            </a:r>
            <a:r>
              <a:rPr lang="en-US" sz="2400" baseline="30000" dirty="0">
                <a:cs typeface="Arial" panose="020B0604020202020204" pitchFamily="34" charset="0"/>
              </a:rPr>
              <a:t>st</a:t>
            </a:r>
            <a:r>
              <a:rPr lang="en-US" sz="2400" dirty="0">
                <a:cs typeface="Arial" panose="020B0604020202020204" pitchFamily="34" charset="0"/>
              </a:rPr>
              <a:t> Hebrew – 2 peoples from our Heavenly Father – Hebrews &amp; non Hebrews. </a:t>
            </a:r>
            <a:endParaRPr lang="en-AU" sz="2400" dirty="0"/>
          </a:p>
        </p:txBody>
      </p:sp>
    </p:spTree>
    <p:extLst>
      <p:ext uri="{BB962C8B-B14F-4D97-AF65-F5344CB8AC3E}">
        <p14:creationId xmlns:p14="http://schemas.microsoft.com/office/powerpoint/2010/main" val="25597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20BAA-A2B4-C7D7-9276-19A73DDCFD52}"/>
              </a:ext>
            </a:extLst>
          </p:cNvPr>
          <p:cNvSpPr>
            <a:spLocks noGrp="1"/>
          </p:cNvSpPr>
          <p:nvPr>
            <p:ph type="title"/>
          </p:nvPr>
        </p:nvSpPr>
        <p:spPr>
          <a:xfrm>
            <a:off x="838200" y="365126"/>
            <a:ext cx="10515600" cy="416110"/>
          </a:xfrm>
        </p:spPr>
        <p:txBody>
          <a:bodyPr>
            <a:normAutofit fontScale="90000"/>
          </a:bodyPr>
          <a:lstStyle/>
          <a:p>
            <a:r>
              <a:rPr lang="en-US" dirty="0">
                <a:solidFill>
                  <a:srgbClr val="00B0F0"/>
                </a:solidFill>
              </a:rPr>
              <a:t>Generations.</a:t>
            </a:r>
            <a:endParaRPr lang="en-AU" dirty="0">
              <a:solidFill>
                <a:srgbClr val="00B0F0"/>
              </a:solidFill>
            </a:endParaRPr>
          </a:p>
        </p:txBody>
      </p:sp>
      <p:sp>
        <p:nvSpPr>
          <p:cNvPr id="3" name="Content Placeholder 2">
            <a:extLst>
              <a:ext uri="{FF2B5EF4-FFF2-40B4-BE49-F238E27FC236}">
                <a16:creationId xmlns:a16="http://schemas.microsoft.com/office/drawing/2014/main" id="{513AE5DE-8E57-029C-138F-09242DC9F9CE}"/>
              </a:ext>
            </a:extLst>
          </p:cNvPr>
          <p:cNvSpPr>
            <a:spLocks noGrp="1"/>
          </p:cNvSpPr>
          <p:nvPr>
            <p:ph idx="1"/>
          </p:nvPr>
        </p:nvSpPr>
        <p:spPr>
          <a:xfrm>
            <a:off x="838200" y="923278"/>
            <a:ext cx="10515600" cy="5253685"/>
          </a:xfrm>
        </p:spPr>
        <p:txBody>
          <a:bodyPr>
            <a:normAutofit fontScale="85000" lnSpcReduction="10000"/>
          </a:bodyPr>
          <a:lstStyle/>
          <a:p>
            <a:r>
              <a:rPr lang="en-US" sz="2600" dirty="0"/>
              <a:t>We know Abraham had 2 sons: Ishmael, and Isaac. Ishmael came about through the so-called wisdom of man – a mixture of Hebrew and Egyptian [world].</a:t>
            </a:r>
          </a:p>
          <a:p>
            <a:r>
              <a:rPr lang="en-US" sz="2600" dirty="0"/>
              <a:t>YHVH made a sovereign choice, and along came Isaac/</a:t>
            </a:r>
            <a:r>
              <a:rPr lang="en-US" sz="2600" dirty="0" err="1"/>
              <a:t>Yitzchaq</a:t>
            </a:r>
            <a:r>
              <a:rPr lang="en-US" sz="2600" dirty="0"/>
              <a:t> – perhaps the 1</a:t>
            </a:r>
            <a:r>
              <a:rPr lang="en-US" sz="2600" baseline="30000" dirty="0"/>
              <a:t>st</a:t>
            </a:r>
            <a:r>
              <a:rPr lang="en-US" sz="2600" dirty="0"/>
              <a:t> pure Hebrew baby. </a:t>
            </a:r>
          </a:p>
          <a:p>
            <a:r>
              <a:rPr lang="en-US" sz="2600" dirty="0"/>
              <a:t>In fact Romans </a:t>
            </a:r>
            <a:r>
              <a:rPr lang="en-US" sz="2600" dirty="0">
                <a:solidFill>
                  <a:srgbClr val="FF0000"/>
                </a:solidFill>
              </a:rPr>
              <a:t>9:1-8</a:t>
            </a:r>
            <a:r>
              <a:rPr lang="en-US" sz="2600" dirty="0"/>
              <a:t> has this to say regarding biblical lineage according to our heavenly Father: </a:t>
            </a:r>
          </a:p>
          <a:p>
            <a:r>
              <a:rPr lang="en-US" sz="2600" dirty="0"/>
              <a:t>The sovereign choice is Isaac – and guess what. It is a lineage of promise not flesh. </a:t>
            </a:r>
          </a:p>
          <a:p>
            <a:pPr>
              <a:lnSpc>
                <a:spcPct val="115000"/>
              </a:lnSpc>
              <a:spcAft>
                <a:spcPts val="1000"/>
              </a:spcAft>
            </a:pPr>
            <a:r>
              <a:rPr lang="en-AU" sz="2600" dirty="0">
                <a:effectLst/>
                <a:ea typeface="Times New Roman" panose="02020603050405020304" pitchFamily="18" charset="0"/>
                <a:cs typeface="Calibri" panose="020F0502020204030204" pitchFamily="34" charset="0"/>
              </a:rPr>
              <a:t>Physical genealogy, birthright, bloodlines, breeding establishes your earthly identity but not your spiritual identity.</a:t>
            </a:r>
            <a:endParaRPr lang="en-AU" sz="2600" dirty="0">
              <a:effectLst/>
              <a:ea typeface="Times New Roman" panose="02020603050405020304" pitchFamily="18" charset="0"/>
              <a:cs typeface="Times New Roman" panose="02020603050405020304" pitchFamily="18" charset="0"/>
            </a:endParaRPr>
          </a:p>
          <a:p>
            <a:pPr>
              <a:lnSpc>
                <a:spcPct val="115000"/>
              </a:lnSpc>
              <a:spcAft>
                <a:spcPts val="1000"/>
              </a:spcAft>
            </a:pPr>
            <a:r>
              <a:rPr lang="en-AU" sz="2600" dirty="0">
                <a:effectLst/>
                <a:ea typeface="Times New Roman" panose="02020603050405020304" pitchFamily="18" charset="0"/>
                <a:cs typeface="Calibri" panose="020F0502020204030204" pitchFamily="34" charset="0"/>
              </a:rPr>
              <a:t>Jews pay attention! Being born a Jew does not guarantee your passage into spending eternity with your Creator.</a:t>
            </a:r>
            <a:endParaRPr lang="en-AU" sz="2600" dirty="0">
              <a:effectLst/>
              <a:ea typeface="Times New Roman" panose="02020603050405020304" pitchFamily="18" charset="0"/>
              <a:cs typeface="Times New Roman" panose="02020603050405020304" pitchFamily="18" charset="0"/>
            </a:endParaRPr>
          </a:p>
          <a:p>
            <a:pPr>
              <a:lnSpc>
                <a:spcPct val="115000"/>
              </a:lnSpc>
              <a:spcAft>
                <a:spcPts val="1000"/>
              </a:spcAft>
            </a:pPr>
            <a:r>
              <a:rPr lang="en-AU" sz="2600" dirty="0">
                <a:effectLst/>
                <a:ea typeface="Times New Roman" panose="02020603050405020304" pitchFamily="18" charset="0"/>
                <a:cs typeface="Calibri" panose="020F0502020204030204" pitchFamily="34" charset="0"/>
              </a:rPr>
              <a:t>Non Jew pay attention!! Being labelled a Catholic, Protestant, Baptist… does not guarantee you a passage either.</a:t>
            </a:r>
            <a:endParaRPr lang="en-AU" sz="2600" dirty="0">
              <a:effectLst/>
              <a:ea typeface="Times New Roman" panose="02020603050405020304" pitchFamily="18" charset="0"/>
              <a:cs typeface="Times New Roman" panose="02020603050405020304" pitchFamily="18" charset="0"/>
            </a:endParaRPr>
          </a:p>
          <a:p>
            <a:endParaRPr lang="en-AU" sz="2400" dirty="0"/>
          </a:p>
        </p:txBody>
      </p:sp>
    </p:spTree>
    <p:extLst>
      <p:ext uri="{BB962C8B-B14F-4D97-AF65-F5344CB8AC3E}">
        <p14:creationId xmlns:p14="http://schemas.microsoft.com/office/powerpoint/2010/main" val="278787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4B6F3-A798-9AB8-5B33-68B6B58356F2}"/>
              </a:ext>
            </a:extLst>
          </p:cNvPr>
          <p:cNvSpPr>
            <a:spLocks noGrp="1"/>
          </p:cNvSpPr>
          <p:nvPr>
            <p:ph type="title"/>
          </p:nvPr>
        </p:nvSpPr>
        <p:spPr>
          <a:xfrm>
            <a:off x="838200" y="365125"/>
            <a:ext cx="10515600" cy="380599"/>
          </a:xfrm>
        </p:spPr>
        <p:txBody>
          <a:bodyPr>
            <a:normAutofit fontScale="90000"/>
          </a:bodyPr>
          <a:lstStyle/>
          <a:p>
            <a:r>
              <a:rPr lang="en-AU" dirty="0">
                <a:solidFill>
                  <a:srgbClr val="00B0F0"/>
                </a:solidFill>
              </a:rPr>
              <a:t>Generations.</a:t>
            </a:r>
          </a:p>
        </p:txBody>
      </p:sp>
      <p:sp>
        <p:nvSpPr>
          <p:cNvPr id="3" name="Content Placeholder 2">
            <a:extLst>
              <a:ext uri="{FF2B5EF4-FFF2-40B4-BE49-F238E27FC236}">
                <a16:creationId xmlns:a16="http://schemas.microsoft.com/office/drawing/2014/main" id="{382BB4D3-28F0-5B35-0D2B-14CD28A06F3F}"/>
              </a:ext>
            </a:extLst>
          </p:cNvPr>
          <p:cNvSpPr>
            <a:spLocks noGrp="1"/>
          </p:cNvSpPr>
          <p:nvPr>
            <p:ph idx="1"/>
          </p:nvPr>
        </p:nvSpPr>
        <p:spPr>
          <a:xfrm>
            <a:off x="838200" y="1003177"/>
            <a:ext cx="10515600" cy="5173786"/>
          </a:xfrm>
        </p:spPr>
        <p:txBody>
          <a:bodyPr/>
          <a:lstStyle/>
          <a:p>
            <a:r>
              <a:rPr lang="en-US" sz="2400" baseline="30000" dirty="0">
                <a:solidFill>
                  <a:srgbClr val="FFFF00"/>
                </a:solidFill>
              </a:rPr>
              <a:t>12 </a:t>
            </a:r>
            <a:r>
              <a:rPr lang="en-US" sz="2400" dirty="0">
                <a:solidFill>
                  <a:srgbClr val="FFFF00"/>
                </a:solidFill>
              </a:rPr>
              <a:t>But as many as received Him, to them He gave the right to become children of God, </a:t>
            </a:r>
            <a:r>
              <a:rPr lang="en-US" sz="2400" i="1" dirty="0">
                <a:solidFill>
                  <a:srgbClr val="FFFF00"/>
                </a:solidFill>
              </a:rPr>
              <a:t>even</a:t>
            </a:r>
            <a:r>
              <a:rPr lang="en-US" sz="2400" dirty="0">
                <a:solidFill>
                  <a:srgbClr val="FFFF00"/>
                </a:solidFill>
              </a:rPr>
              <a:t> to those who believe in His name, </a:t>
            </a:r>
            <a:r>
              <a:rPr lang="en-US" sz="2400" baseline="30000" dirty="0">
                <a:solidFill>
                  <a:srgbClr val="FFFF00"/>
                </a:solidFill>
              </a:rPr>
              <a:t>13 </a:t>
            </a:r>
            <a:r>
              <a:rPr lang="en-US" sz="2400" dirty="0">
                <a:solidFill>
                  <a:srgbClr val="FFFF00"/>
                </a:solidFill>
              </a:rPr>
              <a:t>who were born, not of blood nor of the will of the flesh nor of the will of man, but of God.  </a:t>
            </a:r>
            <a:r>
              <a:rPr lang="en-US" sz="2400" dirty="0"/>
              <a:t>John 1:12-13 [NASB]</a:t>
            </a:r>
          </a:p>
          <a:p>
            <a:r>
              <a:rPr lang="en-US" sz="2400" dirty="0"/>
              <a:t>The will of man, always usurps the will of YHVH.  It’s not what man thinks is right, and just – but what YHVH promises to be right, and just that matters.</a:t>
            </a:r>
          </a:p>
          <a:p>
            <a:pPr>
              <a:lnSpc>
                <a:spcPct val="115000"/>
              </a:lnSpc>
              <a:spcAft>
                <a:spcPts val="1000"/>
              </a:spcAft>
            </a:pPr>
            <a:r>
              <a:rPr lang="en-AU" sz="2400" dirty="0">
                <a:effectLst/>
                <a:ea typeface="Times New Roman" panose="02020603050405020304" pitchFamily="18" charset="0"/>
                <a:cs typeface="Calibri" panose="020F0502020204030204" pitchFamily="34" charset="0"/>
              </a:rPr>
              <a:t>Hebrew is a term meaning to change direction. The term Hebrew gives identity to the Physical and the Spiritual.</a:t>
            </a:r>
            <a:r>
              <a:rPr lang="en-AU" sz="2400" dirty="0">
                <a:ea typeface="Times New Roman" panose="02020603050405020304" pitchFamily="18" charset="0"/>
                <a:cs typeface="Times New Roman" panose="02020603050405020304" pitchFamily="18" charset="0"/>
              </a:rPr>
              <a:t> </a:t>
            </a:r>
            <a:r>
              <a:rPr lang="en-AU" sz="2400" dirty="0">
                <a:effectLst/>
                <a:ea typeface="Times New Roman" panose="02020603050405020304" pitchFamily="18" charset="0"/>
                <a:cs typeface="Calibri" panose="020F0502020204030204" pitchFamily="34" charset="0"/>
              </a:rPr>
              <a:t>The Hebrew foundations are </a:t>
            </a:r>
            <a:r>
              <a:rPr lang="en-AU" sz="2400" dirty="0">
                <a:ea typeface="Times New Roman" panose="02020603050405020304" pitchFamily="18" charset="0"/>
                <a:cs typeface="Calibri" panose="020F0502020204030204" pitchFamily="34" charset="0"/>
              </a:rPr>
              <a:t>Torah</a:t>
            </a:r>
            <a:r>
              <a:rPr lang="en-AU" sz="2400" dirty="0">
                <a:effectLst/>
                <a:ea typeface="Times New Roman" panose="02020603050405020304" pitchFamily="18" charset="0"/>
                <a:cs typeface="Calibri" panose="020F0502020204030204" pitchFamily="34" charset="0"/>
              </a:rPr>
              <a:t> and the Word of YHVH = the way of life. Leave these aside and trouble crouches at the door.</a:t>
            </a:r>
          </a:p>
          <a:p>
            <a:pPr>
              <a:lnSpc>
                <a:spcPct val="115000"/>
              </a:lnSpc>
              <a:spcAft>
                <a:spcPts val="1000"/>
              </a:spcAft>
            </a:pPr>
            <a:r>
              <a:rPr lang="en-AU" sz="2400" dirty="0">
                <a:ea typeface="Times New Roman" panose="02020603050405020304" pitchFamily="18" charset="0"/>
                <a:cs typeface="Calibri" panose="020F0502020204030204" pitchFamily="34" charset="0"/>
              </a:rPr>
              <a:t>Now let’s move onto Isaac and Rebekah – similar event, but with a major difference. Esau and Jacob had the same Dad and Mum – in fact were twins. </a:t>
            </a:r>
            <a:r>
              <a:rPr lang="en-AU" sz="2400" dirty="0">
                <a:effectLst/>
                <a:ea typeface="Times New Roman" panose="02020603050405020304" pitchFamily="18" charset="0"/>
                <a:cs typeface="Calibri" panose="020F0502020204030204" pitchFamily="34" charset="0"/>
              </a:rPr>
              <a:t>Trouble was once again just around the corner.</a:t>
            </a:r>
            <a:endParaRPr lang="en-AU" sz="2400" dirty="0">
              <a:effectLst/>
              <a:ea typeface="Times New Roman" panose="02020603050405020304" pitchFamily="18" charset="0"/>
              <a:cs typeface="Times New Roman" panose="02020603050405020304" pitchFamily="18" charset="0"/>
            </a:endParaRPr>
          </a:p>
          <a:p>
            <a:endParaRPr lang="en-US" sz="2400" dirty="0"/>
          </a:p>
          <a:p>
            <a:endParaRPr lang="en-AU" dirty="0"/>
          </a:p>
        </p:txBody>
      </p:sp>
    </p:spTree>
    <p:extLst>
      <p:ext uri="{BB962C8B-B14F-4D97-AF65-F5344CB8AC3E}">
        <p14:creationId xmlns:p14="http://schemas.microsoft.com/office/powerpoint/2010/main" val="389473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A6E1A-5AE3-2287-46F2-8DB5DDE519A6}"/>
              </a:ext>
            </a:extLst>
          </p:cNvPr>
          <p:cNvSpPr>
            <a:spLocks noGrp="1"/>
          </p:cNvSpPr>
          <p:nvPr>
            <p:ph type="title"/>
          </p:nvPr>
        </p:nvSpPr>
        <p:spPr>
          <a:xfrm>
            <a:off x="838200" y="338492"/>
            <a:ext cx="10515600" cy="342545"/>
          </a:xfrm>
        </p:spPr>
        <p:txBody>
          <a:bodyPr>
            <a:normAutofit fontScale="90000"/>
          </a:bodyPr>
          <a:lstStyle/>
          <a:p>
            <a:r>
              <a:rPr lang="en-AU" dirty="0">
                <a:solidFill>
                  <a:srgbClr val="00B0F0"/>
                </a:solidFill>
              </a:rPr>
              <a:t>Generations.</a:t>
            </a:r>
          </a:p>
        </p:txBody>
      </p:sp>
      <p:sp>
        <p:nvSpPr>
          <p:cNvPr id="3" name="Content Placeholder 2">
            <a:extLst>
              <a:ext uri="{FF2B5EF4-FFF2-40B4-BE49-F238E27FC236}">
                <a16:creationId xmlns:a16="http://schemas.microsoft.com/office/drawing/2014/main" id="{421740FF-3932-1F4C-BF51-40F7E3726440}"/>
              </a:ext>
            </a:extLst>
          </p:cNvPr>
          <p:cNvSpPr>
            <a:spLocks noGrp="1"/>
          </p:cNvSpPr>
          <p:nvPr>
            <p:ph idx="1"/>
          </p:nvPr>
        </p:nvSpPr>
        <p:spPr>
          <a:xfrm>
            <a:off x="838200" y="861134"/>
            <a:ext cx="10515600" cy="5315829"/>
          </a:xfrm>
        </p:spPr>
        <p:txBody>
          <a:bodyPr>
            <a:normAutofit/>
          </a:bodyPr>
          <a:lstStyle/>
          <a:p>
            <a:r>
              <a:rPr lang="en-US" sz="2400" baseline="30000" dirty="0">
                <a:solidFill>
                  <a:srgbClr val="FFFF00"/>
                </a:solidFill>
              </a:rPr>
              <a:t>23 </a:t>
            </a:r>
            <a:r>
              <a:rPr lang="en-US" sz="2400" dirty="0">
                <a:solidFill>
                  <a:srgbClr val="FFFF00"/>
                </a:solidFill>
              </a:rPr>
              <a:t>The </a:t>
            </a:r>
            <a:r>
              <a:rPr lang="en-US" sz="2400" cap="small" dirty="0">
                <a:solidFill>
                  <a:srgbClr val="FFFF00"/>
                </a:solidFill>
                <a:effectLst/>
              </a:rPr>
              <a:t>Lord</a:t>
            </a:r>
            <a:r>
              <a:rPr lang="en-US" sz="2400" dirty="0">
                <a:solidFill>
                  <a:srgbClr val="FFFF00"/>
                </a:solidFill>
              </a:rPr>
              <a:t> said to her, “Two nations are in your womb; And two peoples will be separated from your body; And one people shall be stronger than the other; And the older shall serve the younger.”  </a:t>
            </a:r>
            <a:r>
              <a:rPr lang="en-US" sz="2400" dirty="0"/>
              <a:t>Genesis 25:23</a:t>
            </a:r>
          </a:p>
          <a:p>
            <a:r>
              <a:rPr lang="en-US" sz="2400" dirty="0"/>
              <a:t>2 Nations - 2 different world views would result. Esau grew up to be a hunter. Jacob, a peaceful man dwelt in tents.</a:t>
            </a:r>
          </a:p>
          <a:p>
            <a:r>
              <a:rPr lang="en-US" sz="2400" baseline="30000" dirty="0">
                <a:solidFill>
                  <a:srgbClr val="FFFF00"/>
                </a:solidFill>
              </a:rPr>
              <a:t>27 </a:t>
            </a:r>
            <a:r>
              <a:rPr lang="en-US" sz="2400" dirty="0">
                <a:solidFill>
                  <a:srgbClr val="FFFF00"/>
                </a:solidFill>
              </a:rPr>
              <a:t>When the boys grew up, Esau became a skillful hunter, a man of the field, but Jacob was a peaceful man, living in tents. </a:t>
            </a:r>
            <a:r>
              <a:rPr lang="en-US" sz="2400" baseline="30000" dirty="0">
                <a:solidFill>
                  <a:srgbClr val="FFFF00"/>
                </a:solidFill>
              </a:rPr>
              <a:t>28 </a:t>
            </a:r>
            <a:r>
              <a:rPr lang="en-US" sz="2400" dirty="0">
                <a:solidFill>
                  <a:srgbClr val="FFFF00"/>
                </a:solidFill>
              </a:rPr>
              <a:t>Now Isaac loved Esau, because he had a taste for game, but Rebekah loved Jacob. </a:t>
            </a:r>
            <a:r>
              <a:rPr lang="en-US" sz="2400" dirty="0"/>
              <a:t>Genesis 25:27-28</a:t>
            </a:r>
          </a:p>
          <a:p>
            <a:r>
              <a:rPr lang="en-US" sz="2400" dirty="0"/>
              <a:t>Nimrod was the only other character to be named a hunter in the bible. Considering this let us look at how Hirsch translates verse 28.</a:t>
            </a:r>
          </a:p>
          <a:p>
            <a:r>
              <a:rPr lang="en-US" sz="2400" dirty="0">
                <a:solidFill>
                  <a:srgbClr val="FF0000"/>
                </a:solidFill>
              </a:rPr>
              <a:t>“Yitzchak loved </a:t>
            </a:r>
            <a:r>
              <a:rPr lang="en-US" sz="2400" dirty="0" err="1">
                <a:solidFill>
                  <a:srgbClr val="FF0000"/>
                </a:solidFill>
              </a:rPr>
              <a:t>Esav</a:t>
            </a:r>
            <a:r>
              <a:rPr lang="en-US" sz="2400" dirty="0">
                <a:solidFill>
                  <a:srgbClr val="FF0000"/>
                </a:solidFill>
              </a:rPr>
              <a:t>, because he was a </a:t>
            </a:r>
            <a:r>
              <a:rPr lang="en-US" sz="2400" dirty="0">
                <a:solidFill>
                  <a:srgbClr val="FFC000"/>
                </a:solidFill>
              </a:rPr>
              <a:t>hunter also with his mouth</a:t>
            </a:r>
            <a:r>
              <a:rPr lang="en-US" sz="2400" dirty="0">
                <a:solidFill>
                  <a:srgbClr val="FF0000"/>
                </a:solidFill>
              </a:rPr>
              <a:t>, but </a:t>
            </a:r>
            <a:r>
              <a:rPr lang="en-US" sz="2400" dirty="0" err="1">
                <a:solidFill>
                  <a:srgbClr val="FF0000"/>
                </a:solidFill>
              </a:rPr>
              <a:t>Rivkah</a:t>
            </a:r>
            <a:r>
              <a:rPr lang="en-US" sz="2400" dirty="0">
                <a:solidFill>
                  <a:srgbClr val="FF0000"/>
                </a:solidFill>
              </a:rPr>
              <a:t> loved </a:t>
            </a:r>
            <a:r>
              <a:rPr lang="en-US" sz="2400" dirty="0" err="1">
                <a:solidFill>
                  <a:srgbClr val="FF0000"/>
                </a:solidFill>
              </a:rPr>
              <a:t>Ya’akov</a:t>
            </a:r>
            <a:r>
              <a:rPr lang="en-US" sz="2400" dirty="0">
                <a:solidFill>
                  <a:srgbClr val="FF0000"/>
                </a:solidFill>
              </a:rPr>
              <a:t>.” </a:t>
            </a:r>
            <a:r>
              <a:rPr lang="en-US" sz="2400" dirty="0"/>
              <a:t>[The Hirsch Chumash – </a:t>
            </a:r>
            <a:r>
              <a:rPr lang="en-US" sz="2400" dirty="0" err="1"/>
              <a:t>Sefer</a:t>
            </a:r>
            <a:r>
              <a:rPr lang="en-US" sz="2400" dirty="0"/>
              <a:t> </a:t>
            </a:r>
            <a:r>
              <a:rPr lang="en-US" sz="2400" dirty="0" err="1"/>
              <a:t>Bereshis</a:t>
            </a:r>
            <a:r>
              <a:rPr lang="en-US" sz="2400" dirty="0"/>
              <a:t>]</a:t>
            </a:r>
          </a:p>
          <a:p>
            <a:r>
              <a:rPr lang="en-US" sz="2400" dirty="0"/>
              <a:t> Hunter/</a:t>
            </a:r>
            <a:r>
              <a:rPr lang="en-US" sz="2400" dirty="0" err="1"/>
              <a:t>Tzayid</a:t>
            </a:r>
            <a:r>
              <a:rPr lang="en-US" sz="2400" dirty="0"/>
              <a:t>  </a:t>
            </a:r>
            <a:r>
              <a:rPr lang="he-IL" sz="2400" dirty="0">
                <a:latin typeface="Arial" panose="020B0604020202020204" pitchFamily="34" charset="0"/>
                <a:cs typeface="Arial" panose="020B0604020202020204" pitchFamily="34" charset="0"/>
              </a:rPr>
              <a:t>צַיִד</a:t>
            </a:r>
            <a:r>
              <a:rPr lang="en-US" sz="2400" dirty="0">
                <a:latin typeface="Arial" panose="020B0604020202020204" pitchFamily="34" charset="0"/>
                <a:cs typeface="Arial" panose="020B0604020202020204" pitchFamily="34" charset="0"/>
              </a:rPr>
              <a:t>  Trap, execute a planned act, snare, prey.</a:t>
            </a:r>
            <a:endParaRPr lang="en-US" sz="2400" dirty="0"/>
          </a:p>
          <a:p>
            <a:pPr marL="0" indent="0">
              <a:buNone/>
            </a:pPr>
            <a:endParaRPr lang="en-US" sz="2400" dirty="0">
              <a:solidFill>
                <a:srgbClr val="FF0000"/>
              </a:solidFill>
            </a:endParaRPr>
          </a:p>
          <a:p>
            <a:endParaRPr lang="en-US" sz="2400" dirty="0"/>
          </a:p>
          <a:p>
            <a:endParaRPr lang="en-US" sz="2400" dirty="0"/>
          </a:p>
          <a:p>
            <a:endParaRPr lang="en-AU" dirty="0"/>
          </a:p>
        </p:txBody>
      </p:sp>
    </p:spTree>
    <p:extLst>
      <p:ext uri="{BB962C8B-B14F-4D97-AF65-F5344CB8AC3E}">
        <p14:creationId xmlns:p14="http://schemas.microsoft.com/office/powerpoint/2010/main" val="2746356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D7688-E6D2-55EA-F213-463C61117E5D}"/>
              </a:ext>
            </a:extLst>
          </p:cNvPr>
          <p:cNvSpPr>
            <a:spLocks noGrp="1"/>
          </p:cNvSpPr>
          <p:nvPr>
            <p:ph type="title"/>
          </p:nvPr>
        </p:nvSpPr>
        <p:spPr>
          <a:xfrm>
            <a:off x="838200" y="365125"/>
            <a:ext cx="10515600" cy="389477"/>
          </a:xfrm>
        </p:spPr>
        <p:txBody>
          <a:bodyPr>
            <a:normAutofit fontScale="90000"/>
          </a:bodyPr>
          <a:lstStyle/>
          <a:p>
            <a:r>
              <a:rPr lang="en-US" dirty="0">
                <a:solidFill>
                  <a:srgbClr val="00B0F0"/>
                </a:solidFill>
              </a:rPr>
              <a:t>Generations.</a:t>
            </a:r>
            <a:endParaRPr lang="en-AU" dirty="0">
              <a:solidFill>
                <a:srgbClr val="00B0F0"/>
              </a:solidFill>
            </a:endParaRPr>
          </a:p>
        </p:txBody>
      </p:sp>
      <p:sp>
        <p:nvSpPr>
          <p:cNvPr id="3" name="Content Placeholder 2">
            <a:extLst>
              <a:ext uri="{FF2B5EF4-FFF2-40B4-BE49-F238E27FC236}">
                <a16:creationId xmlns:a16="http://schemas.microsoft.com/office/drawing/2014/main" id="{C63542A5-D034-0A6D-C31A-1285636575BC}"/>
              </a:ext>
            </a:extLst>
          </p:cNvPr>
          <p:cNvSpPr>
            <a:spLocks noGrp="1"/>
          </p:cNvSpPr>
          <p:nvPr>
            <p:ph idx="1"/>
          </p:nvPr>
        </p:nvSpPr>
        <p:spPr>
          <a:xfrm>
            <a:off x="838200" y="896645"/>
            <a:ext cx="10515600" cy="5306951"/>
          </a:xfrm>
        </p:spPr>
        <p:txBody>
          <a:bodyPr/>
          <a:lstStyle/>
          <a:p>
            <a:r>
              <a:rPr lang="en-US" sz="2400" dirty="0"/>
              <a:t>Esau was a man of action – perhaps we could say a man of the world, liked to dominate, and have his own way. Isaac seemed impressed with his hunting tales etc. After all he was Isaacs favorite. Esau could have been one to trap people with flamboyance and words, enticing the innocent and foolish @ </a:t>
            </a:r>
            <a:r>
              <a:rPr lang="en-US" sz="2400" dirty="0">
                <a:solidFill>
                  <a:srgbClr val="FF0000"/>
                </a:solidFill>
              </a:rPr>
              <a:t>2 Timothy 3:1-7 </a:t>
            </a:r>
          </a:p>
          <a:p>
            <a:r>
              <a:rPr lang="en-US" sz="2400" dirty="0"/>
              <a:t>Jacob a peaceful man living in tents…</a:t>
            </a:r>
          </a:p>
          <a:p>
            <a:r>
              <a:rPr lang="en-US" sz="2400" dirty="0">
                <a:solidFill>
                  <a:srgbClr val="FFC000"/>
                </a:solidFill>
              </a:rPr>
              <a:t>Peaceful/Tam  </a:t>
            </a:r>
            <a:r>
              <a:rPr lang="he-IL" sz="2400" dirty="0">
                <a:solidFill>
                  <a:srgbClr val="FFC000"/>
                </a:solidFill>
                <a:latin typeface="Arial" panose="020B0604020202020204" pitchFamily="34" charset="0"/>
                <a:cs typeface="Arial" panose="020B0604020202020204" pitchFamily="34" charset="0"/>
              </a:rPr>
              <a:t>תׇמ</a:t>
            </a:r>
            <a:r>
              <a:rPr lang="en-US" sz="2400" dirty="0">
                <a:latin typeface="Arial" panose="020B0604020202020204" pitchFamily="34" charset="0"/>
                <a:cs typeface="Arial" panose="020B0604020202020204" pitchFamily="34" charset="0"/>
              </a:rPr>
              <a:t> = complete, blameless, guiltless, whole.</a:t>
            </a:r>
          </a:p>
          <a:p>
            <a:r>
              <a:rPr lang="en-US" sz="2400" dirty="0">
                <a:latin typeface="Arial" panose="020B0604020202020204" pitchFamily="34" charset="0"/>
                <a:cs typeface="Arial" panose="020B0604020202020204" pitchFamily="34" charset="0"/>
              </a:rPr>
              <a:t>It appears Jacob/</a:t>
            </a:r>
            <a:r>
              <a:rPr lang="en-US" sz="2400" dirty="0" err="1">
                <a:latin typeface="Arial" panose="020B0604020202020204" pitchFamily="34" charset="0"/>
                <a:cs typeface="Arial" panose="020B0604020202020204" pitchFamily="34" charset="0"/>
              </a:rPr>
              <a:t>Ya’cov</a:t>
            </a:r>
            <a:r>
              <a:rPr lang="en-US" sz="2400" dirty="0">
                <a:latin typeface="Arial" panose="020B0604020202020204" pitchFamily="34" charset="0"/>
                <a:cs typeface="Arial" panose="020B0604020202020204" pitchFamily="34" charset="0"/>
              </a:rPr>
              <a:t> was one who was an introvert, keeping much to himself, even perhaps a son Rebekah thought she had to protect…</a:t>
            </a:r>
          </a:p>
          <a:p>
            <a:r>
              <a:rPr lang="en-US" sz="2400" dirty="0">
                <a:latin typeface="Arial" panose="020B0604020202020204" pitchFamily="34" charset="0"/>
                <a:cs typeface="Arial" panose="020B0604020202020204" pitchFamily="34" charset="0"/>
              </a:rPr>
              <a:t>Within these events we witness the complexities of life. We witness the tree of good and evil. We witness Cain and Abel. We witness Egypt and Israel. We witness ourselves…</a:t>
            </a:r>
          </a:p>
          <a:p>
            <a:r>
              <a:rPr lang="en-US" sz="2400" dirty="0">
                <a:latin typeface="Arial" panose="020B0604020202020204" pitchFamily="34" charset="0"/>
                <a:cs typeface="Arial" panose="020B0604020202020204" pitchFamily="34" charset="0"/>
              </a:rPr>
              <a:t>The question is:</a:t>
            </a:r>
            <a:endParaRPr lang="en-US" sz="2400" dirty="0"/>
          </a:p>
          <a:p>
            <a:endParaRPr lang="en-AU" dirty="0"/>
          </a:p>
        </p:txBody>
      </p:sp>
    </p:spTree>
    <p:extLst>
      <p:ext uri="{BB962C8B-B14F-4D97-AF65-F5344CB8AC3E}">
        <p14:creationId xmlns:p14="http://schemas.microsoft.com/office/powerpoint/2010/main" val="353488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CC0A1-A9D0-CA52-E7A9-3F5FA5EAFC11}"/>
              </a:ext>
            </a:extLst>
          </p:cNvPr>
          <p:cNvSpPr>
            <a:spLocks noGrp="1"/>
          </p:cNvSpPr>
          <p:nvPr>
            <p:ph type="title"/>
          </p:nvPr>
        </p:nvSpPr>
        <p:spPr>
          <a:xfrm>
            <a:off x="838200" y="365126"/>
            <a:ext cx="10515600" cy="315912"/>
          </a:xfrm>
        </p:spPr>
        <p:txBody>
          <a:bodyPr>
            <a:normAutofit fontScale="90000"/>
          </a:bodyPr>
          <a:lstStyle/>
          <a:p>
            <a:r>
              <a:rPr lang="en-US" dirty="0">
                <a:solidFill>
                  <a:srgbClr val="00B0F0"/>
                </a:solidFill>
              </a:rPr>
              <a:t>Generations.</a:t>
            </a:r>
            <a:endParaRPr lang="en-AU" dirty="0">
              <a:solidFill>
                <a:srgbClr val="00B0F0"/>
              </a:solidFill>
            </a:endParaRPr>
          </a:p>
        </p:txBody>
      </p:sp>
      <p:sp>
        <p:nvSpPr>
          <p:cNvPr id="3" name="Content Placeholder 2">
            <a:extLst>
              <a:ext uri="{FF2B5EF4-FFF2-40B4-BE49-F238E27FC236}">
                <a16:creationId xmlns:a16="http://schemas.microsoft.com/office/drawing/2014/main" id="{515E1831-19B7-C516-07A4-6B5D1657FDBB}"/>
              </a:ext>
            </a:extLst>
          </p:cNvPr>
          <p:cNvSpPr>
            <a:spLocks noGrp="1"/>
          </p:cNvSpPr>
          <p:nvPr>
            <p:ph idx="1"/>
          </p:nvPr>
        </p:nvSpPr>
        <p:spPr>
          <a:xfrm>
            <a:off x="838200" y="816746"/>
            <a:ext cx="10515600" cy="5360217"/>
          </a:xfrm>
        </p:spPr>
        <p:txBody>
          <a:bodyPr/>
          <a:lstStyle/>
          <a:p>
            <a:r>
              <a:rPr lang="en-US" dirty="0"/>
              <a:t>Do we want to sell our birthright for a lentil stew?</a:t>
            </a:r>
          </a:p>
          <a:p>
            <a:r>
              <a:rPr lang="en-US" dirty="0"/>
              <a:t>Are we heeding the instructions of our Father, or the words of false prophets?</a:t>
            </a:r>
          </a:p>
          <a:p>
            <a:r>
              <a:rPr lang="en-US" dirty="0"/>
              <a:t>Are we attracted to the flamboyant charismatic, with enticing words, and false promises?</a:t>
            </a:r>
          </a:p>
          <a:p>
            <a:r>
              <a:rPr lang="en-US" dirty="0"/>
              <a:t>Or are we attracted to: </a:t>
            </a:r>
          </a:p>
          <a:p>
            <a:r>
              <a:rPr lang="en-US" dirty="0">
                <a:solidFill>
                  <a:srgbClr val="FFC000"/>
                </a:solidFill>
              </a:rPr>
              <a:t>Isaiah 53:1-12.</a:t>
            </a:r>
          </a:p>
          <a:p>
            <a:endParaRPr lang="en-US" dirty="0"/>
          </a:p>
          <a:p>
            <a:r>
              <a:rPr lang="en-US" dirty="0"/>
              <a:t>Indeed there is no God like our God…</a:t>
            </a:r>
          </a:p>
          <a:p>
            <a:endParaRPr lang="en-US" dirty="0"/>
          </a:p>
          <a:p>
            <a:endParaRPr lang="en-AU" dirty="0"/>
          </a:p>
        </p:txBody>
      </p:sp>
    </p:spTree>
    <p:extLst>
      <p:ext uri="{BB962C8B-B14F-4D97-AF65-F5344CB8AC3E}">
        <p14:creationId xmlns:p14="http://schemas.microsoft.com/office/powerpoint/2010/main" val="279458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325</TotalTime>
  <Words>923</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Generations – Taldot תולדות</vt:lpstr>
      <vt:lpstr>Generations</vt:lpstr>
      <vt:lpstr>Generations.</vt:lpstr>
      <vt:lpstr>Generations.</vt:lpstr>
      <vt:lpstr>Generations.</vt:lpstr>
      <vt:lpstr>Generations.</vt:lpstr>
      <vt:lpstr>Generations.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Generation – Taldot תולדות</dc:title>
  <dc:creator>Philip Hammond</dc:creator>
  <cp:lastModifiedBy>Philip Hammond</cp:lastModifiedBy>
  <cp:revision>7</cp:revision>
  <dcterms:created xsi:type="dcterms:W3CDTF">2022-11-21T21:23:14Z</dcterms:created>
  <dcterms:modified xsi:type="dcterms:W3CDTF">2022-11-25T22:06:27Z</dcterms:modified>
</cp:coreProperties>
</file>