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7FBE6D-A0AF-48FD-8FCD-2E8942EAA1A3}" type="datetimeFigureOut">
              <a:rPr lang="en-AU" smtClean="0"/>
              <a:t>24/12/2022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194462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7FBE6D-A0AF-48FD-8FCD-2E8942EAA1A3}" type="datetimeFigureOut">
              <a:rPr lang="en-AU" smtClean="0"/>
              <a:t>24/12/2022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39804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7FBE6D-A0AF-48FD-8FCD-2E8942EAA1A3}" type="datetimeFigureOut">
              <a:rPr lang="en-AU" smtClean="0"/>
              <a:t>24/12/2022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181847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7FBE6D-A0AF-48FD-8FCD-2E8942EAA1A3}" type="datetimeFigureOut">
              <a:rPr lang="en-AU" smtClean="0"/>
              <a:t>24/12/2022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62641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7FBE6D-A0AF-48FD-8FCD-2E8942EAA1A3}" type="datetimeFigureOut">
              <a:rPr lang="en-AU" smtClean="0"/>
              <a:t>24/12/2022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391953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7FBE6D-A0AF-48FD-8FCD-2E8942EAA1A3}" type="datetimeFigureOut">
              <a:rPr lang="en-AU" smtClean="0"/>
              <a:t>24/12/2022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306629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7FBE6D-A0AF-48FD-8FCD-2E8942EAA1A3}" type="datetimeFigureOut">
              <a:rPr lang="en-AU" smtClean="0"/>
              <a:t>24/12/2022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8217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7FBE6D-A0AF-48FD-8FCD-2E8942EAA1A3}" type="datetimeFigureOut">
              <a:rPr lang="en-AU" smtClean="0"/>
              <a:t>24/12/2022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27262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FBE6D-A0AF-48FD-8FCD-2E8942EAA1A3}" type="datetimeFigureOut">
              <a:rPr lang="en-AU" smtClean="0"/>
              <a:t>24/12/2022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393599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7FBE6D-A0AF-48FD-8FCD-2E8942EAA1A3}" type="datetimeFigureOut">
              <a:rPr lang="en-AU" smtClean="0"/>
              <a:t>24/12/2022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6846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7FBE6D-A0AF-48FD-8FCD-2E8942EAA1A3}" type="datetimeFigureOut">
              <a:rPr lang="en-AU" smtClean="0"/>
              <a:t>24/12/2022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96FDFB-B0ED-4627-9F36-439F9E1A7E12}" type="slidenum">
              <a:rPr lang="en-AU" smtClean="0"/>
              <a:t>‹#›</a:t>
            </a:fld>
            <a:endParaRPr lang="en-AU"/>
          </a:p>
        </p:txBody>
      </p:sp>
    </p:spTree>
    <p:extLst>
      <p:ext uri="{BB962C8B-B14F-4D97-AF65-F5344CB8AC3E}">
        <p14:creationId xmlns:p14="http://schemas.microsoft.com/office/powerpoint/2010/main" val="149506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FBE6D-A0AF-48FD-8FCD-2E8942EAA1A3}" type="datetimeFigureOut">
              <a:rPr lang="en-AU" smtClean="0"/>
              <a:t>24/12/2022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6FDFB-B0ED-4627-9F36-439F9E1A7E12}" type="slidenum">
              <a:rPr lang="en-AU" smtClean="0"/>
              <a:t>‹#›</a:t>
            </a:fld>
            <a:endParaRPr lang="en-AU"/>
          </a:p>
        </p:txBody>
      </p:sp>
    </p:spTree>
    <p:extLst>
      <p:ext uri="{BB962C8B-B14F-4D97-AF65-F5344CB8AC3E}">
        <p14:creationId xmlns:p14="http://schemas.microsoft.com/office/powerpoint/2010/main" val="42223496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4491D1-2EEC-8E44-3457-98005D67F917}"/>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5" name="Content Placeholder 4">
            <a:extLst>
              <a:ext uri="{FF2B5EF4-FFF2-40B4-BE49-F238E27FC236}">
                <a16:creationId xmlns:a16="http://schemas.microsoft.com/office/drawing/2014/main" id="{E5FA7D72-E43B-7597-9584-96A38EA25919}"/>
              </a:ext>
            </a:extLst>
          </p:cNvPr>
          <p:cNvSpPr>
            <a:spLocks noGrp="1"/>
          </p:cNvSpPr>
          <p:nvPr>
            <p:ph idx="1"/>
          </p:nvPr>
        </p:nvSpPr>
        <p:spPr>
          <a:xfrm>
            <a:off x="838200" y="878889"/>
            <a:ext cx="10515600" cy="5298074"/>
          </a:xfrm>
        </p:spPr>
        <p:txBody>
          <a:bodyPr/>
          <a:lstStyle/>
          <a:p>
            <a:r>
              <a:rPr lang="en-US" sz="2400" dirty="0"/>
              <a:t>King David’s life was an intriguing life to say the least, it was full of ups and downs – great victories, scary moments, stupid decisions, and yet he was described as a man after YHVH’s own heart. </a:t>
            </a:r>
            <a:r>
              <a:rPr lang="en-US" sz="2400" dirty="0">
                <a:solidFill>
                  <a:srgbClr val="FF0000"/>
                </a:solidFill>
              </a:rPr>
              <a:t>1 Samuel 13:14 </a:t>
            </a:r>
            <a:r>
              <a:rPr lang="en-US" sz="2400" dirty="0"/>
              <a:t>also… </a:t>
            </a:r>
          </a:p>
          <a:p>
            <a:r>
              <a:rPr lang="en-US" sz="2400" baseline="30000" dirty="0">
                <a:solidFill>
                  <a:srgbClr val="FFFF00"/>
                </a:solidFill>
              </a:rPr>
              <a:t>21 </a:t>
            </a:r>
            <a:r>
              <a:rPr lang="en-US" sz="2400" dirty="0">
                <a:solidFill>
                  <a:srgbClr val="FFFF00"/>
                </a:solidFill>
              </a:rPr>
              <a:t>And afterward they asked for a king; so God gave them Saul the son of Kish, a man of the tribe of Benjamin, for forty years. </a:t>
            </a:r>
            <a:r>
              <a:rPr lang="en-US" sz="2400" baseline="30000" dirty="0">
                <a:solidFill>
                  <a:srgbClr val="FFFF00"/>
                </a:solidFill>
              </a:rPr>
              <a:t>22 </a:t>
            </a:r>
            <a:r>
              <a:rPr lang="en-US" sz="2400" dirty="0">
                <a:solidFill>
                  <a:srgbClr val="FFFF00"/>
                </a:solidFill>
              </a:rPr>
              <a:t>And when He had removed him, He raised up for them David as king, to whom also He gave testimony and said, ‘I have found David the </a:t>
            </a:r>
            <a:r>
              <a:rPr lang="en-US" sz="2400" i="1" dirty="0">
                <a:solidFill>
                  <a:srgbClr val="FFFF00"/>
                </a:solidFill>
              </a:rPr>
              <a:t>son</a:t>
            </a:r>
            <a:r>
              <a:rPr lang="en-US" sz="2400" dirty="0">
                <a:solidFill>
                  <a:srgbClr val="FFFF00"/>
                </a:solidFill>
              </a:rPr>
              <a:t> of Jesse, a man after My </a:t>
            </a:r>
            <a:r>
              <a:rPr lang="en-US" sz="2400" i="1" dirty="0">
                <a:solidFill>
                  <a:srgbClr val="FFFF00"/>
                </a:solidFill>
              </a:rPr>
              <a:t>own</a:t>
            </a:r>
            <a:r>
              <a:rPr lang="en-US" sz="2400" dirty="0">
                <a:solidFill>
                  <a:srgbClr val="FFFF00"/>
                </a:solidFill>
              </a:rPr>
              <a:t> heart, who will do all My will.’ </a:t>
            </a:r>
            <a:r>
              <a:rPr lang="en-US" sz="2400" baseline="30000" dirty="0">
                <a:solidFill>
                  <a:srgbClr val="FFFF00"/>
                </a:solidFill>
              </a:rPr>
              <a:t>23 </a:t>
            </a:r>
            <a:r>
              <a:rPr lang="en-US" sz="2400" dirty="0">
                <a:solidFill>
                  <a:srgbClr val="FFFF00"/>
                </a:solidFill>
              </a:rPr>
              <a:t>From this man’s seed, according to </a:t>
            </a:r>
            <a:r>
              <a:rPr lang="en-US" sz="2400" i="1" dirty="0">
                <a:solidFill>
                  <a:srgbClr val="FFFF00"/>
                </a:solidFill>
              </a:rPr>
              <a:t>the</a:t>
            </a:r>
            <a:r>
              <a:rPr lang="en-US" sz="2400" dirty="0">
                <a:solidFill>
                  <a:srgbClr val="FFFF00"/>
                </a:solidFill>
              </a:rPr>
              <a:t> promise, God raised up for Israel a Savior—</a:t>
            </a:r>
            <a:r>
              <a:rPr lang="en-US" sz="2400" dirty="0" err="1">
                <a:solidFill>
                  <a:srgbClr val="FFFF00"/>
                </a:solidFill>
              </a:rPr>
              <a:t>Yeshua</a:t>
            </a:r>
            <a:r>
              <a:rPr lang="en-US" sz="2400" dirty="0">
                <a:solidFill>
                  <a:srgbClr val="FFFF00"/>
                </a:solidFill>
              </a:rPr>
              <a:t>— </a:t>
            </a:r>
            <a:r>
              <a:rPr lang="en-US" sz="2400" baseline="30000" dirty="0">
                <a:solidFill>
                  <a:srgbClr val="FFFF00"/>
                </a:solidFill>
              </a:rPr>
              <a:t>24 </a:t>
            </a:r>
            <a:r>
              <a:rPr lang="en-US" sz="2400" dirty="0">
                <a:solidFill>
                  <a:srgbClr val="FFFF00"/>
                </a:solidFill>
              </a:rPr>
              <a:t>after John had first preached, before His coming, the baptism of repentance to all the people of Israel.  </a:t>
            </a:r>
            <a:r>
              <a:rPr lang="en-US" sz="2400" dirty="0">
                <a:solidFill>
                  <a:srgbClr val="FF0000"/>
                </a:solidFill>
              </a:rPr>
              <a:t>Acts 13:22</a:t>
            </a:r>
          </a:p>
          <a:p>
            <a:r>
              <a:rPr lang="en-US" sz="2400" dirty="0"/>
              <a:t>Points of interest:</a:t>
            </a:r>
          </a:p>
          <a:p>
            <a:r>
              <a:rPr lang="en-US" sz="2400" dirty="0">
                <a:solidFill>
                  <a:srgbClr val="FF0000"/>
                </a:solidFill>
              </a:rPr>
              <a:t>Ruth 4:17-22. </a:t>
            </a:r>
            <a:r>
              <a:rPr lang="en-US" sz="2400" dirty="0"/>
              <a:t>1</a:t>
            </a:r>
            <a:r>
              <a:rPr lang="en-US" sz="2400" baseline="30000" dirty="0"/>
              <a:t>st</a:t>
            </a:r>
            <a:r>
              <a:rPr lang="en-US" sz="2400" dirty="0"/>
              <a:t> time David is mentioned in the bible – The New American Catholic bible says: The father of Jesse, the father of David: Indicating the place of Obed, Jess and David in the line of Judah and the ancestry of Christ, the Messiah</a:t>
            </a:r>
          </a:p>
          <a:p>
            <a:endParaRPr lang="en-AU" dirty="0">
              <a:solidFill>
                <a:srgbClr val="FF0000"/>
              </a:solidFill>
            </a:endParaRPr>
          </a:p>
        </p:txBody>
      </p:sp>
    </p:spTree>
    <p:extLst>
      <p:ext uri="{BB962C8B-B14F-4D97-AF65-F5344CB8AC3E}">
        <p14:creationId xmlns:p14="http://schemas.microsoft.com/office/powerpoint/2010/main" val="9455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75EA-F471-8BDB-8760-97322421FAB7}"/>
              </a:ext>
            </a:extLst>
          </p:cNvPr>
          <p:cNvSpPr>
            <a:spLocks noGrp="1"/>
          </p:cNvSpPr>
          <p:nvPr>
            <p:ph type="title"/>
          </p:nvPr>
        </p:nvSpPr>
        <p:spPr>
          <a:xfrm>
            <a:off x="838200" y="365125"/>
            <a:ext cx="10515600" cy="433865"/>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3" name="Content Placeholder 2">
            <a:extLst>
              <a:ext uri="{FF2B5EF4-FFF2-40B4-BE49-F238E27FC236}">
                <a16:creationId xmlns:a16="http://schemas.microsoft.com/office/drawing/2014/main" id="{7FCB075E-4B95-3CF1-83BF-55632CDF0EAC}"/>
              </a:ext>
            </a:extLst>
          </p:cNvPr>
          <p:cNvSpPr>
            <a:spLocks noGrp="1"/>
          </p:cNvSpPr>
          <p:nvPr>
            <p:ph idx="1"/>
          </p:nvPr>
        </p:nvSpPr>
        <p:spPr>
          <a:xfrm>
            <a:off x="838200" y="1003177"/>
            <a:ext cx="10515600" cy="5173786"/>
          </a:xfrm>
        </p:spPr>
        <p:txBody>
          <a:bodyPr>
            <a:normAutofit/>
          </a:bodyPr>
          <a:lstStyle/>
          <a:p>
            <a:r>
              <a:rPr lang="en-US" sz="2400" dirty="0"/>
              <a:t>David is mentioned in many genealogies listings – for us the lineage of David and the Messiah are of the most interest. </a:t>
            </a:r>
            <a:r>
              <a:rPr lang="en-US" sz="2400" dirty="0" err="1"/>
              <a:t>Eg</a:t>
            </a:r>
            <a:r>
              <a:rPr lang="en-US" sz="2400" dirty="0"/>
              <a:t>:</a:t>
            </a:r>
          </a:p>
          <a:p>
            <a:r>
              <a:rPr lang="en-US" sz="2400" dirty="0">
                <a:solidFill>
                  <a:srgbClr val="FF0000"/>
                </a:solidFill>
              </a:rPr>
              <a:t>Matthew 1:5-6</a:t>
            </a:r>
          </a:p>
          <a:p>
            <a:r>
              <a:rPr lang="en-US" sz="2400" dirty="0">
                <a:solidFill>
                  <a:srgbClr val="FF0000"/>
                </a:solidFill>
              </a:rPr>
              <a:t>Luke 3:31-32.</a:t>
            </a:r>
          </a:p>
          <a:p>
            <a:r>
              <a:rPr lang="en-US" sz="2400" dirty="0"/>
              <a:t>Another intriguing fact: Outside of </a:t>
            </a:r>
            <a:r>
              <a:rPr lang="en-US" sz="2400" dirty="0" err="1"/>
              <a:t>Yeshua</a:t>
            </a:r>
            <a:r>
              <a:rPr lang="en-US" sz="2400" dirty="0"/>
              <a:t> David is the first name written down in the New Testament @ </a:t>
            </a:r>
            <a:r>
              <a:rPr lang="en-US" sz="2400" dirty="0">
                <a:solidFill>
                  <a:srgbClr val="FF0000"/>
                </a:solidFill>
              </a:rPr>
              <a:t>Matthew 1:1 </a:t>
            </a:r>
            <a:r>
              <a:rPr lang="en-US" sz="2400" dirty="0"/>
              <a:t>attests too. David is also the last name [outside of </a:t>
            </a:r>
            <a:r>
              <a:rPr lang="en-US" sz="2400" dirty="0" err="1"/>
              <a:t>Yeshua</a:t>
            </a:r>
            <a:r>
              <a:rPr lang="en-US" sz="2400" dirty="0"/>
              <a:t>] to be written down @ </a:t>
            </a:r>
            <a:r>
              <a:rPr lang="en-US" sz="2400" dirty="0">
                <a:solidFill>
                  <a:srgbClr val="FF0000"/>
                </a:solidFill>
              </a:rPr>
              <a:t>Revelation 22:16 </a:t>
            </a:r>
            <a:r>
              <a:rPr lang="en-US" sz="2400" dirty="0"/>
              <a:t>attests too.</a:t>
            </a:r>
          </a:p>
          <a:p>
            <a:r>
              <a:rPr lang="en-US" sz="2400" dirty="0"/>
              <a:t>These few facts are to help us establish the special spot David had with YHVH…</a:t>
            </a:r>
          </a:p>
          <a:p>
            <a:r>
              <a:rPr lang="en-US" sz="2400" dirty="0"/>
              <a:t>None the less David wasn’t always the golden boy, however, his biblical beginnings are worth noting.</a:t>
            </a:r>
          </a:p>
          <a:p>
            <a:r>
              <a:rPr lang="en-US" sz="2400" dirty="0">
                <a:solidFill>
                  <a:srgbClr val="FF0000"/>
                </a:solidFill>
              </a:rPr>
              <a:t>1 Samuel 16:1-12. </a:t>
            </a:r>
          </a:p>
          <a:p>
            <a:r>
              <a:rPr lang="en-US" sz="2400" dirty="0"/>
              <a:t>Why do I say worth noting, well lets have a look and glean some encouragement: </a:t>
            </a:r>
            <a:endParaRPr lang="en-AU" sz="2400" dirty="0"/>
          </a:p>
        </p:txBody>
      </p:sp>
    </p:spTree>
    <p:extLst>
      <p:ext uri="{BB962C8B-B14F-4D97-AF65-F5344CB8AC3E}">
        <p14:creationId xmlns:p14="http://schemas.microsoft.com/office/powerpoint/2010/main" val="393919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F2D6-8E69-17FA-4E29-7D5E7227E5FB}"/>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3" name="Content Placeholder 2">
            <a:extLst>
              <a:ext uri="{FF2B5EF4-FFF2-40B4-BE49-F238E27FC236}">
                <a16:creationId xmlns:a16="http://schemas.microsoft.com/office/drawing/2014/main" id="{6C3DB24B-F7C2-4162-E159-7292B5E9CF87}"/>
              </a:ext>
            </a:extLst>
          </p:cNvPr>
          <p:cNvSpPr>
            <a:spLocks noGrp="1"/>
          </p:cNvSpPr>
          <p:nvPr>
            <p:ph idx="1"/>
          </p:nvPr>
        </p:nvSpPr>
        <p:spPr>
          <a:xfrm>
            <a:off x="838200" y="958788"/>
            <a:ext cx="10515600" cy="5218175"/>
          </a:xfrm>
        </p:spPr>
        <p:txBody>
          <a:bodyPr>
            <a:normAutofit/>
          </a:bodyPr>
          <a:lstStyle/>
          <a:p>
            <a:r>
              <a:rPr lang="en-US" sz="2400" dirty="0"/>
              <a:t>These verses tell us Samuel didn’t know which son was to be chosen. All seven passed before him – but none were the chosen.</a:t>
            </a:r>
          </a:p>
          <a:p>
            <a:r>
              <a:rPr lang="en-US" sz="2400" dirty="0"/>
              <a:t>Then the question: Are all your sons here? No there is one more, he is shepherding our </a:t>
            </a:r>
            <a:r>
              <a:rPr lang="en-US" sz="2400" dirty="0" err="1"/>
              <a:t>sheepies</a:t>
            </a:r>
            <a:r>
              <a:rPr lang="en-US" sz="2400" dirty="0"/>
              <a:t>. Samuel replies bring him here – please.</a:t>
            </a:r>
          </a:p>
          <a:p>
            <a:r>
              <a:rPr lang="en-US" sz="2400" dirty="0"/>
              <a:t>We should notice – David was not what one in the ANE culture would have chosen to be anointed by YHVH to be KING over Israel. It appears he was not your he-man type, that people looked at with awe. Reminds me of:  </a:t>
            </a:r>
            <a:r>
              <a:rPr lang="en-US" sz="2400" dirty="0">
                <a:solidFill>
                  <a:srgbClr val="FF0000"/>
                </a:solidFill>
              </a:rPr>
              <a:t>Isaiah 53:2. </a:t>
            </a:r>
          </a:p>
          <a:p>
            <a:r>
              <a:rPr lang="en-US" sz="2400" dirty="0"/>
              <a:t>Samuel has David brought before him and YHVH said: “… anoint him…” </a:t>
            </a:r>
          </a:p>
          <a:p>
            <a:r>
              <a:rPr lang="en-US" sz="2400" dirty="0">
                <a:solidFill>
                  <a:srgbClr val="FF0000"/>
                </a:solidFill>
              </a:rPr>
              <a:t>1 Samuel 16:13</a:t>
            </a:r>
            <a:r>
              <a:rPr lang="en-US" sz="2400" dirty="0"/>
              <a:t>. Take notice of: …</a:t>
            </a:r>
            <a:r>
              <a:rPr lang="en-US" sz="2400" dirty="0">
                <a:solidFill>
                  <a:srgbClr val="FFFF00"/>
                </a:solidFill>
              </a:rPr>
              <a:t>the Spirit of YHVH came upon David from that day forward. </a:t>
            </a:r>
            <a:r>
              <a:rPr lang="en-US" sz="2400" dirty="0"/>
              <a:t>Followed by the Spirit of YHVH leaving Saul. David is then chosen to sooth the spirit of Saul… what a turn around. </a:t>
            </a:r>
          </a:p>
          <a:p>
            <a:r>
              <a:rPr lang="en-US" sz="2400" dirty="0"/>
              <a:t>David’s claim to fame: The Goliath account:</a:t>
            </a:r>
            <a:endParaRPr lang="en-AU" sz="2400" dirty="0"/>
          </a:p>
        </p:txBody>
      </p:sp>
    </p:spTree>
    <p:extLst>
      <p:ext uri="{BB962C8B-B14F-4D97-AF65-F5344CB8AC3E}">
        <p14:creationId xmlns:p14="http://schemas.microsoft.com/office/powerpoint/2010/main" val="206554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5E08-7C69-9E9C-1C94-1070558DBFA6}"/>
              </a:ext>
            </a:extLst>
          </p:cNvPr>
          <p:cNvSpPr>
            <a:spLocks noGrp="1"/>
          </p:cNvSpPr>
          <p:nvPr>
            <p:ph type="title"/>
          </p:nvPr>
        </p:nvSpPr>
        <p:spPr>
          <a:xfrm>
            <a:off x="838200" y="365126"/>
            <a:ext cx="10515600" cy="315912"/>
          </a:xfrm>
        </p:spPr>
        <p:txBody>
          <a:bodyPr>
            <a:normAutofit fontScale="90000"/>
          </a:bodyPr>
          <a:lstStyle/>
          <a:p>
            <a:r>
              <a:rPr lang="en-AU" dirty="0">
                <a:solidFill>
                  <a:srgbClr val="00B0F0"/>
                </a:solidFill>
              </a:rPr>
              <a:t>What can we learn </a:t>
            </a:r>
            <a:r>
              <a:rPr lang="en-AU">
                <a:solidFill>
                  <a:srgbClr val="00B0F0"/>
                </a:solidFill>
              </a:rPr>
              <a:t>from David?</a:t>
            </a:r>
            <a:endParaRPr lang="en-AU" dirty="0">
              <a:solidFill>
                <a:srgbClr val="00B0F0"/>
              </a:solidFill>
            </a:endParaRPr>
          </a:p>
        </p:txBody>
      </p:sp>
      <p:sp>
        <p:nvSpPr>
          <p:cNvPr id="3" name="Content Placeholder 2">
            <a:extLst>
              <a:ext uri="{FF2B5EF4-FFF2-40B4-BE49-F238E27FC236}">
                <a16:creationId xmlns:a16="http://schemas.microsoft.com/office/drawing/2014/main" id="{FEDE2AAB-D7A1-5F08-4B9B-0970C5F77937}"/>
              </a:ext>
            </a:extLst>
          </p:cNvPr>
          <p:cNvSpPr>
            <a:spLocks noGrp="1"/>
          </p:cNvSpPr>
          <p:nvPr>
            <p:ph idx="1"/>
          </p:nvPr>
        </p:nvSpPr>
        <p:spPr>
          <a:xfrm>
            <a:off x="838200" y="958788"/>
            <a:ext cx="10515600" cy="5218175"/>
          </a:xfrm>
        </p:spPr>
        <p:txBody>
          <a:bodyPr>
            <a:normAutofit/>
          </a:bodyPr>
          <a:lstStyle/>
          <a:p>
            <a:r>
              <a:rPr lang="en-US" sz="2400" dirty="0">
                <a:solidFill>
                  <a:srgbClr val="FF0000"/>
                </a:solidFill>
              </a:rPr>
              <a:t>1 Samuel 17:1-16. </a:t>
            </a:r>
            <a:r>
              <a:rPr lang="en-US" sz="2400" dirty="0"/>
              <a:t>The Philistines were confident in their own strength thru their mighty warrior Goliath. Notice the taunting of 40 days and 40 nights in verse 16.</a:t>
            </a:r>
          </a:p>
          <a:p>
            <a:r>
              <a:rPr lang="en-US" sz="2400" dirty="0"/>
              <a:t>Then Jesse sent David with some food to the battle site, to see how his brothers were going… when he arrived it appears he was perhaps taken back somewhat as to the lack of faith within the army of Israel.</a:t>
            </a:r>
          </a:p>
          <a:p>
            <a:r>
              <a:rPr lang="en-US" sz="2400" dirty="0"/>
              <a:t>Then we have the exchange between Saul and David: </a:t>
            </a:r>
            <a:r>
              <a:rPr lang="en-US" sz="2400" baseline="30000" dirty="0">
                <a:solidFill>
                  <a:srgbClr val="FFFF00"/>
                </a:solidFill>
              </a:rPr>
              <a:t>31 </a:t>
            </a:r>
            <a:r>
              <a:rPr lang="en-US" sz="2400" dirty="0">
                <a:solidFill>
                  <a:srgbClr val="FFFF00"/>
                </a:solidFill>
              </a:rPr>
              <a:t>Now when the words which David spoke were heard, they reported </a:t>
            </a:r>
            <a:r>
              <a:rPr lang="en-US" sz="2400" i="1" dirty="0">
                <a:solidFill>
                  <a:srgbClr val="FFFF00"/>
                </a:solidFill>
              </a:rPr>
              <a:t>them</a:t>
            </a:r>
            <a:r>
              <a:rPr lang="en-US" sz="2400" dirty="0">
                <a:solidFill>
                  <a:srgbClr val="FFFF00"/>
                </a:solidFill>
              </a:rPr>
              <a:t> to Saul; and he sent for him. </a:t>
            </a:r>
            <a:r>
              <a:rPr lang="en-US" sz="2400" baseline="30000" dirty="0">
                <a:solidFill>
                  <a:srgbClr val="FFFF00"/>
                </a:solidFill>
              </a:rPr>
              <a:t>32 </a:t>
            </a:r>
            <a:r>
              <a:rPr lang="en-US" sz="2400" dirty="0">
                <a:solidFill>
                  <a:srgbClr val="FFFF00"/>
                </a:solidFill>
              </a:rPr>
              <a:t>Then David said to Saul, “Let no man’s heart fail because of him; your servant will go and fight with this Philistine.”</a:t>
            </a:r>
            <a:r>
              <a:rPr lang="en-US" sz="2400" baseline="30000" dirty="0">
                <a:solidFill>
                  <a:srgbClr val="FFFF00"/>
                </a:solidFill>
              </a:rPr>
              <a:t>33 </a:t>
            </a:r>
            <a:r>
              <a:rPr lang="en-US" sz="2400" dirty="0">
                <a:solidFill>
                  <a:srgbClr val="FFFF00"/>
                </a:solidFill>
              </a:rPr>
              <a:t>And Saul said to David, “You are not able to go against this Philistine to fight with him; for you </a:t>
            </a:r>
            <a:r>
              <a:rPr lang="en-US" sz="2400" i="1" dirty="0">
                <a:solidFill>
                  <a:srgbClr val="FFFF00"/>
                </a:solidFill>
              </a:rPr>
              <a:t>are</a:t>
            </a:r>
            <a:r>
              <a:rPr lang="en-US" sz="2400" dirty="0">
                <a:solidFill>
                  <a:srgbClr val="FFFF00"/>
                </a:solidFill>
              </a:rPr>
              <a:t> a youth, and he a man of war from his youth.”</a:t>
            </a:r>
          </a:p>
          <a:p>
            <a:r>
              <a:rPr lang="en-US" sz="2400" dirty="0"/>
              <a:t>David then replied with some of his own exploits of battle… </a:t>
            </a:r>
          </a:p>
          <a:p>
            <a:endParaRPr lang="en-AU" dirty="0"/>
          </a:p>
        </p:txBody>
      </p:sp>
    </p:spTree>
    <p:extLst>
      <p:ext uri="{BB962C8B-B14F-4D97-AF65-F5344CB8AC3E}">
        <p14:creationId xmlns:p14="http://schemas.microsoft.com/office/powerpoint/2010/main" val="227394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1D5D8-A034-9E8B-95B0-F4BF482A0CE6}"/>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3" name="Content Placeholder 2">
            <a:extLst>
              <a:ext uri="{FF2B5EF4-FFF2-40B4-BE49-F238E27FC236}">
                <a16:creationId xmlns:a16="http://schemas.microsoft.com/office/drawing/2014/main" id="{2128DDC6-705B-5C41-50D8-5EF975ACB0C9}"/>
              </a:ext>
            </a:extLst>
          </p:cNvPr>
          <p:cNvSpPr>
            <a:spLocks noGrp="1"/>
          </p:cNvSpPr>
          <p:nvPr>
            <p:ph idx="1"/>
          </p:nvPr>
        </p:nvSpPr>
        <p:spPr>
          <a:xfrm>
            <a:off x="838200" y="994299"/>
            <a:ext cx="10515600" cy="5182664"/>
          </a:xfrm>
        </p:spPr>
        <p:txBody>
          <a:bodyPr/>
          <a:lstStyle/>
          <a:p>
            <a:r>
              <a:rPr lang="en-US" sz="2400" baseline="30000" dirty="0">
                <a:solidFill>
                  <a:srgbClr val="FFFF00"/>
                </a:solidFill>
              </a:rPr>
              <a:t>34 </a:t>
            </a:r>
            <a:r>
              <a:rPr lang="en-US" sz="2400" dirty="0">
                <a:solidFill>
                  <a:srgbClr val="FFFF00"/>
                </a:solidFill>
              </a:rPr>
              <a:t>But David said to Saul, “Your servant used to keep his father’s sheep, and when a lion or a bear came and took a lamb out of the flock, </a:t>
            </a:r>
            <a:r>
              <a:rPr lang="en-US" sz="2400" baseline="30000" dirty="0">
                <a:solidFill>
                  <a:srgbClr val="FFFF00"/>
                </a:solidFill>
              </a:rPr>
              <a:t>35 </a:t>
            </a:r>
            <a:r>
              <a:rPr lang="en-US" sz="2400" dirty="0">
                <a:solidFill>
                  <a:srgbClr val="FFFF00"/>
                </a:solidFill>
              </a:rPr>
              <a:t>I went out after it and struck it, and delivered </a:t>
            </a:r>
            <a:r>
              <a:rPr lang="en-US" sz="2400" i="1" dirty="0">
                <a:solidFill>
                  <a:srgbClr val="FFFF00"/>
                </a:solidFill>
              </a:rPr>
              <a:t>the lamb</a:t>
            </a:r>
            <a:r>
              <a:rPr lang="en-US" sz="2400" dirty="0">
                <a:solidFill>
                  <a:srgbClr val="FFFF00"/>
                </a:solidFill>
              </a:rPr>
              <a:t> from its mouth; and when it arose against me, I caught </a:t>
            </a:r>
            <a:r>
              <a:rPr lang="en-US" sz="2400" i="1" dirty="0">
                <a:solidFill>
                  <a:srgbClr val="FFFF00"/>
                </a:solidFill>
              </a:rPr>
              <a:t>it</a:t>
            </a:r>
            <a:r>
              <a:rPr lang="en-US" sz="2400" dirty="0">
                <a:solidFill>
                  <a:srgbClr val="FFFF00"/>
                </a:solidFill>
              </a:rPr>
              <a:t> by its beard, and struck and killed it. </a:t>
            </a:r>
            <a:r>
              <a:rPr lang="en-US" sz="2400" baseline="30000" dirty="0">
                <a:solidFill>
                  <a:srgbClr val="FFFF00"/>
                </a:solidFill>
              </a:rPr>
              <a:t>36 </a:t>
            </a:r>
            <a:r>
              <a:rPr lang="en-US" sz="2400" dirty="0">
                <a:solidFill>
                  <a:srgbClr val="FFFF00"/>
                </a:solidFill>
              </a:rPr>
              <a:t>Your servant has killed both lion and bear; and this uncircumcised Philistine will be like one of them, seeing he has defied the </a:t>
            </a:r>
            <a:r>
              <a:rPr lang="en-US" sz="2400" dirty="0">
                <a:solidFill>
                  <a:srgbClr val="00B0F0"/>
                </a:solidFill>
              </a:rPr>
              <a:t>armies of the living God.” </a:t>
            </a:r>
            <a:r>
              <a:rPr lang="en-US" sz="2400" baseline="30000" dirty="0">
                <a:solidFill>
                  <a:srgbClr val="FFFF00"/>
                </a:solidFill>
              </a:rPr>
              <a:t>37 </a:t>
            </a:r>
            <a:r>
              <a:rPr lang="en-US" sz="2400" dirty="0">
                <a:solidFill>
                  <a:srgbClr val="FFFF00"/>
                </a:solidFill>
              </a:rPr>
              <a:t>Moreover David said, </a:t>
            </a:r>
            <a:r>
              <a:rPr lang="en-US" sz="2400" dirty="0">
                <a:solidFill>
                  <a:srgbClr val="00B0F0"/>
                </a:solidFill>
              </a:rPr>
              <a:t>“The </a:t>
            </a:r>
            <a:r>
              <a:rPr lang="en-US" sz="2400" cap="small" dirty="0">
                <a:solidFill>
                  <a:srgbClr val="00B0F0"/>
                </a:solidFill>
                <a:effectLst/>
              </a:rPr>
              <a:t>Lord</a:t>
            </a:r>
            <a:r>
              <a:rPr lang="en-US" sz="2400" dirty="0">
                <a:solidFill>
                  <a:srgbClr val="00B0F0"/>
                </a:solidFill>
              </a:rPr>
              <a:t>, who delivered me </a:t>
            </a:r>
            <a:r>
              <a:rPr lang="en-US" sz="2400" dirty="0">
                <a:solidFill>
                  <a:srgbClr val="FFFF00"/>
                </a:solidFill>
              </a:rPr>
              <a:t>from the paw of the lion and from the paw of the bear, He will deliver me from the hand of this Philistine.” And Saul said to David, “Go, and the </a:t>
            </a:r>
            <a:r>
              <a:rPr lang="en-US" sz="2400" cap="small" dirty="0">
                <a:solidFill>
                  <a:srgbClr val="FFFF00"/>
                </a:solidFill>
                <a:effectLst/>
              </a:rPr>
              <a:t>Lord</a:t>
            </a:r>
            <a:r>
              <a:rPr lang="en-US" sz="2400" dirty="0">
                <a:solidFill>
                  <a:srgbClr val="FFFF00"/>
                </a:solidFill>
              </a:rPr>
              <a:t> be with you!” </a:t>
            </a:r>
            <a:r>
              <a:rPr lang="en-US" sz="2400" dirty="0"/>
              <a:t>1 Samuel 17:34-37 </a:t>
            </a:r>
          </a:p>
          <a:p>
            <a:r>
              <a:rPr lang="en-US" sz="2400" dirty="0"/>
              <a:t>Take note: David had some preparation experience to face Mr. Goliath. Armies of the living Elohim, as against armies of dead idols of stone and wood.</a:t>
            </a:r>
          </a:p>
          <a:p>
            <a:r>
              <a:rPr lang="en-US" sz="2400" dirty="0"/>
              <a:t>The Living God named – YHVH who delivers accordingly… Saul gave David all the usual uniforms of war, but David knew these were not going to defeat Goliath – so he chose the uniform he was familiar with and had served him well. </a:t>
            </a:r>
          </a:p>
          <a:p>
            <a:endParaRPr lang="en-US" sz="2400" dirty="0"/>
          </a:p>
          <a:p>
            <a:endParaRPr lang="en-AU" dirty="0"/>
          </a:p>
        </p:txBody>
      </p:sp>
    </p:spTree>
    <p:extLst>
      <p:ext uri="{BB962C8B-B14F-4D97-AF65-F5344CB8AC3E}">
        <p14:creationId xmlns:p14="http://schemas.microsoft.com/office/powerpoint/2010/main" val="194328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D391-5455-862D-698C-AD7AC42AD7DF}"/>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3" name="Content Placeholder 2">
            <a:extLst>
              <a:ext uri="{FF2B5EF4-FFF2-40B4-BE49-F238E27FC236}">
                <a16:creationId xmlns:a16="http://schemas.microsoft.com/office/drawing/2014/main" id="{F434CA8E-6510-C5DB-140F-3693E0CAE620}"/>
              </a:ext>
            </a:extLst>
          </p:cNvPr>
          <p:cNvSpPr>
            <a:spLocks noGrp="1"/>
          </p:cNvSpPr>
          <p:nvPr>
            <p:ph idx="1"/>
          </p:nvPr>
        </p:nvSpPr>
        <p:spPr>
          <a:xfrm>
            <a:off x="838200" y="941033"/>
            <a:ext cx="10515600" cy="5235930"/>
          </a:xfrm>
        </p:spPr>
        <p:txBody>
          <a:bodyPr/>
          <a:lstStyle/>
          <a:p>
            <a:r>
              <a:rPr lang="en-US" sz="2400" dirty="0"/>
              <a:t>David’s weapon was total FAITH in YHVH the Living Elohim of Yisrael.</a:t>
            </a:r>
          </a:p>
          <a:p>
            <a:r>
              <a:rPr lang="en-US" sz="2400" dirty="0"/>
              <a:t>As we contemplate the scene before us remember the time of David anointing – the Spirit of YHVH came upon him, from that day forward… We pick up the scene in </a:t>
            </a:r>
            <a:r>
              <a:rPr lang="en-US" sz="2400" dirty="0">
                <a:solidFill>
                  <a:srgbClr val="FF0000"/>
                </a:solidFill>
              </a:rPr>
              <a:t>1 Samuel 17:43-47.</a:t>
            </a:r>
          </a:p>
          <a:p>
            <a:r>
              <a:rPr lang="en-US" sz="2400" dirty="0"/>
              <a:t>The secret and strength of David was in the statement – “for the battle is YHVH’s…’ Now let us go back to the tools David took with him. </a:t>
            </a:r>
            <a:endParaRPr lang="en-US" sz="2400" dirty="0">
              <a:solidFill>
                <a:srgbClr val="FF0000"/>
              </a:solidFill>
            </a:endParaRPr>
          </a:p>
          <a:p>
            <a:r>
              <a:rPr lang="en-US" sz="2400" baseline="30000" dirty="0">
                <a:solidFill>
                  <a:srgbClr val="FFFF00"/>
                </a:solidFill>
              </a:rPr>
              <a:t>40 </a:t>
            </a:r>
            <a:r>
              <a:rPr lang="en-US" sz="2400" dirty="0">
                <a:solidFill>
                  <a:srgbClr val="FFFF00"/>
                </a:solidFill>
              </a:rPr>
              <a:t>Then he took his </a:t>
            </a:r>
            <a:r>
              <a:rPr lang="en-US" sz="2400" dirty="0">
                <a:solidFill>
                  <a:srgbClr val="00B0F0"/>
                </a:solidFill>
              </a:rPr>
              <a:t>staff in his hand; </a:t>
            </a:r>
            <a:r>
              <a:rPr lang="en-US" sz="2400" dirty="0">
                <a:solidFill>
                  <a:srgbClr val="FFFF00"/>
                </a:solidFill>
              </a:rPr>
              <a:t>and he chose for himself </a:t>
            </a:r>
            <a:r>
              <a:rPr lang="en-US" sz="2400" dirty="0">
                <a:solidFill>
                  <a:srgbClr val="00B0F0"/>
                </a:solidFill>
              </a:rPr>
              <a:t>five smooth stones from the brook, </a:t>
            </a:r>
            <a:r>
              <a:rPr lang="en-US" sz="2400" dirty="0">
                <a:solidFill>
                  <a:srgbClr val="FFFF00"/>
                </a:solidFill>
              </a:rPr>
              <a:t>and put them in a </a:t>
            </a:r>
            <a:r>
              <a:rPr lang="en-US" sz="2400" dirty="0">
                <a:solidFill>
                  <a:srgbClr val="00B0F0"/>
                </a:solidFill>
              </a:rPr>
              <a:t>shepherd’s bag,</a:t>
            </a:r>
            <a:r>
              <a:rPr lang="en-US" sz="2400" dirty="0">
                <a:solidFill>
                  <a:srgbClr val="FFFF00"/>
                </a:solidFill>
              </a:rPr>
              <a:t> in a pouch which he had, and his </a:t>
            </a:r>
            <a:r>
              <a:rPr lang="en-US" sz="2400" dirty="0">
                <a:solidFill>
                  <a:srgbClr val="00B0F0"/>
                </a:solidFill>
              </a:rPr>
              <a:t>sling was in his hand</a:t>
            </a:r>
            <a:r>
              <a:rPr lang="en-US" sz="2400" dirty="0"/>
              <a:t>. </a:t>
            </a:r>
            <a:r>
              <a:rPr lang="en-US" sz="2400" dirty="0">
                <a:solidFill>
                  <a:srgbClr val="FFFF00"/>
                </a:solidFill>
              </a:rPr>
              <a:t>And he drew near to the Philistine. </a:t>
            </a:r>
            <a:r>
              <a:rPr lang="en-US" sz="2400" dirty="0"/>
              <a:t>1 Samuel 17:40</a:t>
            </a:r>
          </a:p>
          <a:p>
            <a:r>
              <a:rPr lang="en-US" sz="2400" dirty="0">
                <a:solidFill>
                  <a:srgbClr val="00B0F0"/>
                </a:solidFill>
              </a:rPr>
              <a:t>Staff</a:t>
            </a:r>
            <a:r>
              <a:rPr lang="en-US" sz="2400" dirty="0"/>
              <a:t> – used to support, guide, strike…</a:t>
            </a:r>
          </a:p>
          <a:p>
            <a:r>
              <a:rPr lang="en-US" sz="2400" dirty="0">
                <a:solidFill>
                  <a:srgbClr val="00B0F0"/>
                </a:solidFill>
              </a:rPr>
              <a:t>Five smooth stones </a:t>
            </a:r>
            <a:r>
              <a:rPr lang="en-US" sz="2400" dirty="0"/>
              <a:t>– </a:t>
            </a:r>
            <a:r>
              <a:rPr lang="en-US" sz="2400" dirty="0">
                <a:solidFill>
                  <a:srgbClr val="FF0000"/>
                </a:solidFill>
              </a:rPr>
              <a:t>smooth/</a:t>
            </a:r>
            <a:r>
              <a:rPr lang="en-US" sz="2400" dirty="0" err="1">
                <a:solidFill>
                  <a:srgbClr val="FF0000"/>
                </a:solidFill>
              </a:rPr>
              <a:t>chalaq</a:t>
            </a:r>
            <a:r>
              <a:rPr lang="en-US" sz="2400" dirty="0">
                <a:solidFill>
                  <a:srgbClr val="FF0000"/>
                </a:solidFill>
              </a:rPr>
              <a:t> </a:t>
            </a:r>
            <a:r>
              <a:rPr lang="en-US" sz="2400" dirty="0"/>
              <a:t>= divide, separate, smooth. For me this represents the 5 books of Torah. </a:t>
            </a:r>
          </a:p>
          <a:p>
            <a:r>
              <a:rPr lang="en-US" sz="2400" dirty="0">
                <a:solidFill>
                  <a:srgbClr val="00B0F0"/>
                </a:solidFill>
              </a:rPr>
              <a:t>Shepherd’s bag </a:t>
            </a:r>
            <a:r>
              <a:rPr lang="en-US" sz="2400" dirty="0"/>
              <a:t>– The Messiah…</a:t>
            </a:r>
          </a:p>
          <a:p>
            <a:endParaRPr lang="en-AU" dirty="0"/>
          </a:p>
        </p:txBody>
      </p:sp>
    </p:spTree>
    <p:extLst>
      <p:ext uri="{BB962C8B-B14F-4D97-AF65-F5344CB8AC3E}">
        <p14:creationId xmlns:p14="http://schemas.microsoft.com/office/powerpoint/2010/main" val="422922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E8E9-83F1-C4C4-E1C1-E824C68241F8}"/>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What can we learn from David?</a:t>
            </a:r>
            <a:endParaRPr lang="en-AU" dirty="0">
              <a:solidFill>
                <a:srgbClr val="00B0F0"/>
              </a:solidFill>
            </a:endParaRPr>
          </a:p>
        </p:txBody>
      </p:sp>
      <p:sp>
        <p:nvSpPr>
          <p:cNvPr id="3" name="Content Placeholder 2">
            <a:extLst>
              <a:ext uri="{FF2B5EF4-FFF2-40B4-BE49-F238E27FC236}">
                <a16:creationId xmlns:a16="http://schemas.microsoft.com/office/drawing/2014/main" id="{A861E2BA-5D37-533A-279C-34CD4471AAE2}"/>
              </a:ext>
            </a:extLst>
          </p:cNvPr>
          <p:cNvSpPr>
            <a:spLocks noGrp="1"/>
          </p:cNvSpPr>
          <p:nvPr>
            <p:ph idx="1"/>
          </p:nvPr>
        </p:nvSpPr>
        <p:spPr>
          <a:xfrm>
            <a:off x="838200" y="976544"/>
            <a:ext cx="10515600" cy="5200419"/>
          </a:xfrm>
        </p:spPr>
        <p:txBody>
          <a:bodyPr>
            <a:normAutofit fontScale="92500"/>
          </a:bodyPr>
          <a:lstStyle/>
          <a:p>
            <a:r>
              <a:rPr lang="en-US" sz="2400" dirty="0"/>
              <a:t>David was the perfect warrior to fight </a:t>
            </a:r>
            <a:r>
              <a:rPr lang="en-US" sz="2400" dirty="0" err="1"/>
              <a:t>Mr</a:t>
            </a:r>
            <a:r>
              <a:rPr lang="en-US" sz="2400" dirty="0"/>
              <a:t> Goliath – Looked insignificant, under resourced, under trained, easy target, full of words, and spoke about victory through YHVH…</a:t>
            </a:r>
          </a:p>
          <a:p>
            <a:r>
              <a:rPr lang="en-US" sz="2400" dirty="0"/>
              <a:t>As we draw to a close – let us read: </a:t>
            </a:r>
            <a:r>
              <a:rPr lang="en-US" sz="2400" baseline="30000" dirty="0">
                <a:solidFill>
                  <a:srgbClr val="FFFF00"/>
                </a:solidFill>
              </a:rPr>
              <a:t>51 </a:t>
            </a:r>
            <a:r>
              <a:rPr lang="en-US" sz="2400" dirty="0">
                <a:solidFill>
                  <a:srgbClr val="FFFF00"/>
                </a:solidFill>
              </a:rPr>
              <a:t>Therefore David ran and stood over the Philistine, took his sword and drew it out of its sheath and killed him, and cut off his head with it. And when the Philistines saw that their champion was dead, they fled. </a:t>
            </a:r>
            <a:r>
              <a:rPr lang="en-US" sz="2400" baseline="30000" dirty="0">
                <a:solidFill>
                  <a:srgbClr val="FFFF00"/>
                </a:solidFill>
              </a:rPr>
              <a:t>52 </a:t>
            </a:r>
            <a:r>
              <a:rPr lang="en-US" sz="2400" dirty="0">
                <a:solidFill>
                  <a:srgbClr val="FFFF00"/>
                </a:solidFill>
              </a:rPr>
              <a:t>Now the men of Israel and Judah arose and shouted, and pursued the Philistines as far as the entrance of the valley and to the gates of </a:t>
            </a:r>
            <a:r>
              <a:rPr lang="en-US" sz="2400" dirty="0" err="1">
                <a:solidFill>
                  <a:srgbClr val="FFFF00"/>
                </a:solidFill>
              </a:rPr>
              <a:t>Ekron</a:t>
            </a:r>
            <a:r>
              <a:rPr lang="en-US" sz="2400" dirty="0">
                <a:solidFill>
                  <a:srgbClr val="FFFF00"/>
                </a:solidFill>
              </a:rPr>
              <a:t>. And the wounded of the Philistines fell along the road to </a:t>
            </a:r>
            <a:r>
              <a:rPr lang="en-US" sz="2400" dirty="0" err="1">
                <a:solidFill>
                  <a:srgbClr val="FFFF00"/>
                </a:solidFill>
              </a:rPr>
              <a:t>Shaaraim</a:t>
            </a:r>
            <a:r>
              <a:rPr lang="en-US" sz="2400" dirty="0">
                <a:solidFill>
                  <a:srgbClr val="FFFF00"/>
                </a:solidFill>
              </a:rPr>
              <a:t>, even as far as Gath and </a:t>
            </a:r>
            <a:r>
              <a:rPr lang="en-US" sz="2400" dirty="0" err="1">
                <a:solidFill>
                  <a:srgbClr val="FFFF00"/>
                </a:solidFill>
              </a:rPr>
              <a:t>Ekron</a:t>
            </a:r>
            <a:r>
              <a:rPr lang="en-US" sz="2400" dirty="0">
                <a:solidFill>
                  <a:srgbClr val="FFFF00"/>
                </a:solidFill>
              </a:rPr>
              <a:t>.  </a:t>
            </a:r>
            <a:r>
              <a:rPr lang="en-US" sz="2400" dirty="0"/>
              <a:t>1 Samuel 51-52</a:t>
            </a:r>
          </a:p>
          <a:p>
            <a:r>
              <a:rPr lang="en-US" sz="2400" dirty="0"/>
              <a:t>Goliath’s head was cut off with his own sword – after he </a:t>
            </a:r>
            <a:r>
              <a:rPr lang="en-US" sz="2400"/>
              <a:t>was felled </a:t>
            </a:r>
            <a:r>
              <a:rPr lang="en-US" sz="2400" dirty="0"/>
              <a:t>by Messiah and Torah. Israel joined together and showed courage after David showed the way through faith and faithfulness to YHVH… so what can we learn from David’s account – much. Be full of YHVH’s Spirit. Don’t be afraid of Mr. Goliath. Step up when called to do so, but only when called to do so. Be faithful to our </a:t>
            </a:r>
            <a:r>
              <a:rPr lang="en-US" sz="2400" dirty="0" err="1"/>
              <a:t>Saviour</a:t>
            </a:r>
            <a:r>
              <a:rPr lang="en-US" sz="2400" dirty="0"/>
              <a:t> the Messiah </a:t>
            </a:r>
            <a:r>
              <a:rPr lang="en-US" sz="2400" dirty="0" err="1"/>
              <a:t>Yeshua</a:t>
            </a:r>
            <a:r>
              <a:rPr lang="en-US" sz="2400" dirty="0"/>
              <a:t> and His Torah and the Living God of Israel.</a:t>
            </a:r>
          </a:p>
          <a:p>
            <a:r>
              <a:rPr lang="en-US" sz="2400" dirty="0"/>
              <a:t>Truly we serve a wonderful Elohim…</a:t>
            </a:r>
          </a:p>
          <a:p>
            <a:endParaRPr lang="en-AU" dirty="0"/>
          </a:p>
        </p:txBody>
      </p:sp>
    </p:spTree>
    <p:extLst>
      <p:ext uri="{BB962C8B-B14F-4D97-AF65-F5344CB8AC3E}">
        <p14:creationId xmlns:p14="http://schemas.microsoft.com/office/powerpoint/2010/main" val="202816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1429</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can we learn from David?</vt:lpstr>
      <vt:lpstr>What can we learn from David?</vt:lpstr>
      <vt:lpstr>What can we learn from David?</vt:lpstr>
      <vt:lpstr>What can we learn from David?</vt:lpstr>
      <vt:lpstr>What can we learn from David?</vt:lpstr>
      <vt:lpstr>What can we learn from David?</vt:lpstr>
      <vt:lpstr>What can we learn from David?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we learn from David?</dc:title>
  <dc:creator>Philip Hammond</dc:creator>
  <cp:lastModifiedBy>Philip Hammond</cp:lastModifiedBy>
  <cp:revision>7</cp:revision>
  <dcterms:created xsi:type="dcterms:W3CDTF">2022-12-21T23:40:23Z</dcterms:created>
  <dcterms:modified xsi:type="dcterms:W3CDTF">2022-12-23T23:41:46Z</dcterms:modified>
</cp:coreProperties>
</file>