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75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749CB2-4D63-4020-A602-A8ECC3F48394}" type="datetimeFigureOut">
              <a:rPr lang="en-AU" smtClean="0"/>
              <a:t>1/03/2023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1483367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749CB2-4D63-4020-A602-A8ECC3F48394}" type="datetimeFigureOut">
              <a:rPr lang="en-AU" smtClean="0"/>
              <a:t>1/03/2023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2605722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749CB2-4D63-4020-A602-A8ECC3F48394}" type="datetimeFigureOut">
              <a:rPr lang="en-AU" smtClean="0"/>
              <a:t>1/03/2023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251341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749CB2-4D63-4020-A602-A8ECC3F48394}" type="datetimeFigureOut">
              <a:rPr lang="en-AU" smtClean="0"/>
              <a:t>1/03/2023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3091105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749CB2-4D63-4020-A602-A8ECC3F48394}" type="datetimeFigureOut">
              <a:rPr lang="en-AU" smtClean="0"/>
              <a:t>1/03/2023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4199602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749CB2-4D63-4020-A602-A8ECC3F48394}" type="datetimeFigureOut">
              <a:rPr lang="en-AU" smtClean="0"/>
              <a:t>1/03/2023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2789678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749CB2-4D63-4020-A602-A8ECC3F48394}" type="datetimeFigureOut">
              <a:rPr lang="en-AU" smtClean="0"/>
              <a:t>1/03/2023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1862674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749CB2-4D63-4020-A602-A8ECC3F48394}" type="datetimeFigureOut">
              <a:rPr lang="en-AU" smtClean="0"/>
              <a:t>1/03/2023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1320993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49CB2-4D63-4020-A602-A8ECC3F48394}" type="datetimeFigureOut">
              <a:rPr lang="en-AU" smtClean="0"/>
              <a:t>1/03/2023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432960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749CB2-4D63-4020-A602-A8ECC3F48394}" type="datetimeFigureOut">
              <a:rPr lang="en-AU" smtClean="0"/>
              <a:t>1/03/2023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362620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749CB2-4D63-4020-A602-A8ECC3F48394}" type="datetimeFigureOut">
              <a:rPr lang="en-AU" smtClean="0"/>
              <a:t>1/03/2023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05B3FA1-8A35-4726-9286-29EB81D04455}" type="slidenum">
              <a:rPr lang="en-AU" smtClean="0"/>
              <a:t>‹#›</a:t>
            </a:fld>
            <a:endParaRPr lang="en-AU"/>
          </a:p>
        </p:txBody>
      </p:sp>
    </p:spTree>
    <p:extLst>
      <p:ext uri="{BB962C8B-B14F-4D97-AF65-F5344CB8AC3E}">
        <p14:creationId xmlns:p14="http://schemas.microsoft.com/office/powerpoint/2010/main" val="4251334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749CB2-4D63-4020-A602-A8ECC3F48394}" type="datetimeFigureOut">
              <a:rPr lang="en-AU" smtClean="0"/>
              <a:t>1/03/2023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5B3FA1-8A35-4726-9286-29EB81D04455}" type="slidenum">
              <a:rPr lang="en-AU" smtClean="0"/>
              <a:t>‹#›</a:t>
            </a:fld>
            <a:endParaRPr lang="en-AU"/>
          </a:p>
        </p:txBody>
      </p:sp>
    </p:spTree>
    <p:extLst>
      <p:ext uri="{BB962C8B-B14F-4D97-AF65-F5344CB8AC3E}">
        <p14:creationId xmlns:p14="http://schemas.microsoft.com/office/powerpoint/2010/main" val="13975708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529C84-DEA8-99E2-15CF-6C331E21D517}"/>
              </a:ext>
            </a:extLst>
          </p:cNvPr>
          <p:cNvSpPr>
            <a:spLocks noGrp="1"/>
          </p:cNvSpPr>
          <p:nvPr>
            <p:ph type="title"/>
          </p:nvPr>
        </p:nvSpPr>
        <p:spPr>
          <a:xfrm>
            <a:off x="838200" y="365125"/>
            <a:ext cx="10515600" cy="380599"/>
          </a:xfrm>
        </p:spPr>
        <p:txBody>
          <a:bodyPr>
            <a:normAutofit fontScale="90000"/>
          </a:bodyPr>
          <a:lstStyle/>
          <a:p>
            <a:r>
              <a:rPr lang="en-US" dirty="0">
                <a:solidFill>
                  <a:srgbClr val="FF0000"/>
                </a:solidFill>
              </a:rPr>
              <a:t>Way above my pay grade - 2</a:t>
            </a:r>
            <a:endParaRPr lang="en-AU" dirty="0">
              <a:solidFill>
                <a:srgbClr val="FF0000"/>
              </a:solidFill>
            </a:endParaRPr>
          </a:p>
        </p:txBody>
      </p:sp>
      <p:sp>
        <p:nvSpPr>
          <p:cNvPr id="5" name="Content Placeholder 4">
            <a:extLst>
              <a:ext uri="{FF2B5EF4-FFF2-40B4-BE49-F238E27FC236}">
                <a16:creationId xmlns:a16="http://schemas.microsoft.com/office/drawing/2014/main" id="{869DB978-0EB1-9238-3696-3B3B9495C7B0}"/>
              </a:ext>
            </a:extLst>
          </p:cNvPr>
          <p:cNvSpPr>
            <a:spLocks noGrp="1"/>
          </p:cNvSpPr>
          <p:nvPr>
            <p:ph idx="1"/>
          </p:nvPr>
        </p:nvSpPr>
        <p:spPr>
          <a:xfrm>
            <a:off x="838200" y="976544"/>
            <a:ext cx="10515600" cy="5227052"/>
          </a:xfrm>
        </p:spPr>
        <p:txBody>
          <a:bodyPr>
            <a:normAutofit fontScale="92500" lnSpcReduction="20000"/>
          </a:bodyPr>
          <a:lstStyle/>
          <a:p>
            <a:r>
              <a:rPr lang="en-US" sz="2600" dirty="0">
                <a:solidFill>
                  <a:srgbClr val="FFC000"/>
                </a:solidFill>
              </a:rPr>
              <a:t>Exodus 6:2-8.</a:t>
            </a:r>
          </a:p>
          <a:p>
            <a:r>
              <a:rPr lang="en-US" sz="2400" dirty="0"/>
              <a:t>The Word of YHWH is truly living. You read it, and it can transport you on an amazing journey. This is what happened as I was reading this Parashah.</a:t>
            </a:r>
          </a:p>
          <a:p>
            <a:r>
              <a:rPr lang="en-US" sz="2400" baseline="30000" dirty="0">
                <a:solidFill>
                  <a:srgbClr val="00B0F0"/>
                </a:solidFill>
              </a:rPr>
              <a:t>2 </a:t>
            </a:r>
            <a:r>
              <a:rPr lang="en-US" sz="2400" dirty="0">
                <a:solidFill>
                  <a:srgbClr val="00B0F0"/>
                </a:solidFill>
              </a:rPr>
              <a:t>God spoke further to Moses and said to him, “</a:t>
            </a:r>
            <a:r>
              <a:rPr lang="en-US" sz="2400" dirty="0">
                <a:solidFill>
                  <a:srgbClr val="FFFF00"/>
                </a:solidFill>
              </a:rPr>
              <a:t>I</a:t>
            </a:r>
            <a:r>
              <a:rPr lang="en-US" sz="2400" dirty="0">
                <a:solidFill>
                  <a:srgbClr val="00B0F0"/>
                </a:solidFill>
              </a:rPr>
              <a:t> </a:t>
            </a:r>
            <a:r>
              <a:rPr lang="en-US" sz="2400" i="1" dirty="0">
                <a:solidFill>
                  <a:srgbClr val="00B0F0"/>
                </a:solidFill>
              </a:rPr>
              <a:t>am</a:t>
            </a:r>
            <a:r>
              <a:rPr lang="en-US" sz="2400" dirty="0">
                <a:solidFill>
                  <a:srgbClr val="00B0F0"/>
                </a:solidFill>
              </a:rPr>
              <a:t> </a:t>
            </a:r>
            <a:r>
              <a:rPr lang="en-US" sz="2400" cap="small" dirty="0">
                <a:solidFill>
                  <a:srgbClr val="FFFF00"/>
                </a:solidFill>
              </a:rPr>
              <a:t>Yahweh</a:t>
            </a:r>
            <a:r>
              <a:rPr lang="en-US" sz="2400" dirty="0">
                <a:solidFill>
                  <a:srgbClr val="FFFF00"/>
                </a:solidFill>
              </a:rPr>
              <a:t>. </a:t>
            </a:r>
            <a:r>
              <a:rPr lang="en-US" sz="2400" dirty="0">
                <a:solidFill>
                  <a:srgbClr val="00B0F0"/>
                </a:solidFill>
              </a:rPr>
              <a:t>To Abraham, Isaac and Jacob, I appeared as </a:t>
            </a:r>
            <a:r>
              <a:rPr lang="en-US" sz="2400" i="1" dirty="0">
                <a:solidFill>
                  <a:srgbClr val="00B0F0"/>
                </a:solidFill>
              </a:rPr>
              <a:t>El Shaddai</a:t>
            </a:r>
            <a:r>
              <a:rPr lang="en-US" sz="2400" dirty="0">
                <a:solidFill>
                  <a:srgbClr val="00B0F0"/>
                </a:solidFill>
              </a:rPr>
              <a:t>. But I did not make my name </a:t>
            </a:r>
            <a:r>
              <a:rPr lang="en-US" sz="2400" dirty="0">
                <a:solidFill>
                  <a:srgbClr val="FFFF00"/>
                </a:solidFill>
              </a:rPr>
              <a:t>Yahweh</a:t>
            </a:r>
            <a:r>
              <a:rPr lang="en-US" sz="2400" dirty="0">
                <a:solidFill>
                  <a:srgbClr val="00B0F0"/>
                </a:solidFill>
              </a:rPr>
              <a:t> known to them.  </a:t>
            </a:r>
            <a:r>
              <a:rPr lang="en-US" sz="2400" dirty="0"/>
              <a:t>Exodus 6:2-3 [NJB]</a:t>
            </a:r>
          </a:p>
          <a:p>
            <a:r>
              <a:rPr lang="en-US" sz="2400" dirty="0"/>
              <a:t>We see here a different relationship being built between Moshe and the 3 mentioned. I wonder if Moshe allowed his mind to wander back to the burning bush moment? </a:t>
            </a:r>
          </a:p>
          <a:p>
            <a:r>
              <a:rPr lang="en-US" sz="2400" baseline="30000" dirty="0">
                <a:solidFill>
                  <a:srgbClr val="00B0F0"/>
                </a:solidFill>
              </a:rPr>
              <a:t>1</a:t>
            </a:r>
            <a:r>
              <a:rPr lang="en-US" sz="2400" dirty="0">
                <a:solidFill>
                  <a:srgbClr val="00B0F0"/>
                </a:solidFill>
              </a:rPr>
              <a:t>Moses was looking after the flock of his father-in-law Jethro, the priest of Midian; he led it to the far side of the desert and came to Horeb, the mountain of God. </a:t>
            </a:r>
            <a:r>
              <a:rPr lang="en-US" sz="2400" baseline="30000" dirty="0">
                <a:solidFill>
                  <a:srgbClr val="00B0F0"/>
                </a:solidFill>
              </a:rPr>
              <a:t>2</a:t>
            </a:r>
            <a:r>
              <a:rPr lang="en-US" sz="2400" dirty="0">
                <a:solidFill>
                  <a:srgbClr val="00B0F0"/>
                </a:solidFill>
              </a:rPr>
              <a:t>The angel of </a:t>
            </a:r>
            <a:r>
              <a:rPr lang="en-US" sz="2400" dirty="0">
                <a:solidFill>
                  <a:srgbClr val="FFFF00"/>
                </a:solidFill>
              </a:rPr>
              <a:t>Yahweh</a:t>
            </a:r>
            <a:r>
              <a:rPr lang="en-US" sz="2400" dirty="0">
                <a:solidFill>
                  <a:srgbClr val="00B0F0"/>
                </a:solidFill>
              </a:rPr>
              <a:t> appeared to him in a flame blazing from the middle of a bush. Moses looked; there was the bush blazing, but the bush was not being burnt up. </a:t>
            </a:r>
            <a:r>
              <a:rPr lang="en-US" sz="2400" baseline="30000" dirty="0">
                <a:solidFill>
                  <a:srgbClr val="00B0F0"/>
                </a:solidFill>
              </a:rPr>
              <a:t>3</a:t>
            </a:r>
            <a:r>
              <a:rPr lang="en-US" sz="2400" dirty="0">
                <a:solidFill>
                  <a:srgbClr val="00B0F0"/>
                </a:solidFill>
              </a:rPr>
              <a:t>Moses said, 'I must go across and see this strange sight, and why the bush is not being burnt up.' </a:t>
            </a:r>
            <a:r>
              <a:rPr lang="en-US" sz="2400" baseline="30000" dirty="0">
                <a:solidFill>
                  <a:srgbClr val="00B0F0"/>
                </a:solidFill>
              </a:rPr>
              <a:t>4</a:t>
            </a:r>
            <a:r>
              <a:rPr lang="en-US" sz="2400" dirty="0">
                <a:solidFill>
                  <a:srgbClr val="00B0F0"/>
                </a:solidFill>
              </a:rPr>
              <a:t>When </a:t>
            </a:r>
            <a:r>
              <a:rPr lang="en-US" sz="2400" dirty="0">
                <a:solidFill>
                  <a:srgbClr val="FFFF00"/>
                </a:solidFill>
              </a:rPr>
              <a:t>Yahweh</a:t>
            </a:r>
            <a:r>
              <a:rPr lang="en-US" sz="2400" dirty="0">
                <a:solidFill>
                  <a:srgbClr val="00B0F0"/>
                </a:solidFill>
              </a:rPr>
              <a:t> saw him going across to look, God called to him from the middle of the bush. 'Moses, Moses!' he said. 'Here I am,' he answered. </a:t>
            </a:r>
            <a:r>
              <a:rPr lang="en-US" sz="2400" baseline="30000" dirty="0">
                <a:solidFill>
                  <a:srgbClr val="00B0F0"/>
                </a:solidFill>
              </a:rPr>
              <a:t>5</a:t>
            </a:r>
            <a:r>
              <a:rPr lang="en-US" sz="2400" dirty="0">
                <a:solidFill>
                  <a:srgbClr val="00B0F0"/>
                </a:solidFill>
              </a:rPr>
              <a:t>'Come no nearer,' he said. 'Take off your sandals, for the place where you are standing is holy ground. </a:t>
            </a:r>
            <a:r>
              <a:rPr lang="en-US" sz="2400" baseline="30000" dirty="0">
                <a:solidFill>
                  <a:srgbClr val="00B0F0"/>
                </a:solidFill>
              </a:rPr>
              <a:t>6</a:t>
            </a:r>
            <a:r>
              <a:rPr lang="en-US" sz="2400" dirty="0">
                <a:solidFill>
                  <a:srgbClr val="00B0F0"/>
                </a:solidFill>
              </a:rPr>
              <a:t>I am the God of your ancestors,' he said, 'the God of Abraham, the God of Isaac and the God of Jacob. 'At this Moses covered his face, for he was afraid to look at God.  </a:t>
            </a:r>
            <a:r>
              <a:rPr lang="en-US" sz="2400" dirty="0"/>
              <a:t>Exodus 3:1-6</a:t>
            </a:r>
          </a:p>
          <a:p>
            <a:r>
              <a:rPr lang="en-US" sz="2400" dirty="0"/>
              <a:t> </a:t>
            </a:r>
            <a:endParaRPr lang="en-AU" sz="2400" dirty="0"/>
          </a:p>
        </p:txBody>
      </p:sp>
    </p:spTree>
    <p:extLst>
      <p:ext uri="{BB962C8B-B14F-4D97-AF65-F5344CB8AC3E}">
        <p14:creationId xmlns:p14="http://schemas.microsoft.com/office/powerpoint/2010/main" val="230680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73441-6362-F8D2-1BDE-DDB83D1238CA}"/>
              </a:ext>
            </a:extLst>
          </p:cNvPr>
          <p:cNvSpPr>
            <a:spLocks noGrp="1"/>
          </p:cNvSpPr>
          <p:nvPr>
            <p:ph type="title"/>
          </p:nvPr>
        </p:nvSpPr>
        <p:spPr>
          <a:xfrm>
            <a:off x="838200" y="365125"/>
            <a:ext cx="10515600" cy="389477"/>
          </a:xfrm>
        </p:spPr>
        <p:txBody>
          <a:bodyPr>
            <a:normAutofit fontScale="90000"/>
          </a:bodyPr>
          <a:lstStyle/>
          <a:p>
            <a:r>
              <a:rPr lang="en-US" dirty="0">
                <a:solidFill>
                  <a:srgbClr val="FF0000"/>
                </a:solidFill>
              </a:rPr>
              <a:t>Way above my pay grade - 2</a:t>
            </a:r>
            <a:endParaRPr lang="en-AU" dirty="0">
              <a:solidFill>
                <a:srgbClr val="FF0000"/>
              </a:solidFill>
            </a:endParaRPr>
          </a:p>
        </p:txBody>
      </p:sp>
      <p:sp>
        <p:nvSpPr>
          <p:cNvPr id="3" name="Content Placeholder 2">
            <a:extLst>
              <a:ext uri="{FF2B5EF4-FFF2-40B4-BE49-F238E27FC236}">
                <a16:creationId xmlns:a16="http://schemas.microsoft.com/office/drawing/2014/main" id="{3DE05B17-CEFE-9B82-3ADB-8D287E25DEB4}"/>
              </a:ext>
            </a:extLst>
          </p:cNvPr>
          <p:cNvSpPr>
            <a:spLocks noGrp="1"/>
          </p:cNvSpPr>
          <p:nvPr>
            <p:ph idx="1"/>
          </p:nvPr>
        </p:nvSpPr>
        <p:spPr>
          <a:xfrm>
            <a:off x="838200" y="878889"/>
            <a:ext cx="10515600" cy="5298074"/>
          </a:xfrm>
        </p:spPr>
        <p:txBody>
          <a:bodyPr>
            <a:normAutofit fontScale="92500"/>
          </a:bodyPr>
          <a:lstStyle/>
          <a:p>
            <a:r>
              <a:rPr lang="en-US" sz="2400" dirty="0"/>
              <a:t>For us it is no different – we have to know who our Elohim is. Understand His characteristics. Understand He is the Alpha and Omega:</a:t>
            </a:r>
          </a:p>
          <a:p>
            <a:r>
              <a:rPr lang="en-US" sz="2400" dirty="0">
                <a:solidFill>
                  <a:srgbClr val="00B0F0"/>
                </a:solidFill>
              </a:rPr>
              <a:t> … No God was formed before Me, nor will be after </a:t>
            </a:r>
            <a:r>
              <a:rPr lang="en-US" sz="2400" dirty="0" err="1">
                <a:solidFill>
                  <a:srgbClr val="00B0F0"/>
                </a:solidFill>
              </a:rPr>
              <a:t>Me.I</a:t>
            </a:r>
            <a:r>
              <a:rPr lang="en-US" sz="2400" dirty="0">
                <a:solidFill>
                  <a:srgbClr val="00B0F0"/>
                </a:solidFill>
              </a:rPr>
              <a:t>, I am Yahweh, and there is </a:t>
            </a:r>
            <a:r>
              <a:rPr lang="en-US" sz="2400">
                <a:solidFill>
                  <a:srgbClr val="00B0F0"/>
                </a:solidFill>
              </a:rPr>
              <a:t>no other </a:t>
            </a:r>
            <a:r>
              <a:rPr lang="en-US" sz="2400" dirty="0" err="1">
                <a:solidFill>
                  <a:srgbClr val="00B0F0"/>
                </a:solidFill>
              </a:rPr>
              <a:t>Saviour</a:t>
            </a:r>
            <a:r>
              <a:rPr lang="en-US" sz="2400" dirty="0">
                <a:solidFill>
                  <a:srgbClr val="00B0F0"/>
                </a:solidFill>
              </a:rPr>
              <a:t> but Me… I am God, yes from eternity I AM… </a:t>
            </a:r>
            <a:r>
              <a:rPr lang="en-US" sz="2400" dirty="0"/>
              <a:t>Isaiah 43:10-13.</a:t>
            </a:r>
          </a:p>
          <a:p>
            <a:r>
              <a:rPr lang="en-US" sz="2400" dirty="0"/>
              <a:t> Understand that without </a:t>
            </a:r>
            <a:r>
              <a:rPr lang="en-US" sz="2400" dirty="0">
                <a:solidFill>
                  <a:srgbClr val="FFFF00"/>
                </a:solidFill>
              </a:rPr>
              <a:t>Yahweh</a:t>
            </a:r>
            <a:r>
              <a:rPr lang="en-US" sz="2400" dirty="0"/>
              <a:t> leading us, instructing us, forgiving us, providing for us, healing us, shepherding us, herding us together, waving His flag, loving us – showing continual grace and mercy WE have no hope. </a:t>
            </a:r>
          </a:p>
          <a:p>
            <a:r>
              <a:rPr lang="en-US" sz="2400" dirty="0"/>
              <a:t>Let us be like </a:t>
            </a:r>
            <a:r>
              <a:rPr lang="en-US" sz="2400" dirty="0" err="1"/>
              <a:t>Mosheh</a:t>
            </a:r>
            <a:r>
              <a:rPr lang="en-US" sz="2400" dirty="0"/>
              <a:t>: </a:t>
            </a:r>
            <a:r>
              <a:rPr lang="en-US" sz="2400" dirty="0">
                <a:solidFill>
                  <a:srgbClr val="00B0F0"/>
                </a:solidFill>
              </a:rPr>
              <a:t> </a:t>
            </a:r>
            <a:r>
              <a:rPr lang="en-US" sz="2400" baseline="30000" dirty="0">
                <a:solidFill>
                  <a:srgbClr val="00B0F0"/>
                </a:solidFill>
              </a:rPr>
              <a:t>4</a:t>
            </a:r>
            <a:r>
              <a:rPr lang="en-US" sz="2400" dirty="0">
                <a:solidFill>
                  <a:srgbClr val="00B0F0"/>
                </a:solidFill>
              </a:rPr>
              <a:t>When </a:t>
            </a:r>
            <a:r>
              <a:rPr lang="en-US" sz="2400" dirty="0">
                <a:solidFill>
                  <a:srgbClr val="FFFF00"/>
                </a:solidFill>
              </a:rPr>
              <a:t>Yahweh</a:t>
            </a:r>
            <a:r>
              <a:rPr lang="en-US" sz="2400" dirty="0">
                <a:solidFill>
                  <a:srgbClr val="00B0F0"/>
                </a:solidFill>
              </a:rPr>
              <a:t> saw him going across to look, God called to him from the middle of the bush. 'Moses, Moses!' he said. </a:t>
            </a:r>
            <a:r>
              <a:rPr lang="en-US" sz="2400" dirty="0">
                <a:solidFill>
                  <a:srgbClr val="FFFF00"/>
                </a:solidFill>
              </a:rPr>
              <a:t>'Here I am,' </a:t>
            </a:r>
            <a:r>
              <a:rPr lang="en-US" sz="2400" dirty="0">
                <a:solidFill>
                  <a:srgbClr val="00B0F0"/>
                </a:solidFill>
              </a:rPr>
              <a:t>he answered. </a:t>
            </a:r>
          </a:p>
          <a:p>
            <a:r>
              <a:rPr lang="en-US" sz="2400" dirty="0"/>
              <a:t>Like many we begin the journey by wandering over to the burning bush, something attracts us – Then we answer </a:t>
            </a:r>
            <a:r>
              <a:rPr lang="en-US" sz="2400" dirty="0">
                <a:solidFill>
                  <a:srgbClr val="FFFF00"/>
                </a:solidFill>
              </a:rPr>
              <a:t>here I am</a:t>
            </a:r>
            <a:r>
              <a:rPr lang="en-US" sz="2400" dirty="0"/>
              <a:t>. Then if we continue the journey we get to KNOW </a:t>
            </a:r>
            <a:r>
              <a:rPr lang="en-US" sz="2400" dirty="0">
                <a:solidFill>
                  <a:srgbClr val="FFFF00"/>
                </a:solidFill>
              </a:rPr>
              <a:t>THE I AM</a:t>
            </a:r>
            <a:r>
              <a:rPr lang="en-US" sz="2400" dirty="0"/>
              <a:t>. We understand that our Elohim is in fact </a:t>
            </a:r>
            <a:r>
              <a:rPr lang="en-US" sz="2400" dirty="0">
                <a:solidFill>
                  <a:srgbClr val="FFFF00"/>
                </a:solidFill>
              </a:rPr>
              <a:t>Yahweh</a:t>
            </a:r>
            <a:r>
              <a:rPr lang="en-US" sz="2400" dirty="0"/>
              <a:t> – The Eternal Who has power over everything and all. The Alpha and the Omega.</a:t>
            </a:r>
          </a:p>
          <a:p>
            <a:r>
              <a:rPr lang="en-US" sz="2400" dirty="0"/>
              <a:t>There is no God like our God Yahweh…</a:t>
            </a:r>
          </a:p>
          <a:p>
            <a:endParaRPr lang="en-AU" dirty="0"/>
          </a:p>
        </p:txBody>
      </p:sp>
    </p:spTree>
    <p:extLst>
      <p:ext uri="{BB962C8B-B14F-4D97-AF65-F5344CB8AC3E}">
        <p14:creationId xmlns:p14="http://schemas.microsoft.com/office/powerpoint/2010/main" val="368199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CBC96-954B-8781-FF2C-7ED674C2DF13}"/>
              </a:ext>
            </a:extLst>
          </p:cNvPr>
          <p:cNvSpPr>
            <a:spLocks noGrp="1"/>
          </p:cNvSpPr>
          <p:nvPr>
            <p:ph type="title"/>
          </p:nvPr>
        </p:nvSpPr>
        <p:spPr>
          <a:xfrm>
            <a:off x="838200" y="365126"/>
            <a:ext cx="10515600" cy="315912"/>
          </a:xfrm>
        </p:spPr>
        <p:txBody>
          <a:bodyPr>
            <a:normAutofit fontScale="90000"/>
          </a:bodyPr>
          <a:lstStyle/>
          <a:p>
            <a:r>
              <a:rPr lang="en-US" dirty="0">
                <a:solidFill>
                  <a:srgbClr val="FF0000"/>
                </a:solidFill>
              </a:rPr>
              <a:t>Way above my pay grade - 2</a:t>
            </a:r>
            <a:endParaRPr lang="en-AU" dirty="0">
              <a:solidFill>
                <a:srgbClr val="FF0000"/>
              </a:solidFill>
            </a:endParaRPr>
          </a:p>
        </p:txBody>
      </p:sp>
      <p:sp>
        <p:nvSpPr>
          <p:cNvPr id="3" name="Content Placeholder 2">
            <a:extLst>
              <a:ext uri="{FF2B5EF4-FFF2-40B4-BE49-F238E27FC236}">
                <a16:creationId xmlns:a16="http://schemas.microsoft.com/office/drawing/2014/main" id="{CCD9B1B1-C7C8-6482-1572-14C81369F6E0}"/>
              </a:ext>
            </a:extLst>
          </p:cNvPr>
          <p:cNvSpPr>
            <a:spLocks noGrp="1"/>
          </p:cNvSpPr>
          <p:nvPr>
            <p:ph idx="1"/>
          </p:nvPr>
        </p:nvSpPr>
        <p:spPr>
          <a:xfrm>
            <a:off x="838200" y="914400"/>
            <a:ext cx="10515600" cy="5262563"/>
          </a:xfrm>
        </p:spPr>
        <p:txBody>
          <a:bodyPr>
            <a:normAutofit/>
          </a:bodyPr>
          <a:lstStyle/>
          <a:p>
            <a:r>
              <a:rPr lang="en-US" sz="2400" dirty="0"/>
              <a:t>We witness on this occasion Yahweh introducing Himself as the Elohim of Abraham, Isaac, and Jacob. </a:t>
            </a:r>
            <a:r>
              <a:rPr lang="en-US" sz="2400" dirty="0">
                <a:solidFill>
                  <a:srgbClr val="00B0F0"/>
                </a:solidFill>
              </a:rPr>
              <a:t>'Take off your sandals, for the place where you are standing is holy ground. </a:t>
            </a:r>
            <a:r>
              <a:rPr lang="en-US" sz="2400" baseline="30000" dirty="0">
                <a:solidFill>
                  <a:srgbClr val="00B0F0"/>
                </a:solidFill>
              </a:rPr>
              <a:t>6</a:t>
            </a:r>
            <a:r>
              <a:rPr lang="en-US" sz="2400" dirty="0">
                <a:solidFill>
                  <a:srgbClr val="00B0F0"/>
                </a:solidFill>
              </a:rPr>
              <a:t>I am the God of your ancestors,' he said, 'the God of Abraham, the God of Isaac and the God of Jacob. </a:t>
            </a:r>
            <a:r>
              <a:rPr lang="en-US" sz="2400" dirty="0"/>
              <a:t>Back to our text. </a:t>
            </a:r>
          </a:p>
          <a:p>
            <a:r>
              <a:rPr lang="en-US" sz="2400" baseline="30000" dirty="0">
                <a:solidFill>
                  <a:srgbClr val="00B0F0"/>
                </a:solidFill>
              </a:rPr>
              <a:t>2 </a:t>
            </a:r>
            <a:r>
              <a:rPr lang="en-US" sz="2400" dirty="0">
                <a:solidFill>
                  <a:srgbClr val="00B0F0"/>
                </a:solidFill>
              </a:rPr>
              <a:t>God spoke further to Moses and said to him, “</a:t>
            </a:r>
            <a:r>
              <a:rPr lang="en-US" sz="2400" dirty="0">
                <a:solidFill>
                  <a:srgbClr val="FFFF00"/>
                </a:solidFill>
              </a:rPr>
              <a:t>I</a:t>
            </a:r>
            <a:r>
              <a:rPr lang="en-US" sz="2400" dirty="0">
                <a:solidFill>
                  <a:srgbClr val="00B0F0"/>
                </a:solidFill>
              </a:rPr>
              <a:t> </a:t>
            </a:r>
            <a:r>
              <a:rPr lang="en-US" sz="2400" i="1" dirty="0">
                <a:solidFill>
                  <a:srgbClr val="00B0F0"/>
                </a:solidFill>
              </a:rPr>
              <a:t>am</a:t>
            </a:r>
            <a:r>
              <a:rPr lang="en-US" sz="2400" dirty="0">
                <a:solidFill>
                  <a:srgbClr val="00B0F0"/>
                </a:solidFill>
              </a:rPr>
              <a:t> </a:t>
            </a:r>
            <a:r>
              <a:rPr lang="en-US" sz="2400" cap="small" dirty="0">
                <a:solidFill>
                  <a:srgbClr val="FFFF00"/>
                </a:solidFill>
              </a:rPr>
              <a:t>Yahweh</a:t>
            </a:r>
            <a:r>
              <a:rPr lang="en-US" sz="2400" dirty="0">
                <a:solidFill>
                  <a:srgbClr val="FFFF00"/>
                </a:solidFill>
              </a:rPr>
              <a:t>. </a:t>
            </a:r>
            <a:r>
              <a:rPr lang="en-US" sz="2400" dirty="0">
                <a:solidFill>
                  <a:srgbClr val="00B0F0"/>
                </a:solidFill>
              </a:rPr>
              <a:t>To Abraham, Isaac and Jacob, I appeared as </a:t>
            </a:r>
            <a:r>
              <a:rPr lang="en-US" sz="2400" i="1" dirty="0">
                <a:solidFill>
                  <a:srgbClr val="FFFF00"/>
                </a:solidFill>
              </a:rPr>
              <a:t>El Shaddai</a:t>
            </a:r>
            <a:r>
              <a:rPr lang="en-US" sz="2400" dirty="0">
                <a:solidFill>
                  <a:srgbClr val="FFFF00"/>
                </a:solidFill>
              </a:rPr>
              <a:t>. </a:t>
            </a:r>
            <a:r>
              <a:rPr lang="en-US" sz="2400" dirty="0">
                <a:solidFill>
                  <a:srgbClr val="00B0F0"/>
                </a:solidFill>
              </a:rPr>
              <a:t>But I did not make my name </a:t>
            </a:r>
            <a:r>
              <a:rPr lang="en-US" sz="2400" dirty="0">
                <a:solidFill>
                  <a:srgbClr val="FFFF00"/>
                </a:solidFill>
              </a:rPr>
              <a:t>Yahweh</a:t>
            </a:r>
            <a:r>
              <a:rPr lang="en-US" sz="2400" dirty="0">
                <a:solidFill>
                  <a:srgbClr val="00B0F0"/>
                </a:solidFill>
              </a:rPr>
              <a:t> known to them.  </a:t>
            </a:r>
            <a:r>
              <a:rPr lang="en-US" sz="2400" dirty="0"/>
              <a:t>Exodus 6:2-3 [NJB]</a:t>
            </a:r>
          </a:p>
          <a:p>
            <a:r>
              <a:rPr lang="en-US" sz="2400" dirty="0"/>
              <a:t>The term El Shaddai is an interesting term – usually thought of as God Almighty.</a:t>
            </a:r>
          </a:p>
          <a:p>
            <a:r>
              <a:rPr lang="en-US" sz="2400" dirty="0"/>
              <a:t>El- The Omnipotent: One with unlimited authority.</a:t>
            </a:r>
          </a:p>
          <a:p>
            <a:r>
              <a:rPr lang="en-US" sz="2400" dirty="0"/>
              <a:t>Shaddai – One who is able to supply all your needs 1st used:</a:t>
            </a:r>
          </a:p>
          <a:p>
            <a:r>
              <a:rPr lang="en-US" sz="2400" baseline="30000" dirty="0">
                <a:solidFill>
                  <a:srgbClr val="00B0F0"/>
                </a:solidFill>
              </a:rPr>
              <a:t>1</a:t>
            </a:r>
            <a:r>
              <a:rPr lang="en-US" sz="2400" dirty="0">
                <a:solidFill>
                  <a:srgbClr val="00B0F0"/>
                </a:solidFill>
              </a:rPr>
              <a:t>When Abram was ninety-nine years old Yahweh appeared to him and said, </a:t>
            </a:r>
            <a:r>
              <a:rPr lang="en-US" sz="2400" dirty="0">
                <a:solidFill>
                  <a:srgbClr val="FFFF00"/>
                </a:solidFill>
              </a:rPr>
              <a:t>'I am El Shaddai. </a:t>
            </a:r>
            <a:r>
              <a:rPr lang="en-US" sz="2400" dirty="0">
                <a:solidFill>
                  <a:srgbClr val="00B0F0"/>
                </a:solidFill>
              </a:rPr>
              <a:t>Live in my presence, be perfect, </a:t>
            </a:r>
            <a:r>
              <a:rPr lang="en-US" sz="2400" baseline="30000" dirty="0">
                <a:solidFill>
                  <a:srgbClr val="00B0F0"/>
                </a:solidFill>
              </a:rPr>
              <a:t>2</a:t>
            </a:r>
            <a:r>
              <a:rPr lang="en-US" sz="2400" dirty="0">
                <a:solidFill>
                  <a:srgbClr val="00B0F0"/>
                </a:solidFill>
              </a:rPr>
              <a:t>and I shall grant a covenant between myself and you, and make you very numerous.’  </a:t>
            </a:r>
            <a:r>
              <a:rPr lang="en-US" sz="2400" dirty="0"/>
              <a:t>Genesis 17:1 </a:t>
            </a:r>
          </a:p>
          <a:p>
            <a:endParaRPr lang="en-US" sz="2400" dirty="0"/>
          </a:p>
          <a:p>
            <a:endParaRPr lang="en-US" sz="2400" dirty="0"/>
          </a:p>
          <a:p>
            <a:endParaRPr lang="en-AU" sz="2400" dirty="0"/>
          </a:p>
        </p:txBody>
      </p:sp>
    </p:spTree>
    <p:extLst>
      <p:ext uri="{BB962C8B-B14F-4D97-AF65-F5344CB8AC3E}">
        <p14:creationId xmlns:p14="http://schemas.microsoft.com/office/powerpoint/2010/main" val="349838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F0AC7-ED98-78A2-720A-04D04A869F14}"/>
              </a:ext>
            </a:extLst>
          </p:cNvPr>
          <p:cNvSpPr>
            <a:spLocks noGrp="1"/>
          </p:cNvSpPr>
          <p:nvPr>
            <p:ph type="title"/>
          </p:nvPr>
        </p:nvSpPr>
        <p:spPr>
          <a:xfrm>
            <a:off x="838200" y="365126"/>
            <a:ext cx="10515600" cy="416110"/>
          </a:xfrm>
        </p:spPr>
        <p:txBody>
          <a:bodyPr>
            <a:normAutofit fontScale="90000"/>
          </a:bodyPr>
          <a:lstStyle/>
          <a:p>
            <a:r>
              <a:rPr lang="en-AU" dirty="0">
                <a:solidFill>
                  <a:srgbClr val="FF0000"/>
                </a:solidFill>
              </a:rPr>
              <a:t>Way above my pay grade - 2</a:t>
            </a:r>
          </a:p>
        </p:txBody>
      </p:sp>
      <p:sp>
        <p:nvSpPr>
          <p:cNvPr id="3" name="Content Placeholder 2">
            <a:extLst>
              <a:ext uri="{FF2B5EF4-FFF2-40B4-BE49-F238E27FC236}">
                <a16:creationId xmlns:a16="http://schemas.microsoft.com/office/drawing/2014/main" id="{F42D5463-048F-1DAC-E2CF-9D33CEFA5C58}"/>
              </a:ext>
            </a:extLst>
          </p:cNvPr>
          <p:cNvSpPr>
            <a:spLocks noGrp="1"/>
          </p:cNvSpPr>
          <p:nvPr>
            <p:ph idx="1"/>
          </p:nvPr>
        </p:nvSpPr>
        <p:spPr>
          <a:xfrm>
            <a:off x="838200" y="941033"/>
            <a:ext cx="10515600" cy="5235930"/>
          </a:xfrm>
        </p:spPr>
        <p:txBody>
          <a:bodyPr>
            <a:normAutofit/>
          </a:bodyPr>
          <a:lstStyle/>
          <a:p>
            <a:r>
              <a:rPr lang="en-AU" sz="2400" dirty="0"/>
              <a:t>We witness Yahweh stating He will supply all requirements for the statements made – After all He is the El with all authority.</a:t>
            </a:r>
          </a:p>
          <a:p>
            <a:r>
              <a:rPr lang="en-AU" sz="2400" dirty="0"/>
              <a:t>Now what about this statement – </a:t>
            </a:r>
            <a:r>
              <a:rPr lang="en-AU" sz="2400" dirty="0">
                <a:solidFill>
                  <a:srgbClr val="FFFF00"/>
                </a:solidFill>
              </a:rPr>
              <a:t>I am Yahweh</a:t>
            </a:r>
            <a:r>
              <a:rPr lang="en-AU" sz="2400" dirty="0"/>
              <a:t>!!! </a:t>
            </a:r>
          </a:p>
          <a:p>
            <a:r>
              <a:rPr lang="en-AU" sz="2400" dirty="0"/>
              <a:t>I am persuaded it comes on the back of the meeting with </a:t>
            </a:r>
            <a:r>
              <a:rPr lang="en-AU" sz="2400" dirty="0" err="1"/>
              <a:t>Mosheh</a:t>
            </a:r>
            <a:r>
              <a:rPr lang="en-AU" sz="2400" dirty="0"/>
              <a:t> back in Exodus 3. He was told:</a:t>
            </a:r>
          </a:p>
          <a:p>
            <a:r>
              <a:rPr lang="en-US" sz="2000" baseline="30000" dirty="0">
                <a:solidFill>
                  <a:srgbClr val="00B0F0"/>
                </a:solidFill>
              </a:rPr>
              <a:t>7</a:t>
            </a:r>
            <a:r>
              <a:rPr lang="en-US" sz="2000" dirty="0">
                <a:solidFill>
                  <a:srgbClr val="00B0F0"/>
                </a:solidFill>
              </a:rPr>
              <a:t>Yahweh then said, 'I have indeed seen the misery of my people in Egypt. I have heard them crying for help on account of their taskmasters. Yes, I am well aware of their sufferings. </a:t>
            </a:r>
            <a:r>
              <a:rPr lang="en-US" sz="2000" baseline="30000" dirty="0">
                <a:solidFill>
                  <a:srgbClr val="00B0F0"/>
                </a:solidFill>
              </a:rPr>
              <a:t>8</a:t>
            </a:r>
            <a:r>
              <a:rPr lang="en-US" sz="2000" dirty="0">
                <a:solidFill>
                  <a:srgbClr val="00B0F0"/>
                </a:solidFill>
              </a:rPr>
              <a:t>And I have come down to rescue them from the clutches of the Egyptians and bring them up out of that country, to a country rich and broad, to a country flowing with milk and honey, to the home of the Canaanites, the Hittites, the Amorites, the Perizzites, the Hivites and the Jebusites.  </a:t>
            </a:r>
            <a:r>
              <a:rPr lang="en-US" sz="2000" dirty="0"/>
              <a:t>Exodus 3:7-8</a:t>
            </a:r>
          </a:p>
          <a:p>
            <a:r>
              <a:rPr lang="en-US" sz="2400" dirty="0" err="1"/>
              <a:t>Mosheh</a:t>
            </a:r>
            <a:r>
              <a:rPr lang="en-US" sz="2400" dirty="0"/>
              <a:t> had a task to lead all Israel up and out of Egypt… a task so similar to the task of our </a:t>
            </a:r>
            <a:r>
              <a:rPr lang="en-US" sz="2400" dirty="0" err="1"/>
              <a:t>Saviour</a:t>
            </a:r>
            <a:r>
              <a:rPr lang="en-US" sz="2400" dirty="0"/>
              <a:t>:  </a:t>
            </a:r>
            <a:r>
              <a:rPr lang="en-US" sz="2400" dirty="0" err="1"/>
              <a:t>Yeshua</a:t>
            </a:r>
            <a:r>
              <a:rPr lang="en-US" sz="2400" dirty="0"/>
              <a:t> – </a:t>
            </a:r>
            <a:r>
              <a:rPr lang="en-US" sz="2400" dirty="0" err="1"/>
              <a:t>HaMashiach</a:t>
            </a:r>
            <a:r>
              <a:rPr lang="en-US" sz="2400" dirty="0"/>
              <a:t>. So our Father said to </a:t>
            </a:r>
            <a:r>
              <a:rPr lang="en-US" sz="2400" dirty="0" err="1"/>
              <a:t>Mosheh</a:t>
            </a:r>
            <a:r>
              <a:rPr lang="en-US" sz="2400" dirty="0"/>
              <a:t> – I Yahweh. So where is </a:t>
            </a:r>
            <a:r>
              <a:rPr lang="en-US" sz="2400" dirty="0">
                <a:latin typeface="Arial" panose="020B0604020202020204" pitchFamily="34" charset="0"/>
                <a:cs typeface="Arial" panose="020B0604020202020204" pitchFamily="34" charset="0"/>
              </a:rPr>
              <a:t>י</a:t>
            </a:r>
            <a:r>
              <a:rPr lang="he-IL" sz="2400" dirty="0">
                <a:latin typeface="Arial" panose="020B0604020202020204" pitchFamily="34" charset="0"/>
                <a:cs typeface="Arial" panose="020B0604020202020204" pitchFamily="34" charset="0"/>
              </a:rPr>
              <a:t>הוה</a:t>
            </a:r>
            <a:r>
              <a:rPr lang="en-AU" sz="2400" dirty="0">
                <a:latin typeface="Arial" panose="020B0604020202020204" pitchFamily="34" charset="0"/>
                <a:cs typeface="Arial" panose="020B0604020202020204" pitchFamily="34" charset="0"/>
              </a:rPr>
              <a:t> first used in the bible? </a:t>
            </a:r>
            <a:endParaRPr lang="en-AU" sz="2400" dirty="0"/>
          </a:p>
        </p:txBody>
      </p:sp>
    </p:spTree>
    <p:extLst>
      <p:ext uri="{BB962C8B-B14F-4D97-AF65-F5344CB8AC3E}">
        <p14:creationId xmlns:p14="http://schemas.microsoft.com/office/powerpoint/2010/main" val="1739075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B6A96-AB3E-D3D5-1E89-2D621FDEA156}"/>
              </a:ext>
            </a:extLst>
          </p:cNvPr>
          <p:cNvSpPr>
            <a:spLocks noGrp="1"/>
          </p:cNvSpPr>
          <p:nvPr>
            <p:ph type="title"/>
          </p:nvPr>
        </p:nvSpPr>
        <p:spPr>
          <a:xfrm>
            <a:off x="838200" y="365126"/>
            <a:ext cx="10515600" cy="315912"/>
          </a:xfrm>
        </p:spPr>
        <p:txBody>
          <a:bodyPr>
            <a:normAutofit fontScale="90000"/>
          </a:bodyPr>
          <a:lstStyle/>
          <a:p>
            <a:r>
              <a:rPr lang="en-AU" dirty="0">
                <a:solidFill>
                  <a:srgbClr val="FF0000"/>
                </a:solidFill>
              </a:rPr>
              <a:t>Way above my pay grade - 2</a:t>
            </a:r>
          </a:p>
        </p:txBody>
      </p:sp>
      <p:sp>
        <p:nvSpPr>
          <p:cNvPr id="3" name="Content Placeholder 2">
            <a:extLst>
              <a:ext uri="{FF2B5EF4-FFF2-40B4-BE49-F238E27FC236}">
                <a16:creationId xmlns:a16="http://schemas.microsoft.com/office/drawing/2014/main" id="{8F806F38-44E4-D736-36F1-5651EBFA08E0}"/>
              </a:ext>
            </a:extLst>
          </p:cNvPr>
          <p:cNvSpPr>
            <a:spLocks noGrp="1"/>
          </p:cNvSpPr>
          <p:nvPr>
            <p:ph idx="1"/>
          </p:nvPr>
        </p:nvSpPr>
        <p:spPr>
          <a:xfrm>
            <a:off x="838200" y="914400"/>
            <a:ext cx="10515600" cy="5262563"/>
          </a:xfrm>
        </p:spPr>
        <p:txBody>
          <a:bodyPr>
            <a:normAutofit/>
          </a:bodyPr>
          <a:lstStyle/>
          <a:p>
            <a:r>
              <a:rPr lang="en-US" sz="2000" baseline="30000" dirty="0">
                <a:solidFill>
                  <a:srgbClr val="00B0F0"/>
                </a:solidFill>
              </a:rPr>
              <a:t>1</a:t>
            </a:r>
            <a:r>
              <a:rPr lang="en-US" sz="2000" dirty="0">
                <a:solidFill>
                  <a:srgbClr val="00B0F0"/>
                </a:solidFill>
              </a:rPr>
              <a:t>Thus heaven and earth were completed with all their array. </a:t>
            </a:r>
            <a:r>
              <a:rPr lang="en-US" sz="2000" baseline="30000" dirty="0">
                <a:solidFill>
                  <a:srgbClr val="00B0F0"/>
                </a:solidFill>
              </a:rPr>
              <a:t>2</a:t>
            </a:r>
            <a:r>
              <a:rPr lang="en-US" sz="2000" dirty="0">
                <a:solidFill>
                  <a:srgbClr val="00B0F0"/>
                </a:solidFill>
              </a:rPr>
              <a:t>On the seventh day God had completed the work he had been doing. He rested on the seventh day after all the work he had been doing. </a:t>
            </a:r>
            <a:r>
              <a:rPr lang="en-US" sz="2000" baseline="30000" dirty="0">
                <a:solidFill>
                  <a:srgbClr val="00B0F0"/>
                </a:solidFill>
              </a:rPr>
              <a:t>3</a:t>
            </a:r>
            <a:r>
              <a:rPr lang="en-US" sz="2000" dirty="0">
                <a:solidFill>
                  <a:srgbClr val="00B0F0"/>
                </a:solidFill>
              </a:rPr>
              <a:t>God blessed the seventh day and made it holy, because on that day he rested after all his work of creating. </a:t>
            </a:r>
            <a:r>
              <a:rPr lang="en-US" sz="2000" baseline="30000" dirty="0">
                <a:solidFill>
                  <a:srgbClr val="00B0F0"/>
                </a:solidFill>
              </a:rPr>
              <a:t>4</a:t>
            </a:r>
            <a:r>
              <a:rPr lang="en-US" sz="2000" dirty="0">
                <a:solidFill>
                  <a:srgbClr val="00B0F0"/>
                </a:solidFill>
              </a:rPr>
              <a:t>Such was the </a:t>
            </a:r>
            <a:r>
              <a:rPr lang="en-US" sz="2000" dirty="0">
                <a:solidFill>
                  <a:srgbClr val="FF0000"/>
                </a:solidFill>
              </a:rPr>
              <a:t>story</a:t>
            </a:r>
            <a:r>
              <a:rPr lang="en-US" sz="2000" dirty="0">
                <a:solidFill>
                  <a:srgbClr val="00B0F0"/>
                </a:solidFill>
              </a:rPr>
              <a:t> of heaven and earth as they were created. At the time when </a:t>
            </a:r>
            <a:r>
              <a:rPr lang="en-US" sz="2000" dirty="0">
                <a:solidFill>
                  <a:srgbClr val="FFFF00"/>
                </a:solidFill>
              </a:rPr>
              <a:t>Yahweh God </a:t>
            </a:r>
            <a:r>
              <a:rPr lang="en-US" sz="2000" dirty="0">
                <a:solidFill>
                  <a:srgbClr val="00B0F0"/>
                </a:solidFill>
              </a:rPr>
              <a:t>made earth and heaven </a:t>
            </a:r>
            <a:r>
              <a:rPr lang="en-US" sz="2000" baseline="30000" dirty="0">
                <a:solidFill>
                  <a:srgbClr val="00B0F0"/>
                </a:solidFill>
              </a:rPr>
              <a:t>5</a:t>
            </a:r>
            <a:r>
              <a:rPr lang="en-US" sz="2000" dirty="0">
                <a:solidFill>
                  <a:srgbClr val="00B0F0"/>
                </a:solidFill>
              </a:rPr>
              <a:t>there was as yet no wild bush on the earth nor had any wild plant yet sprung up, for </a:t>
            </a:r>
            <a:r>
              <a:rPr lang="en-US" sz="2000" dirty="0">
                <a:solidFill>
                  <a:srgbClr val="FFFF00"/>
                </a:solidFill>
              </a:rPr>
              <a:t>Yahweh God </a:t>
            </a:r>
            <a:r>
              <a:rPr lang="en-US" sz="2000" dirty="0">
                <a:solidFill>
                  <a:srgbClr val="00B0F0"/>
                </a:solidFill>
              </a:rPr>
              <a:t>had not sent rain on the earth, nor was there any man to till the soil. </a:t>
            </a:r>
            <a:r>
              <a:rPr lang="en-US" sz="2000" baseline="30000" dirty="0">
                <a:solidFill>
                  <a:srgbClr val="00B0F0"/>
                </a:solidFill>
              </a:rPr>
              <a:t>6</a:t>
            </a:r>
            <a:r>
              <a:rPr lang="en-US" sz="2000" dirty="0">
                <a:solidFill>
                  <a:srgbClr val="00B0F0"/>
                </a:solidFill>
              </a:rPr>
              <a:t>Instead, water flowed out of the ground and watered all the surface of the soil. </a:t>
            </a:r>
            <a:r>
              <a:rPr lang="en-US" sz="2000" baseline="30000" dirty="0">
                <a:solidFill>
                  <a:srgbClr val="FFFF00"/>
                </a:solidFill>
              </a:rPr>
              <a:t>7</a:t>
            </a:r>
            <a:r>
              <a:rPr lang="en-US" sz="2000" dirty="0">
                <a:solidFill>
                  <a:srgbClr val="FFFF00"/>
                </a:solidFill>
              </a:rPr>
              <a:t>Yahweh God </a:t>
            </a:r>
            <a:r>
              <a:rPr lang="en-US" sz="2000" dirty="0">
                <a:solidFill>
                  <a:srgbClr val="00B0F0"/>
                </a:solidFill>
              </a:rPr>
              <a:t>shaped man from the soil of the ground and blew the breath of life into his nostrils, and man became a living being.  </a:t>
            </a:r>
            <a:r>
              <a:rPr lang="en-US" sz="2000" dirty="0"/>
              <a:t>Genesis 2:1-7</a:t>
            </a:r>
          </a:p>
          <a:p>
            <a:r>
              <a:rPr lang="en-US" sz="2000" dirty="0"/>
              <a:t>Story </a:t>
            </a:r>
            <a:r>
              <a:rPr lang="en-AU" sz="2000" dirty="0"/>
              <a:t>/</a:t>
            </a:r>
            <a:r>
              <a:rPr lang="en-AU" sz="2000" dirty="0" err="1"/>
              <a:t>Towldah</a:t>
            </a:r>
            <a:r>
              <a:rPr lang="en-AU" sz="2000" dirty="0"/>
              <a:t> </a:t>
            </a:r>
            <a:r>
              <a:rPr lang="en-AU" sz="3200" dirty="0"/>
              <a:t> </a:t>
            </a:r>
            <a:r>
              <a:rPr lang="en-AU" sz="3200" dirty="0">
                <a:latin typeface="Arial" panose="020B0604020202020204" pitchFamily="34" charset="0"/>
                <a:cs typeface="Arial" panose="020B0604020202020204" pitchFamily="34" charset="0"/>
              </a:rPr>
              <a:t>ת</a:t>
            </a:r>
            <a:r>
              <a:rPr lang="he-IL" sz="3200" dirty="0">
                <a:latin typeface="Arial" panose="020B0604020202020204" pitchFamily="34" charset="0"/>
                <a:cs typeface="Arial" panose="020B0604020202020204" pitchFamily="34" charset="0"/>
              </a:rPr>
              <a:t>וׄלֽדׇה</a:t>
            </a:r>
            <a:r>
              <a:rPr lang="en-AU" sz="3200" dirty="0">
                <a:latin typeface="Arial" panose="020B0604020202020204" pitchFamily="34" charset="0"/>
                <a:cs typeface="Arial" panose="020B0604020202020204" pitchFamily="34" charset="0"/>
              </a:rPr>
              <a:t>  </a:t>
            </a:r>
            <a:r>
              <a:rPr lang="en-AU" sz="2000" dirty="0">
                <a:latin typeface="Arial" panose="020B0604020202020204" pitchFamily="34" charset="0"/>
                <a:cs typeface="Arial" panose="020B0604020202020204" pitchFamily="34" charset="0"/>
              </a:rPr>
              <a:t>Family, race, descent </a:t>
            </a:r>
            <a:r>
              <a:rPr lang="en-AU" sz="3200" dirty="0">
                <a:latin typeface="Arial" panose="020B0604020202020204" pitchFamily="34" charset="0"/>
                <a:cs typeface="Arial" panose="020B0604020202020204" pitchFamily="34" charset="0"/>
              </a:rPr>
              <a:t>- </a:t>
            </a:r>
            <a:r>
              <a:rPr lang="en-AU" sz="2000" dirty="0">
                <a:latin typeface="Arial" panose="020B0604020202020204" pitchFamily="34" charset="0"/>
                <a:cs typeface="Arial" panose="020B0604020202020204" pitchFamily="34" charset="0"/>
              </a:rPr>
              <a:t>The root word is </a:t>
            </a:r>
            <a:r>
              <a:rPr lang="en-AU" sz="2000" dirty="0" err="1">
                <a:latin typeface="Arial" panose="020B0604020202020204" pitchFamily="34" charset="0"/>
                <a:cs typeface="Arial" panose="020B0604020202020204" pitchFamily="34" charset="0"/>
              </a:rPr>
              <a:t>Yalad</a:t>
            </a:r>
            <a:r>
              <a:rPr lang="en-AU" sz="2000" dirty="0">
                <a:latin typeface="Arial" panose="020B0604020202020204" pitchFamily="34" charset="0"/>
                <a:cs typeface="Arial" panose="020B0604020202020204" pitchFamily="34" charset="0"/>
              </a:rPr>
              <a:t>  </a:t>
            </a:r>
            <a:r>
              <a:rPr lang="he-IL" sz="3200" dirty="0">
                <a:latin typeface="Arial" panose="020B0604020202020204" pitchFamily="34" charset="0"/>
                <a:cs typeface="Arial" panose="020B0604020202020204" pitchFamily="34" charset="0"/>
              </a:rPr>
              <a:t>יׇלַד</a:t>
            </a:r>
            <a:r>
              <a:rPr lang="en-AU" sz="3200" dirty="0">
                <a:latin typeface="Arial" panose="020B0604020202020204" pitchFamily="34" charset="0"/>
                <a:cs typeface="Arial" panose="020B0604020202020204" pitchFamily="34" charset="0"/>
              </a:rPr>
              <a:t>  </a:t>
            </a:r>
            <a:r>
              <a:rPr lang="en-AU" sz="2000" dirty="0">
                <a:latin typeface="Arial" panose="020B0604020202020204" pitchFamily="34" charset="0"/>
                <a:cs typeface="Arial" panose="020B0604020202020204" pitchFamily="34" charset="0"/>
              </a:rPr>
              <a:t>To give birth, bring forth a child from the womb into the world, to bear, deliver a child.</a:t>
            </a:r>
          </a:p>
          <a:p>
            <a:r>
              <a:rPr lang="en-AU" sz="2000" dirty="0">
                <a:latin typeface="Arial" panose="020B0604020202020204" pitchFamily="34" charset="0"/>
                <a:cs typeface="Arial" panose="020B0604020202020204" pitchFamily="34" charset="0"/>
              </a:rPr>
              <a:t>So we have the Yahweh, coming on the back of a family story of bearing creation into a world…</a:t>
            </a:r>
          </a:p>
          <a:p>
            <a:r>
              <a:rPr lang="en-AU" sz="2000" dirty="0">
                <a:latin typeface="Arial" panose="020B0604020202020204" pitchFamily="34" charset="0"/>
                <a:cs typeface="Arial" panose="020B0604020202020204" pitchFamily="34" charset="0"/>
              </a:rPr>
              <a:t>Now back to our friend </a:t>
            </a:r>
            <a:r>
              <a:rPr lang="en-AU" sz="2000" dirty="0" err="1">
                <a:latin typeface="Arial" panose="020B0604020202020204" pitchFamily="34" charset="0"/>
                <a:cs typeface="Arial" panose="020B0604020202020204" pitchFamily="34" charset="0"/>
              </a:rPr>
              <a:t>Mosheh</a:t>
            </a:r>
            <a:r>
              <a:rPr lang="en-AU" sz="2000" dirty="0">
                <a:latin typeface="Arial" panose="020B0604020202020204" pitchFamily="34" charset="0"/>
                <a:cs typeface="Arial" panose="020B0604020202020204" pitchFamily="34" charset="0"/>
              </a:rPr>
              <a:t> – God reveals Himself to </a:t>
            </a:r>
            <a:r>
              <a:rPr lang="en-AU" sz="2000" dirty="0" err="1">
                <a:latin typeface="Arial" panose="020B0604020202020204" pitchFamily="34" charset="0"/>
                <a:cs typeface="Arial" panose="020B0604020202020204" pitchFamily="34" charset="0"/>
              </a:rPr>
              <a:t>Mosheh</a:t>
            </a:r>
            <a:r>
              <a:rPr lang="en-AU" sz="2000" dirty="0">
                <a:latin typeface="Arial" panose="020B0604020202020204" pitchFamily="34" charset="0"/>
                <a:cs typeface="Arial" panose="020B0604020202020204" pitchFamily="34" charset="0"/>
              </a:rPr>
              <a:t> as Yahweh, usually explained as Eternal, @ </a:t>
            </a:r>
            <a:r>
              <a:rPr lang="en-AU" sz="2000" dirty="0">
                <a:solidFill>
                  <a:srgbClr val="FFC000"/>
                </a:solidFill>
                <a:latin typeface="Arial" panose="020B0604020202020204" pitchFamily="34" charset="0"/>
                <a:cs typeface="Arial" panose="020B0604020202020204" pitchFamily="34" charset="0"/>
              </a:rPr>
              <a:t>Genesis 21:33. </a:t>
            </a:r>
            <a:r>
              <a:rPr lang="en-AU" sz="2000" dirty="0">
                <a:latin typeface="Arial" panose="020B0604020202020204" pitchFamily="34" charset="0"/>
                <a:cs typeface="Arial" panose="020B0604020202020204" pitchFamily="34" charset="0"/>
              </a:rPr>
              <a:t>The One who doesn’t change. The Is – Was - and Is to Come. </a:t>
            </a:r>
            <a:endParaRPr lang="en-AU" sz="2000" dirty="0"/>
          </a:p>
        </p:txBody>
      </p:sp>
    </p:spTree>
    <p:extLst>
      <p:ext uri="{BB962C8B-B14F-4D97-AF65-F5344CB8AC3E}">
        <p14:creationId xmlns:p14="http://schemas.microsoft.com/office/powerpoint/2010/main" val="13653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53A3-D12B-F43B-EABF-24E602C469B9}"/>
              </a:ext>
            </a:extLst>
          </p:cNvPr>
          <p:cNvSpPr>
            <a:spLocks noGrp="1"/>
          </p:cNvSpPr>
          <p:nvPr>
            <p:ph type="title"/>
          </p:nvPr>
        </p:nvSpPr>
        <p:spPr>
          <a:xfrm>
            <a:off x="838200" y="365126"/>
            <a:ext cx="10515600" cy="315912"/>
          </a:xfrm>
        </p:spPr>
        <p:txBody>
          <a:bodyPr>
            <a:normAutofit fontScale="90000"/>
          </a:bodyPr>
          <a:lstStyle/>
          <a:p>
            <a:r>
              <a:rPr lang="en-AU" dirty="0">
                <a:solidFill>
                  <a:srgbClr val="FF0000"/>
                </a:solidFill>
              </a:rPr>
              <a:t>Way above my pay grade - 2</a:t>
            </a:r>
          </a:p>
        </p:txBody>
      </p:sp>
      <p:sp>
        <p:nvSpPr>
          <p:cNvPr id="3" name="Content Placeholder 2">
            <a:extLst>
              <a:ext uri="{FF2B5EF4-FFF2-40B4-BE49-F238E27FC236}">
                <a16:creationId xmlns:a16="http://schemas.microsoft.com/office/drawing/2014/main" id="{BC7853E0-8E0A-1D7B-32B7-617503AF0FE0}"/>
              </a:ext>
            </a:extLst>
          </p:cNvPr>
          <p:cNvSpPr>
            <a:spLocks noGrp="1"/>
          </p:cNvSpPr>
          <p:nvPr>
            <p:ph idx="1"/>
          </p:nvPr>
        </p:nvSpPr>
        <p:spPr>
          <a:xfrm>
            <a:off x="838200" y="834501"/>
            <a:ext cx="10515600" cy="5342462"/>
          </a:xfrm>
        </p:spPr>
        <p:txBody>
          <a:bodyPr>
            <a:normAutofit lnSpcReduction="10000"/>
          </a:bodyPr>
          <a:lstStyle/>
          <a:p>
            <a:r>
              <a:rPr lang="en-AU" sz="2400" dirty="0"/>
              <a:t>None the less it is the connection between the first use of Yahweh and the statement given to </a:t>
            </a:r>
            <a:r>
              <a:rPr lang="en-AU" sz="2400" dirty="0" err="1"/>
              <a:t>Mosheh</a:t>
            </a:r>
            <a:r>
              <a:rPr lang="en-AU" sz="2400" dirty="0"/>
              <a:t> that I find intriguing. It’s all about family – those created by Yahweh that He cares for. </a:t>
            </a:r>
          </a:p>
          <a:p>
            <a:r>
              <a:rPr lang="en-AU" sz="2400" dirty="0"/>
              <a:t>Young Adam was to care for a created world – failed - in fact it was the reason sin entered into our present world:</a:t>
            </a:r>
          </a:p>
          <a:p>
            <a:r>
              <a:rPr lang="en-US" sz="2400" baseline="30000" dirty="0"/>
              <a:t>1</a:t>
            </a:r>
            <a:r>
              <a:rPr lang="en-US" sz="2400" baseline="30000" dirty="0">
                <a:solidFill>
                  <a:srgbClr val="00B0F0"/>
                </a:solidFill>
              </a:rPr>
              <a:t>2 </a:t>
            </a:r>
            <a:r>
              <a:rPr lang="en-US" sz="2400" dirty="0">
                <a:solidFill>
                  <a:srgbClr val="00B0F0"/>
                </a:solidFill>
              </a:rPr>
              <a:t>So then, just as sin came into the world through one man and death through sin, in the same way death spread to all men because all sinned. </a:t>
            </a:r>
            <a:r>
              <a:rPr lang="en-US" sz="2400" baseline="30000" dirty="0">
                <a:solidFill>
                  <a:srgbClr val="00B0F0"/>
                </a:solidFill>
              </a:rPr>
              <a:t>13 </a:t>
            </a:r>
            <a:r>
              <a:rPr lang="en-US" sz="2400" dirty="0">
                <a:solidFill>
                  <a:srgbClr val="00B0F0"/>
                </a:solidFill>
              </a:rPr>
              <a:t>For up until the </a:t>
            </a:r>
            <a:r>
              <a:rPr lang="en-US" sz="2400" i="1" dirty="0">
                <a:solidFill>
                  <a:srgbClr val="00B0F0"/>
                </a:solidFill>
              </a:rPr>
              <a:t>Torah</a:t>
            </a:r>
            <a:r>
              <a:rPr lang="en-US" sz="2400" dirty="0">
                <a:solidFill>
                  <a:srgbClr val="00B0F0"/>
                </a:solidFill>
              </a:rPr>
              <a:t>, sin was in the world; but sin does not count as sin when there is no law. </a:t>
            </a:r>
            <a:r>
              <a:rPr lang="en-US" sz="2400" baseline="30000" dirty="0">
                <a:solidFill>
                  <a:srgbClr val="00B0F0"/>
                </a:solidFill>
              </a:rPr>
              <a:t>14 </a:t>
            </a:r>
            <a:r>
              <a:rPr lang="en-US" sz="2400" dirty="0">
                <a:solidFill>
                  <a:srgbClr val="00B0F0"/>
                </a:solidFill>
              </a:rPr>
              <a:t>Nevertheless death reigned from Adam until </a:t>
            </a:r>
            <a:r>
              <a:rPr lang="en-US" sz="2400" dirty="0">
                <a:solidFill>
                  <a:srgbClr val="FFC000"/>
                </a:solidFill>
              </a:rPr>
              <a:t>Moses, </a:t>
            </a:r>
            <a:r>
              <a:rPr lang="en-US" sz="2400" dirty="0">
                <a:solidFill>
                  <a:srgbClr val="00B0F0"/>
                </a:solidFill>
              </a:rPr>
              <a:t>even over those who had not sinned in a manner similar to the violation of Adam, who is a pattern of the One to come.</a:t>
            </a:r>
            <a:r>
              <a:rPr lang="en-US" sz="2400" baseline="30000" dirty="0">
                <a:solidFill>
                  <a:srgbClr val="00B0F0"/>
                </a:solidFill>
              </a:rPr>
              <a:t>15 </a:t>
            </a:r>
            <a:r>
              <a:rPr lang="en-US" sz="2400" dirty="0">
                <a:solidFill>
                  <a:srgbClr val="00B0F0"/>
                </a:solidFill>
              </a:rPr>
              <a:t>But the gracious gift is not like the transgression. For if many died because of the transgression of one man, how much more did the grace of God overflow to many through the gift of one Man—</a:t>
            </a:r>
            <a:r>
              <a:rPr lang="en-US" sz="2400" i="1" dirty="0" err="1">
                <a:solidFill>
                  <a:srgbClr val="FFC000"/>
                </a:solidFill>
              </a:rPr>
              <a:t>Yeshua</a:t>
            </a:r>
            <a:r>
              <a:rPr lang="en-US" sz="2400" dirty="0">
                <a:solidFill>
                  <a:srgbClr val="00B0F0"/>
                </a:solidFill>
              </a:rPr>
              <a:t> the Messiah.  </a:t>
            </a:r>
            <a:r>
              <a:rPr lang="en-US" sz="2400" dirty="0"/>
              <a:t>Romans 5:12-15</a:t>
            </a:r>
          </a:p>
          <a:p>
            <a:r>
              <a:rPr lang="en-US" sz="2400" dirty="0" err="1"/>
              <a:t>Mosheh</a:t>
            </a:r>
            <a:r>
              <a:rPr lang="en-US" sz="2400" dirty="0"/>
              <a:t> had a job to do – rescue the people of Israel from Egypt, after Yahweh heard their groanings [call for help].  </a:t>
            </a:r>
          </a:p>
          <a:p>
            <a:endParaRPr lang="en-AU" sz="2400" dirty="0"/>
          </a:p>
        </p:txBody>
      </p:sp>
    </p:spTree>
    <p:extLst>
      <p:ext uri="{BB962C8B-B14F-4D97-AF65-F5344CB8AC3E}">
        <p14:creationId xmlns:p14="http://schemas.microsoft.com/office/powerpoint/2010/main" val="81387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51A65-6307-9F03-417C-DCCFA98C7857}"/>
              </a:ext>
            </a:extLst>
          </p:cNvPr>
          <p:cNvSpPr>
            <a:spLocks noGrp="1"/>
          </p:cNvSpPr>
          <p:nvPr>
            <p:ph type="title"/>
          </p:nvPr>
        </p:nvSpPr>
        <p:spPr>
          <a:xfrm>
            <a:off x="838200" y="365126"/>
            <a:ext cx="10515600" cy="315912"/>
          </a:xfrm>
        </p:spPr>
        <p:txBody>
          <a:bodyPr>
            <a:normAutofit fontScale="90000"/>
          </a:bodyPr>
          <a:lstStyle/>
          <a:p>
            <a:r>
              <a:rPr lang="en-AU" dirty="0">
                <a:solidFill>
                  <a:srgbClr val="FF0000"/>
                </a:solidFill>
              </a:rPr>
              <a:t>Way above my pay grade - 2</a:t>
            </a:r>
          </a:p>
        </p:txBody>
      </p:sp>
      <p:sp>
        <p:nvSpPr>
          <p:cNvPr id="3" name="Content Placeholder 2">
            <a:extLst>
              <a:ext uri="{FF2B5EF4-FFF2-40B4-BE49-F238E27FC236}">
                <a16:creationId xmlns:a16="http://schemas.microsoft.com/office/drawing/2014/main" id="{B6494CCF-00C0-B137-A2BF-1AAB4C475518}"/>
              </a:ext>
            </a:extLst>
          </p:cNvPr>
          <p:cNvSpPr>
            <a:spLocks noGrp="1"/>
          </p:cNvSpPr>
          <p:nvPr>
            <p:ph idx="1"/>
          </p:nvPr>
        </p:nvSpPr>
        <p:spPr>
          <a:xfrm>
            <a:off x="838200" y="905522"/>
            <a:ext cx="10515600" cy="5271441"/>
          </a:xfrm>
        </p:spPr>
        <p:txBody>
          <a:bodyPr>
            <a:normAutofit lnSpcReduction="10000"/>
          </a:bodyPr>
          <a:lstStyle/>
          <a:p>
            <a:r>
              <a:rPr lang="en-US" sz="2400" b="1" i="0" baseline="30000" dirty="0">
                <a:solidFill>
                  <a:srgbClr val="00B0F0"/>
                </a:solidFill>
                <a:effectLst/>
                <a:latin typeface="lato" panose="020F0502020204030203" pitchFamily="34" charset="0"/>
              </a:rPr>
              <a:t>5</a:t>
            </a:r>
            <a:r>
              <a:rPr lang="en-US" sz="2400" b="0" i="0" dirty="0">
                <a:solidFill>
                  <a:srgbClr val="00B0F0"/>
                </a:solidFill>
                <a:effectLst/>
                <a:latin typeface="lato" panose="020F0502020204030203" pitchFamily="34" charset="0"/>
              </a:rPr>
              <a:t>Furthermore, I have heard the groaning of the Israelites, enslaved by the Egyptians, and have remembered my covenant. </a:t>
            </a:r>
            <a:r>
              <a:rPr lang="en-US" sz="2400" b="0" i="0" dirty="0">
                <a:effectLst/>
                <a:latin typeface="lato" panose="020F0502020204030203" pitchFamily="34" charset="0"/>
              </a:rPr>
              <a:t>Exodus 6:5</a:t>
            </a:r>
            <a:r>
              <a:rPr lang="en-AU" sz="2400" dirty="0"/>
              <a:t>      </a:t>
            </a:r>
          </a:p>
          <a:p>
            <a:r>
              <a:rPr lang="en-AU" sz="2400" dirty="0"/>
              <a:t>Yahweh had to state to </a:t>
            </a:r>
            <a:r>
              <a:rPr lang="en-AU" sz="2400" dirty="0" err="1"/>
              <a:t>Mosheh</a:t>
            </a:r>
            <a:r>
              <a:rPr lang="en-AU" sz="2400" dirty="0"/>
              <a:t> “I am Yahweh”, because He went on to tell </a:t>
            </a:r>
            <a:r>
              <a:rPr lang="en-AU" sz="2400" dirty="0" err="1"/>
              <a:t>Mosheh</a:t>
            </a:r>
            <a:r>
              <a:rPr lang="en-AU" sz="2400" dirty="0"/>
              <a:t>:</a:t>
            </a:r>
          </a:p>
          <a:p>
            <a:r>
              <a:rPr lang="en-US" sz="2400" b="1" i="0" baseline="30000" dirty="0">
                <a:solidFill>
                  <a:srgbClr val="00B0F0"/>
                </a:solidFill>
                <a:effectLst/>
                <a:latin typeface="Calibri" panose="020F0502020204030204" pitchFamily="34" charset="0"/>
                <a:cs typeface="Calibri" panose="020F0502020204030204" pitchFamily="34" charset="0"/>
              </a:rPr>
              <a:t>6</a:t>
            </a:r>
            <a:r>
              <a:rPr lang="en-US" sz="2400" b="0" i="0" dirty="0">
                <a:solidFill>
                  <a:srgbClr val="00B0F0"/>
                </a:solidFill>
                <a:effectLst/>
                <a:latin typeface="Calibri" panose="020F0502020204030204" pitchFamily="34" charset="0"/>
                <a:cs typeface="Calibri" panose="020F0502020204030204" pitchFamily="34" charset="0"/>
              </a:rPr>
              <a:t>So say to the Israelites, "</a:t>
            </a:r>
            <a:r>
              <a:rPr lang="en-US" sz="2400" b="0" i="0" dirty="0">
                <a:solidFill>
                  <a:srgbClr val="FFFF00"/>
                </a:solidFill>
                <a:effectLst/>
                <a:latin typeface="Calibri" panose="020F0502020204030204" pitchFamily="34" charset="0"/>
                <a:cs typeface="Calibri" panose="020F0502020204030204" pitchFamily="34" charset="0"/>
              </a:rPr>
              <a:t>I am Yahweh</a:t>
            </a:r>
            <a:r>
              <a:rPr lang="en-US" sz="2400" b="0" i="0" dirty="0">
                <a:solidFill>
                  <a:srgbClr val="00B0F0"/>
                </a:solidFill>
                <a:effectLst/>
                <a:latin typeface="Calibri" panose="020F0502020204030204" pitchFamily="34" charset="0"/>
                <a:cs typeface="Calibri" panose="020F0502020204030204" pitchFamily="34" charset="0"/>
              </a:rPr>
              <a:t>. I shall free you from the forced </a:t>
            </a:r>
            <a:r>
              <a:rPr lang="en-US" sz="2400" b="0" i="0" dirty="0" err="1">
                <a:solidFill>
                  <a:srgbClr val="00B0F0"/>
                </a:solidFill>
                <a:effectLst/>
                <a:latin typeface="Calibri" panose="020F0502020204030204" pitchFamily="34" charset="0"/>
                <a:cs typeface="Calibri" panose="020F0502020204030204" pitchFamily="34" charset="0"/>
              </a:rPr>
              <a:t>labour</a:t>
            </a:r>
            <a:r>
              <a:rPr lang="en-US" sz="2400" b="0" i="0" dirty="0">
                <a:solidFill>
                  <a:srgbClr val="00B0F0"/>
                </a:solidFill>
                <a:effectLst/>
                <a:latin typeface="Calibri" panose="020F0502020204030204" pitchFamily="34" charset="0"/>
                <a:cs typeface="Calibri" panose="020F0502020204030204" pitchFamily="34" charset="0"/>
              </a:rPr>
              <a:t> of the Egyptians; I shall rescue you from their slavery and I shall redeem you with outstretched arm and mighty acts of judgement. </a:t>
            </a:r>
            <a:r>
              <a:rPr lang="en-US" sz="2400" b="1" i="0" baseline="30000" dirty="0">
                <a:solidFill>
                  <a:srgbClr val="00B0F0"/>
                </a:solidFill>
                <a:effectLst/>
                <a:latin typeface="Calibri" panose="020F0502020204030204" pitchFamily="34" charset="0"/>
                <a:cs typeface="Calibri" panose="020F0502020204030204" pitchFamily="34" charset="0"/>
              </a:rPr>
              <a:t>7</a:t>
            </a:r>
            <a:r>
              <a:rPr lang="en-US" sz="2400" b="0" i="0" dirty="0">
                <a:solidFill>
                  <a:srgbClr val="00B0F0"/>
                </a:solidFill>
                <a:effectLst/>
                <a:latin typeface="Calibri" panose="020F0502020204030204" pitchFamily="34" charset="0"/>
                <a:cs typeface="Calibri" panose="020F0502020204030204" pitchFamily="34" charset="0"/>
              </a:rPr>
              <a:t>I shall take you as my people and I shall be your God. And </a:t>
            </a:r>
            <a:r>
              <a:rPr lang="en-US" sz="2400" b="0" i="0" dirty="0">
                <a:solidFill>
                  <a:srgbClr val="FFFF00"/>
                </a:solidFill>
                <a:effectLst/>
                <a:latin typeface="Calibri" panose="020F0502020204030204" pitchFamily="34" charset="0"/>
                <a:cs typeface="Calibri" panose="020F0502020204030204" pitchFamily="34" charset="0"/>
              </a:rPr>
              <a:t>you will know </a:t>
            </a:r>
            <a:r>
              <a:rPr lang="en-US" sz="2400" b="0" i="0" dirty="0">
                <a:solidFill>
                  <a:srgbClr val="00B0F0"/>
                </a:solidFill>
                <a:effectLst/>
                <a:latin typeface="Calibri" panose="020F0502020204030204" pitchFamily="34" charset="0"/>
                <a:cs typeface="Calibri" panose="020F0502020204030204" pitchFamily="34" charset="0"/>
              </a:rPr>
              <a:t>that </a:t>
            </a:r>
            <a:r>
              <a:rPr lang="en-US" sz="2400" b="0" i="0" dirty="0">
                <a:solidFill>
                  <a:srgbClr val="FFFF00"/>
                </a:solidFill>
                <a:effectLst/>
                <a:latin typeface="Calibri" panose="020F0502020204030204" pitchFamily="34" charset="0"/>
                <a:cs typeface="Calibri" panose="020F0502020204030204" pitchFamily="34" charset="0"/>
              </a:rPr>
              <a:t>I am Yahweh </a:t>
            </a:r>
            <a:r>
              <a:rPr lang="en-US" sz="2400" b="0" i="0" dirty="0">
                <a:solidFill>
                  <a:srgbClr val="00B0F0"/>
                </a:solidFill>
                <a:effectLst/>
                <a:latin typeface="Calibri" panose="020F0502020204030204" pitchFamily="34" charset="0"/>
                <a:cs typeface="Calibri" panose="020F0502020204030204" pitchFamily="34" charset="0"/>
              </a:rPr>
              <a:t>your God, who have freed you from the forced </a:t>
            </a:r>
            <a:r>
              <a:rPr lang="en-US" sz="2400" b="0" i="0" dirty="0" err="1">
                <a:solidFill>
                  <a:srgbClr val="00B0F0"/>
                </a:solidFill>
                <a:effectLst/>
                <a:latin typeface="Calibri" panose="020F0502020204030204" pitchFamily="34" charset="0"/>
                <a:cs typeface="Calibri" panose="020F0502020204030204" pitchFamily="34" charset="0"/>
              </a:rPr>
              <a:t>labour</a:t>
            </a:r>
            <a:r>
              <a:rPr lang="en-US" sz="2400" b="0" i="0" dirty="0">
                <a:solidFill>
                  <a:srgbClr val="00B0F0"/>
                </a:solidFill>
                <a:effectLst/>
                <a:latin typeface="Calibri" panose="020F0502020204030204" pitchFamily="34" charset="0"/>
                <a:cs typeface="Calibri" panose="020F0502020204030204" pitchFamily="34" charset="0"/>
              </a:rPr>
              <a:t> of the Egyptians. </a:t>
            </a:r>
            <a:r>
              <a:rPr lang="en-US" sz="2400" b="1" i="0" baseline="30000" dirty="0">
                <a:solidFill>
                  <a:srgbClr val="00B0F0"/>
                </a:solidFill>
                <a:effectLst/>
                <a:latin typeface="Calibri" panose="020F0502020204030204" pitchFamily="34" charset="0"/>
                <a:cs typeface="Calibri" panose="020F0502020204030204" pitchFamily="34" charset="0"/>
              </a:rPr>
              <a:t>8</a:t>
            </a:r>
            <a:r>
              <a:rPr lang="en-US" sz="2400" b="0" i="0" dirty="0">
                <a:solidFill>
                  <a:srgbClr val="00B0F0"/>
                </a:solidFill>
                <a:effectLst/>
                <a:latin typeface="Calibri" panose="020F0502020204030204" pitchFamily="34" charset="0"/>
                <a:cs typeface="Calibri" panose="020F0502020204030204" pitchFamily="34" charset="0"/>
              </a:rPr>
              <a:t>Then I shall lead you into the country which I swore I would give to Abraham, Isaac and Jacob, and shall give it to you as your heritage, </a:t>
            </a:r>
            <a:r>
              <a:rPr lang="en-US" sz="2400" b="0" i="0" dirty="0">
                <a:solidFill>
                  <a:srgbClr val="FFFF00"/>
                </a:solidFill>
                <a:effectLst/>
                <a:latin typeface="Calibri" panose="020F0502020204030204" pitchFamily="34" charset="0"/>
                <a:cs typeface="Calibri" panose="020F0502020204030204" pitchFamily="34" charset="0"/>
              </a:rPr>
              <a:t>I, Yahweh</a:t>
            </a:r>
            <a:r>
              <a:rPr lang="en-US" sz="2400" b="0" i="0" dirty="0">
                <a:solidFill>
                  <a:srgbClr val="00B0F0"/>
                </a:solidFill>
                <a:effectLst/>
                <a:latin typeface="Calibri" panose="020F0502020204030204" pitchFamily="34" charset="0"/>
                <a:cs typeface="Calibri" panose="020F0502020204030204" pitchFamily="34" charset="0"/>
              </a:rPr>
              <a:t>." </a:t>
            </a:r>
            <a:r>
              <a:rPr lang="en-US" sz="2400" b="0" i="0" dirty="0">
                <a:effectLst/>
                <a:latin typeface="Calibri" panose="020F0502020204030204" pitchFamily="34" charset="0"/>
                <a:cs typeface="Calibri" panose="020F0502020204030204" pitchFamily="34" charset="0"/>
              </a:rPr>
              <a:t>‘ Exodus 6:6-8. </a:t>
            </a:r>
          </a:p>
          <a:p>
            <a:r>
              <a:rPr lang="en-US" sz="2400" dirty="0">
                <a:latin typeface="Calibri" panose="020F0502020204030204" pitchFamily="34" charset="0"/>
                <a:cs typeface="Calibri" panose="020F0502020204030204" pitchFamily="34" charset="0"/>
              </a:rPr>
              <a:t>The I AM is the one who leads people out of Egypt, through His chosen servants – but those chosen servants must know Who He actually is.</a:t>
            </a:r>
          </a:p>
          <a:p>
            <a:r>
              <a:rPr lang="en-US" sz="2400" b="0" i="0" dirty="0">
                <a:effectLst/>
                <a:latin typeface="Calibri" panose="020F0502020204030204" pitchFamily="34" charset="0"/>
                <a:cs typeface="Calibri" panose="020F0502020204030204" pitchFamily="34" charset="0"/>
              </a:rPr>
              <a:t>As someone well wrote – You can say: my God, but you cannot say my Yahweh, because Yahweh is my God. </a:t>
            </a:r>
            <a:endParaRPr lang="en-AU"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4210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2BA54-3989-4798-1866-FB5A0EB9FB4B}"/>
              </a:ext>
            </a:extLst>
          </p:cNvPr>
          <p:cNvSpPr>
            <a:spLocks noGrp="1"/>
          </p:cNvSpPr>
          <p:nvPr>
            <p:ph type="title"/>
          </p:nvPr>
        </p:nvSpPr>
        <p:spPr>
          <a:xfrm>
            <a:off x="838200" y="365125"/>
            <a:ext cx="10515600" cy="389477"/>
          </a:xfrm>
        </p:spPr>
        <p:txBody>
          <a:bodyPr>
            <a:normAutofit fontScale="90000"/>
          </a:bodyPr>
          <a:lstStyle/>
          <a:p>
            <a:r>
              <a:rPr lang="en-US" dirty="0">
                <a:solidFill>
                  <a:srgbClr val="FF0000"/>
                </a:solidFill>
              </a:rPr>
              <a:t>Way above my pay grade - 2</a:t>
            </a:r>
            <a:endParaRPr lang="en-AU" dirty="0">
              <a:solidFill>
                <a:srgbClr val="FF0000"/>
              </a:solidFill>
            </a:endParaRPr>
          </a:p>
        </p:txBody>
      </p:sp>
      <p:sp>
        <p:nvSpPr>
          <p:cNvPr id="3" name="Content Placeholder 2">
            <a:extLst>
              <a:ext uri="{FF2B5EF4-FFF2-40B4-BE49-F238E27FC236}">
                <a16:creationId xmlns:a16="http://schemas.microsoft.com/office/drawing/2014/main" id="{92306B14-080F-3BD4-739C-86477628C38E}"/>
              </a:ext>
            </a:extLst>
          </p:cNvPr>
          <p:cNvSpPr>
            <a:spLocks noGrp="1"/>
          </p:cNvSpPr>
          <p:nvPr>
            <p:ph idx="1"/>
          </p:nvPr>
        </p:nvSpPr>
        <p:spPr>
          <a:xfrm>
            <a:off x="838200" y="905522"/>
            <a:ext cx="10515600" cy="5271441"/>
          </a:xfrm>
        </p:spPr>
        <p:txBody>
          <a:bodyPr/>
          <a:lstStyle/>
          <a:p>
            <a:r>
              <a:rPr lang="en-US" sz="2000" dirty="0"/>
              <a:t>Looking at Yahweh we find other words or titles attached to His name:</a:t>
            </a:r>
          </a:p>
          <a:p>
            <a:r>
              <a:rPr lang="en-US" sz="2000" dirty="0">
                <a:solidFill>
                  <a:srgbClr val="FFFF00"/>
                </a:solidFill>
              </a:rPr>
              <a:t>Yahweh-Shammah: </a:t>
            </a:r>
            <a:r>
              <a:rPr lang="en-US" sz="2000" dirty="0"/>
              <a:t>Yahweh is there -</a:t>
            </a:r>
            <a:r>
              <a:rPr lang="en-US" sz="2000" dirty="0">
                <a:solidFill>
                  <a:srgbClr val="00B0F0"/>
                </a:solidFill>
              </a:rPr>
              <a:t>Ezekiel 48:35</a:t>
            </a:r>
          </a:p>
          <a:p>
            <a:r>
              <a:rPr lang="en-US" sz="2000" dirty="0">
                <a:solidFill>
                  <a:srgbClr val="FFFF00"/>
                </a:solidFill>
              </a:rPr>
              <a:t>Yahweh-</a:t>
            </a:r>
            <a:r>
              <a:rPr lang="en-US" sz="2000" dirty="0" err="1">
                <a:solidFill>
                  <a:srgbClr val="FFFF00"/>
                </a:solidFill>
              </a:rPr>
              <a:t>Ra’ah</a:t>
            </a:r>
            <a:r>
              <a:rPr lang="en-US" sz="2000" dirty="0">
                <a:solidFill>
                  <a:srgbClr val="FFFF00"/>
                </a:solidFill>
              </a:rPr>
              <a:t>: </a:t>
            </a:r>
            <a:r>
              <a:rPr lang="en-US" sz="2000" dirty="0"/>
              <a:t>Yahweh my Shepherd – </a:t>
            </a:r>
            <a:r>
              <a:rPr lang="en-US" sz="2000" dirty="0">
                <a:solidFill>
                  <a:srgbClr val="00B0F0"/>
                </a:solidFill>
              </a:rPr>
              <a:t>Psalm 23:1</a:t>
            </a:r>
          </a:p>
          <a:p>
            <a:r>
              <a:rPr lang="en-US" sz="2000" dirty="0">
                <a:solidFill>
                  <a:srgbClr val="FFFF00"/>
                </a:solidFill>
              </a:rPr>
              <a:t>Yahweh-Rapha: </a:t>
            </a:r>
            <a:r>
              <a:rPr lang="en-US" sz="2000" dirty="0"/>
              <a:t>Yahweh the healer – </a:t>
            </a:r>
            <a:r>
              <a:rPr lang="en-US" sz="2000" dirty="0">
                <a:solidFill>
                  <a:srgbClr val="00B0F0"/>
                </a:solidFill>
              </a:rPr>
              <a:t>Exodus 15:26</a:t>
            </a:r>
          </a:p>
          <a:p>
            <a:r>
              <a:rPr lang="en-US" sz="2000" dirty="0">
                <a:solidFill>
                  <a:srgbClr val="FFFF00"/>
                </a:solidFill>
              </a:rPr>
              <a:t>Yahweh-</a:t>
            </a:r>
            <a:r>
              <a:rPr lang="en-US" sz="2000" dirty="0" err="1">
                <a:solidFill>
                  <a:srgbClr val="FFFF00"/>
                </a:solidFill>
              </a:rPr>
              <a:t>Nissi</a:t>
            </a:r>
            <a:r>
              <a:rPr lang="en-US" sz="2000" dirty="0">
                <a:solidFill>
                  <a:srgbClr val="FFFF00"/>
                </a:solidFill>
              </a:rPr>
              <a:t>: </a:t>
            </a:r>
            <a:r>
              <a:rPr lang="en-US" sz="2000" dirty="0"/>
              <a:t>Yahweh my banner – </a:t>
            </a:r>
            <a:r>
              <a:rPr lang="en-US" sz="2000" dirty="0">
                <a:solidFill>
                  <a:srgbClr val="00B0F0"/>
                </a:solidFill>
              </a:rPr>
              <a:t>Exodus 17:15</a:t>
            </a:r>
          </a:p>
          <a:p>
            <a:r>
              <a:rPr lang="en-US" sz="2000" dirty="0">
                <a:solidFill>
                  <a:srgbClr val="FFFF00"/>
                </a:solidFill>
              </a:rPr>
              <a:t>Yahweh-Shalom: </a:t>
            </a:r>
            <a:r>
              <a:rPr lang="en-US" sz="2000" dirty="0"/>
              <a:t>Yahweh my peace – </a:t>
            </a:r>
            <a:r>
              <a:rPr lang="en-US" sz="2000" dirty="0">
                <a:solidFill>
                  <a:srgbClr val="00B0F0"/>
                </a:solidFill>
              </a:rPr>
              <a:t>Judges 6:24</a:t>
            </a:r>
          </a:p>
          <a:p>
            <a:r>
              <a:rPr lang="en-US" sz="2000" dirty="0">
                <a:solidFill>
                  <a:srgbClr val="FFFF00"/>
                </a:solidFill>
              </a:rPr>
              <a:t>Yahweh-</a:t>
            </a:r>
            <a:r>
              <a:rPr lang="en-US" sz="2000" dirty="0" err="1">
                <a:solidFill>
                  <a:srgbClr val="FFFF00"/>
                </a:solidFill>
              </a:rPr>
              <a:t>Yireh</a:t>
            </a:r>
            <a:r>
              <a:rPr lang="en-US" sz="2000" dirty="0">
                <a:solidFill>
                  <a:srgbClr val="FFFF00"/>
                </a:solidFill>
              </a:rPr>
              <a:t>: </a:t>
            </a:r>
            <a:r>
              <a:rPr lang="en-US" sz="2000" dirty="0"/>
              <a:t>Yahweh sees, provides, directs – </a:t>
            </a:r>
            <a:r>
              <a:rPr lang="en-US" sz="2000" dirty="0">
                <a:solidFill>
                  <a:srgbClr val="00B0F0"/>
                </a:solidFill>
              </a:rPr>
              <a:t>Genesis 22:14</a:t>
            </a:r>
          </a:p>
          <a:p>
            <a:r>
              <a:rPr lang="en-US" sz="2000" dirty="0">
                <a:solidFill>
                  <a:srgbClr val="FFFF00"/>
                </a:solidFill>
              </a:rPr>
              <a:t>Yahweh-</a:t>
            </a:r>
            <a:r>
              <a:rPr lang="en-US" sz="2000" dirty="0" err="1">
                <a:solidFill>
                  <a:srgbClr val="FFFF00"/>
                </a:solidFill>
              </a:rPr>
              <a:t>tzidqenu</a:t>
            </a:r>
            <a:r>
              <a:rPr lang="en-US" sz="2000" dirty="0">
                <a:solidFill>
                  <a:srgbClr val="FFFF00"/>
                </a:solidFill>
              </a:rPr>
              <a:t>: </a:t>
            </a:r>
            <a:r>
              <a:rPr lang="en-US" sz="2000" dirty="0"/>
              <a:t>Yahweh our righteousness, saving justice – </a:t>
            </a:r>
            <a:r>
              <a:rPr lang="en-US" sz="2000" dirty="0">
                <a:solidFill>
                  <a:srgbClr val="00B0F0"/>
                </a:solidFill>
              </a:rPr>
              <a:t>Jeremiah 23:6</a:t>
            </a:r>
          </a:p>
          <a:p>
            <a:r>
              <a:rPr lang="en-US" sz="2000" dirty="0">
                <a:solidFill>
                  <a:srgbClr val="FFFF00"/>
                </a:solidFill>
              </a:rPr>
              <a:t>Yahweh-</a:t>
            </a:r>
            <a:r>
              <a:rPr lang="en-US" sz="2000" dirty="0" err="1">
                <a:solidFill>
                  <a:srgbClr val="FFFF00"/>
                </a:solidFill>
              </a:rPr>
              <a:t>tzabaoth</a:t>
            </a:r>
            <a:r>
              <a:rPr lang="en-US" sz="2000" dirty="0">
                <a:solidFill>
                  <a:srgbClr val="FFFF00"/>
                </a:solidFill>
              </a:rPr>
              <a:t>: </a:t>
            </a:r>
            <a:r>
              <a:rPr lang="en-US" sz="2000" dirty="0"/>
              <a:t>Yahweh of hosts [mobilize, add to assembled body] – </a:t>
            </a:r>
            <a:r>
              <a:rPr lang="en-US" sz="2000" dirty="0">
                <a:solidFill>
                  <a:srgbClr val="00B0F0"/>
                </a:solidFill>
              </a:rPr>
              <a:t>Psalm 46:7</a:t>
            </a:r>
          </a:p>
          <a:p>
            <a:r>
              <a:rPr lang="en-US" sz="2000" dirty="0">
                <a:solidFill>
                  <a:srgbClr val="FFFF00"/>
                </a:solidFill>
              </a:rPr>
              <a:t>Yahweh-</a:t>
            </a:r>
            <a:r>
              <a:rPr lang="en-US" sz="2000" dirty="0" err="1">
                <a:solidFill>
                  <a:srgbClr val="FFFF00"/>
                </a:solidFill>
              </a:rPr>
              <a:t>Elyon</a:t>
            </a:r>
            <a:r>
              <a:rPr lang="en-US" sz="2000" dirty="0">
                <a:solidFill>
                  <a:srgbClr val="FFFF00"/>
                </a:solidFill>
              </a:rPr>
              <a:t>: </a:t>
            </a:r>
            <a:r>
              <a:rPr lang="en-US" sz="2000" dirty="0"/>
              <a:t>Yahweh most high – </a:t>
            </a:r>
            <a:r>
              <a:rPr lang="en-US" sz="2000" dirty="0">
                <a:solidFill>
                  <a:srgbClr val="00B0F0"/>
                </a:solidFill>
              </a:rPr>
              <a:t>Psalm 97:9</a:t>
            </a:r>
          </a:p>
          <a:p>
            <a:r>
              <a:rPr lang="en-US" sz="2000" dirty="0">
                <a:solidFill>
                  <a:srgbClr val="FFFF00"/>
                </a:solidFill>
              </a:rPr>
              <a:t>Yahweh-</a:t>
            </a:r>
            <a:r>
              <a:rPr lang="en-US" sz="2000" dirty="0" err="1">
                <a:solidFill>
                  <a:srgbClr val="FFFF00"/>
                </a:solidFill>
              </a:rPr>
              <a:t>M’qaddeshkem</a:t>
            </a:r>
            <a:r>
              <a:rPr lang="en-US" sz="2000" dirty="0">
                <a:solidFill>
                  <a:srgbClr val="FFFF00"/>
                </a:solidFill>
              </a:rPr>
              <a:t>: </a:t>
            </a:r>
            <a:r>
              <a:rPr lang="en-US" sz="2000" dirty="0"/>
              <a:t>Yahweh who sanctifies – </a:t>
            </a:r>
            <a:r>
              <a:rPr lang="en-US" sz="2000" dirty="0">
                <a:solidFill>
                  <a:srgbClr val="00B0F0"/>
                </a:solidFill>
              </a:rPr>
              <a:t>Leviticus 20:8, 21:8</a:t>
            </a:r>
          </a:p>
          <a:p>
            <a:r>
              <a:rPr lang="en-US" sz="2000" dirty="0"/>
              <a:t>All of these titles point towards THE SHEPHERD. They are attributes a shepherd must have.</a:t>
            </a:r>
          </a:p>
          <a:p>
            <a:endParaRPr lang="en-US" sz="2000" dirty="0"/>
          </a:p>
          <a:p>
            <a:endParaRPr lang="en-AU" dirty="0"/>
          </a:p>
        </p:txBody>
      </p:sp>
    </p:spTree>
    <p:extLst>
      <p:ext uri="{BB962C8B-B14F-4D97-AF65-F5344CB8AC3E}">
        <p14:creationId xmlns:p14="http://schemas.microsoft.com/office/powerpoint/2010/main" val="123238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4A2E8-5222-ABC6-0C4B-702F82CF6D28}"/>
              </a:ext>
            </a:extLst>
          </p:cNvPr>
          <p:cNvSpPr>
            <a:spLocks noGrp="1"/>
          </p:cNvSpPr>
          <p:nvPr>
            <p:ph type="title"/>
          </p:nvPr>
        </p:nvSpPr>
        <p:spPr>
          <a:xfrm>
            <a:off x="838200" y="365125"/>
            <a:ext cx="10515600" cy="380599"/>
          </a:xfrm>
        </p:spPr>
        <p:txBody>
          <a:bodyPr>
            <a:normAutofit fontScale="90000"/>
          </a:bodyPr>
          <a:lstStyle/>
          <a:p>
            <a:r>
              <a:rPr lang="en-US" dirty="0">
                <a:solidFill>
                  <a:srgbClr val="FF0000"/>
                </a:solidFill>
              </a:rPr>
              <a:t>Way above my pay grade – 2.</a:t>
            </a:r>
            <a:endParaRPr lang="en-AU" dirty="0">
              <a:solidFill>
                <a:srgbClr val="FF0000"/>
              </a:solidFill>
            </a:endParaRPr>
          </a:p>
        </p:txBody>
      </p:sp>
      <p:sp>
        <p:nvSpPr>
          <p:cNvPr id="3" name="Content Placeholder 2">
            <a:extLst>
              <a:ext uri="{FF2B5EF4-FFF2-40B4-BE49-F238E27FC236}">
                <a16:creationId xmlns:a16="http://schemas.microsoft.com/office/drawing/2014/main" id="{20175075-4C5A-DCE4-DC17-54F1BF2288A9}"/>
              </a:ext>
            </a:extLst>
          </p:cNvPr>
          <p:cNvSpPr>
            <a:spLocks noGrp="1"/>
          </p:cNvSpPr>
          <p:nvPr>
            <p:ph idx="1"/>
          </p:nvPr>
        </p:nvSpPr>
        <p:spPr>
          <a:xfrm>
            <a:off x="838200" y="896645"/>
            <a:ext cx="10515600" cy="5280318"/>
          </a:xfrm>
        </p:spPr>
        <p:txBody>
          <a:bodyPr>
            <a:normAutofit/>
          </a:bodyPr>
          <a:lstStyle/>
          <a:p>
            <a:r>
              <a:rPr lang="en-US" sz="2400" dirty="0"/>
              <a:t>We mentioned one of the most read Psalms – Psalm 23. This beautiful Psalm has many of these attributes of Yahweh sown through it.</a:t>
            </a:r>
          </a:p>
          <a:p>
            <a:r>
              <a:rPr lang="en-US" sz="2400" dirty="0"/>
              <a:t>Verse 1 – </a:t>
            </a:r>
            <a:r>
              <a:rPr lang="en-US" sz="2400" dirty="0">
                <a:solidFill>
                  <a:srgbClr val="FFFF00"/>
                </a:solidFill>
              </a:rPr>
              <a:t>Yahweh </a:t>
            </a:r>
            <a:r>
              <a:rPr lang="en-US" sz="2400" dirty="0" err="1">
                <a:solidFill>
                  <a:srgbClr val="FFFF00"/>
                </a:solidFill>
              </a:rPr>
              <a:t>Ra’ah</a:t>
            </a:r>
            <a:r>
              <a:rPr lang="en-US" sz="2400" dirty="0">
                <a:solidFill>
                  <a:srgbClr val="FFFF00"/>
                </a:solidFill>
              </a:rPr>
              <a:t> </a:t>
            </a:r>
            <a:r>
              <a:rPr lang="en-US" sz="2400" dirty="0"/>
              <a:t>[Shepherd] &amp; </a:t>
            </a:r>
            <a:r>
              <a:rPr lang="en-US" sz="2400" dirty="0">
                <a:solidFill>
                  <a:srgbClr val="FFFF00"/>
                </a:solidFill>
              </a:rPr>
              <a:t>Yahweh </a:t>
            </a:r>
            <a:r>
              <a:rPr lang="en-US" sz="2400" dirty="0" err="1">
                <a:solidFill>
                  <a:srgbClr val="FFFF00"/>
                </a:solidFill>
              </a:rPr>
              <a:t>Yireh</a:t>
            </a:r>
            <a:r>
              <a:rPr lang="en-US" sz="2400" dirty="0"/>
              <a:t>. [Supplies all our needs]</a:t>
            </a:r>
          </a:p>
          <a:p>
            <a:r>
              <a:rPr lang="en-US" sz="2400" dirty="0"/>
              <a:t>Verse 2 – </a:t>
            </a:r>
            <a:r>
              <a:rPr lang="en-US" sz="2400" dirty="0">
                <a:solidFill>
                  <a:srgbClr val="FFFF00"/>
                </a:solidFill>
              </a:rPr>
              <a:t>Yahweh Shalom</a:t>
            </a:r>
            <a:r>
              <a:rPr lang="en-US" sz="2400" dirty="0"/>
              <a:t>. [Still, quiet, peace, fulfilled]</a:t>
            </a:r>
          </a:p>
          <a:p>
            <a:r>
              <a:rPr lang="en-US" sz="2400" dirty="0"/>
              <a:t>Verse 3 – </a:t>
            </a:r>
            <a:r>
              <a:rPr lang="en-US" sz="2400" dirty="0">
                <a:solidFill>
                  <a:srgbClr val="FFFF00"/>
                </a:solidFill>
              </a:rPr>
              <a:t>Yahweh Rapha </a:t>
            </a:r>
            <a:r>
              <a:rPr lang="en-US" sz="2400" dirty="0"/>
              <a:t>[Healer] &amp; </a:t>
            </a:r>
            <a:r>
              <a:rPr lang="en-US" sz="2400" dirty="0">
                <a:solidFill>
                  <a:srgbClr val="FFFF00"/>
                </a:solidFill>
              </a:rPr>
              <a:t>Yahweh </a:t>
            </a:r>
            <a:r>
              <a:rPr lang="en-US" sz="2400" dirty="0" err="1">
                <a:solidFill>
                  <a:srgbClr val="FFFF00"/>
                </a:solidFill>
              </a:rPr>
              <a:t>Tzidqenu</a:t>
            </a:r>
            <a:r>
              <a:rPr lang="en-US" sz="2400" dirty="0"/>
              <a:t>. [Our righteousness, saving justice]</a:t>
            </a:r>
          </a:p>
          <a:p>
            <a:r>
              <a:rPr lang="en-US" sz="2400" dirty="0"/>
              <a:t>Verse 4 – </a:t>
            </a:r>
            <a:r>
              <a:rPr lang="en-US" sz="2400" dirty="0">
                <a:solidFill>
                  <a:srgbClr val="FFFF00"/>
                </a:solidFill>
              </a:rPr>
              <a:t>Yahweh Sham </a:t>
            </a:r>
            <a:r>
              <a:rPr lang="en-US" sz="2400" dirty="0"/>
              <a:t>[Always there]</a:t>
            </a:r>
          </a:p>
          <a:p>
            <a:r>
              <a:rPr lang="en-US" sz="2400" dirty="0"/>
              <a:t>Verse 5 – </a:t>
            </a:r>
            <a:r>
              <a:rPr lang="en-US" sz="2400" dirty="0">
                <a:solidFill>
                  <a:srgbClr val="FFFF00"/>
                </a:solidFill>
              </a:rPr>
              <a:t>Yahweh </a:t>
            </a:r>
            <a:r>
              <a:rPr lang="en-US" sz="2400" dirty="0" err="1">
                <a:solidFill>
                  <a:srgbClr val="FFFF00"/>
                </a:solidFill>
              </a:rPr>
              <a:t>Nissi</a:t>
            </a:r>
            <a:r>
              <a:rPr lang="en-US" sz="2400" dirty="0">
                <a:solidFill>
                  <a:srgbClr val="FFFF00"/>
                </a:solidFill>
              </a:rPr>
              <a:t> </a:t>
            </a:r>
            <a:r>
              <a:rPr lang="en-US" sz="2400" dirty="0"/>
              <a:t>[Banner] &amp; </a:t>
            </a:r>
            <a:r>
              <a:rPr lang="en-US" sz="2400" dirty="0">
                <a:solidFill>
                  <a:srgbClr val="FFFF00"/>
                </a:solidFill>
              </a:rPr>
              <a:t>Yahweh </a:t>
            </a:r>
            <a:r>
              <a:rPr lang="en-US" sz="2400" dirty="0" err="1">
                <a:solidFill>
                  <a:srgbClr val="FFFF00"/>
                </a:solidFill>
              </a:rPr>
              <a:t>M’qaddishkem</a:t>
            </a:r>
            <a:r>
              <a:rPr lang="en-US" sz="2400" dirty="0">
                <a:solidFill>
                  <a:srgbClr val="FFFF00"/>
                </a:solidFill>
              </a:rPr>
              <a:t> </a:t>
            </a:r>
            <a:r>
              <a:rPr lang="en-US" sz="2400" dirty="0"/>
              <a:t>[Sanctifies].</a:t>
            </a:r>
          </a:p>
          <a:p>
            <a:r>
              <a:rPr lang="en-US" sz="2400" dirty="0" err="1"/>
              <a:t>Mosheh</a:t>
            </a:r>
            <a:r>
              <a:rPr lang="en-US" sz="2400" dirty="0"/>
              <a:t> was to lead the people up and out of Egypt – He had to know that</a:t>
            </a:r>
            <a:r>
              <a:rPr lang="en-US" sz="2400" dirty="0">
                <a:solidFill>
                  <a:srgbClr val="00B0F0"/>
                </a:solidFill>
              </a:rPr>
              <a:t> El </a:t>
            </a:r>
            <a:r>
              <a:rPr lang="en-US" sz="2400" dirty="0" err="1">
                <a:solidFill>
                  <a:srgbClr val="00B0F0"/>
                </a:solidFill>
              </a:rPr>
              <a:t>Shaddi</a:t>
            </a:r>
            <a:r>
              <a:rPr lang="en-US" sz="2400" dirty="0">
                <a:solidFill>
                  <a:srgbClr val="00B0F0"/>
                </a:solidFill>
              </a:rPr>
              <a:t> </a:t>
            </a:r>
            <a:r>
              <a:rPr lang="en-US" sz="2400" dirty="0"/>
              <a:t>was </a:t>
            </a:r>
            <a:r>
              <a:rPr lang="en-US" sz="2400" dirty="0">
                <a:solidFill>
                  <a:srgbClr val="FFFF00"/>
                </a:solidFill>
              </a:rPr>
              <a:t>Yahweh</a:t>
            </a:r>
            <a:r>
              <a:rPr lang="en-US" sz="2400" dirty="0"/>
              <a:t> – The Eternal One, Creator, Covenant Elohim. The Is – Was - and Is to come:</a:t>
            </a:r>
          </a:p>
          <a:p>
            <a:pPr marL="0" indent="0">
              <a:buNone/>
            </a:pPr>
            <a:endParaRPr lang="en-AU" sz="2400" dirty="0"/>
          </a:p>
        </p:txBody>
      </p:sp>
    </p:spTree>
    <p:extLst>
      <p:ext uri="{BB962C8B-B14F-4D97-AF65-F5344CB8AC3E}">
        <p14:creationId xmlns:p14="http://schemas.microsoft.com/office/powerpoint/2010/main" val="48609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65607-2FCA-B651-FF7A-A600D3B1E341}"/>
              </a:ext>
            </a:extLst>
          </p:cNvPr>
          <p:cNvSpPr>
            <a:spLocks noGrp="1"/>
          </p:cNvSpPr>
          <p:nvPr>
            <p:ph type="title"/>
          </p:nvPr>
        </p:nvSpPr>
        <p:spPr>
          <a:xfrm>
            <a:off x="838200" y="365126"/>
            <a:ext cx="10515600" cy="315912"/>
          </a:xfrm>
        </p:spPr>
        <p:txBody>
          <a:bodyPr>
            <a:normAutofit fontScale="90000"/>
          </a:bodyPr>
          <a:lstStyle/>
          <a:p>
            <a:r>
              <a:rPr lang="en-US" dirty="0">
                <a:solidFill>
                  <a:srgbClr val="FF0000"/>
                </a:solidFill>
              </a:rPr>
              <a:t>Way above my pay grade - 2</a:t>
            </a:r>
            <a:endParaRPr lang="en-AU" dirty="0">
              <a:solidFill>
                <a:srgbClr val="FF0000"/>
              </a:solidFill>
            </a:endParaRPr>
          </a:p>
        </p:txBody>
      </p:sp>
      <p:sp>
        <p:nvSpPr>
          <p:cNvPr id="3" name="Content Placeholder 2">
            <a:extLst>
              <a:ext uri="{FF2B5EF4-FFF2-40B4-BE49-F238E27FC236}">
                <a16:creationId xmlns:a16="http://schemas.microsoft.com/office/drawing/2014/main" id="{0D57B4AD-2024-EEF2-4D0F-C9C6377B67DB}"/>
              </a:ext>
            </a:extLst>
          </p:cNvPr>
          <p:cNvSpPr>
            <a:spLocks noGrp="1"/>
          </p:cNvSpPr>
          <p:nvPr>
            <p:ph idx="1"/>
          </p:nvPr>
        </p:nvSpPr>
        <p:spPr>
          <a:xfrm>
            <a:off x="838200" y="896645"/>
            <a:ext cx="10515600" cy="5280318"/>
          </a:xfrm>
        </p:spPr>
        <p:txBody>
          <a:bodyPr>
            <a:normAutofit/>
          </a:bodyPr>
          <a:lstStyle/>
          <a:p>
            <a:r>
              <a:rPr lang="en-US" sz="2400" dirty="0">
                <a:solidFill>
                  <a:srgbClr val="00B0F0"/>
                </a:solidFill>
              </a:rPr>
              <a:t>I am the Alpha and the Omega, says the </a:t>
            </a:r>
            <a:r>
              <a:rPr lang="en-US" sz="2400" dirty="0">
                <a:solidFill>
                  <a:srgbClr val="FFFF00"/>
                </a:solidFill>
              </a:rPr>
              <a:t>Lord</a:t>
            </a:r>
            <a:r>
              <a:rPr lang="en-US" sz="2400" dirty="0">
                <a:solidFill>
                  <a:srgbClr val="00B0F0"/>
                </a:solidFill>
              </a:rPr>
              <a:t> God, who is, who was, and who is to come, the </a:t>
            </a:r>
            <a:r>
              <a:rPr lang="en-US" sz="2400" dirty="0">
                <a:solidFill>
                  <a:srgbClr val="FFFF00"/>
                </a:solidFill>
              </a:rPr>
              <a:t>Almighty. </a:t>
            </a:r>
            <a:r>
              <a:rPr lang="en-US" sz="2400" dirty="0"/>
              <a:t>Revelation 1:8</a:t>
            </a:r>
          </a:p>
          <a:p>
            <a:r>
              <a:rPr lang="en-US" sz="2400" dirty="0">
                <a:solidFill>
                  <a:srgbClr val="FFFF00"/>
                </a:solidFill>
              </a:rPr>
              <a:t>Lord/Kurios </a:t>
            </a:r>
            <a:r>
              <a:rPr lang="en-US" sz="2400" dirty="0"/>
              <a:t>– Supreme, wielding authority, owner, master @ Ephesians 6:9.</a:t>
            </a:r>
          </a:p>
          <a:p>
            <a:r>
              <a:rPr lang="en-US" sz="2400" dirty="0">
                <a:solidFill>
                  <a:srgbClr val="FFFF00"/>
                </a:solidFill>
              </a:rPr>
              <a:t>Almighty/</a:t>
            </a:r>
            <a:r>
              <a:rPr lang="en-US" sz="2400" dirty="0" err="1">
                <a:solidFill>
                  <a:srgbClr val="FFFF00"/>
                </a:solidFill>
              </a:rPr>
              <a:t>Pantokrator</a:t>
            </a:r>
            <a:r>
              <a:rPr lang="en-US" sz="2400" dirty="0">
                <a:solidFill>
                  <a:srgbClr val="FFFF00"/>
                </a:solidFill>
              </a:rPr>
              <a:t> </a:t>
            </a:r>
            <a:r>
              <a:rPr lang="en-US" sz="2400" dirty="0"/>
              <a:t>– Power over everything and all. This word only occurs 10 times in the New Testament. Once in</a:t>
            </a:r>
            <a:r>
              <a:rPr lang="en-US" sz="2400" dirty="0">
                <a:solidFill>
                  <a:srgbClr val="00B0F0"/>
                </a:solidFill>
              </a:rPr>
              <a:t> 2 Corinthians 6:18. </a:t>
            </a:r>
            <a:r>
              <a:rPr lang="en-US" sz="2400" dirty="0"/>
              <a:t>9 times in Revelation. </a:t>
            </a:r>
            <a:r>
              <a:rPr lang="en-US" sz="2400" dirty="0">
                <a:solidFill>
                  <a:srgbClr val="00B0F0"/>
                </a:solidFill>
              </a:rPr>
              <a:t>1:8 - 4:8 - 11:17 - 15:3 - 16:7 - 16:14 - </a:t>
            </a:r>
            <a:r>
              <a:rPr lang="en-US" sz="2400" dirty="0">
                <a:solidFill>
                  <a:srgbClr val="00B050"/>
                </a:solidFill>
              </a:rPr>
              <a:t>19:6</a:t>
            </a:r>
            <a:r>
              <a:rPr lang="en-US" sz="2400" dirty="0">
                <a:solidFill>
                  <a:srgbClr val="00B0F0"/>
                </a:solidFill>
              </a:rPr>
              <a:t> - 19:15 - 21:22. </a:t>
            </a:r>
          </a:p>
          <a:p>
            <a:r>
              <a:rPr lang="en-US" sz="2400" dirty="0"/>
              <a:t>Fascinating that the word ALMIGHTY is used 9 times in Revelation – In Hebrew the meaning of nine/Tesha </a:t>
            </a:r>
            <a:r>
              <a:rPr lang="en-US" sz="3200" dirty="0">
                <a:latin typeface="Arial" panose="020B0604020202020204" pitchFamily="34" charset="0"/>
                <a:cs typeface="Arial" panose="020B0604020202020204" pitchFamily="34" charset="0"/>
              </a:rPr>
              <a:t> </a:t>
            </a:r>
            <a:r>
              <a:rPr lang="he-IL" sz="3200" dirty="0">
                <a:latin typeface="Arial" panose="020B0604020202020204" pitchFamily="34" charset="0"/>
                <a:cs typeface="Arial" panose="020B0604020202020204" pitchFamily="34" charset="0"/>
              </a:rPr>
              <a:t>תשע</a:t>
            </a:r>
            <a:r>
              <a:rPr lang="en-US" sz="32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Divine completeness, finality in judgement: Let us also view </a:t>
            </a:r>
            <a:r>
              <a:rPr lang="en-US" sz="2400" dirty="0">
                <a:solidFill>
                  <a:srgbClr val="00B0F0"/>
                </a:solidFill>
                <a:latin typeface="Arial" panose="020B0604020202020204" pitchFamily="34" charset="0"/>
                <a:cs typeface="Arial" panose="020B0604020202020204" pitchFamily="34" charset="0"/>
              </a:rPr>
              <a:t>2 Corinthians 6:18.</a:t>
            </a:r>
          </a:p>
          <a:p>
            <a:r>
              <a:rPr lang="en-US" sz="2400" dirty="0">
                <a:latin typeface="Arial" panose="020B0604020202020204" pitchFamily="34" charset="0"/>
                <a:cs typeface="Arial" panose="020B0604020202020204" pitchFamily="34" charset="0"/>
              </a:rPr>
              <a:t>Remember </a:t>
            </a:r>
            <a:r>
              <a:rPr lang="en-US" sz="2400" dirty="0" err="1">
                <a:latin typeface="Arial" panose="020B0604020202020204" pitchFamily="34" charset="0"/>
                <a:cs typeface="Arial" panose="020B0604020202020204" pitchFamily="34" charset="0"/>
              </a:rPr>
              <a:t>Yeshua</a:t>
            </a:r>
            <a:r>
              <a:rPr lang="en-US" sz="2400" dirty="0">
                <a:latin typeface="Arial" panose="020B0604020202020204" pitchFamily="34" charset="0"/>
                <a:cs typeface="Arial" panose="020B0604020202020204" pitchFamily="34" charset="0"/>
              </a:rPr>
              <a:t> died at the 9</a:t>
            </a:r>
            <a:r>
              <a:rPr lang="en-US" sz="2400" baseline="30000" dirty="0">
                <a:latin typeface="Arial" panose="020B0604020202020204" pitchFamily="34" charset="0"/>
                <a:cs typeface="Arial" panose="020B0604020202020204" pitchFamily="34" charset="0"/>
              </a:rPr>
              <a:t>th</a:t>
            </a:r>
            <a:r>
              <a:rPr lang="en-US" sz="2400" dirty="0">
                <a:latin typeface="Arial" panose="020B0604020202020204" pitchFamily="34" charset="0"/>
                <a:cs typeface="Arial" panose="020B0604020202020204" pitchFamily="34" charset="0"/>
              </a:rPr>
              <a:t> hour…</a:t>
            </a:r>
          </a:p>
          <a:p>
            <a:r>
              <a:rPr lang="en-US" sz="2400" dirty="0">
                <a:latin typeface="Arial" panose="020B0604020202020204" pitchFamily="34" charset="0"/>
                <a:cs typeface="Arial" panose="020B0604020202020204" pitchFamily="34" charset="0"/>
              </a:rPr>
              <a:t>When you consider the task Moshe was given – leading Israel out of Egyptian bondage – he had to know who the Elohim of Israel Is, Was and Is to come.</a:t>
            </a:r>
          </a:p>
          <a:p>
            <a:endParaRPr lang="en-AU" sz="2400" dirty="0"/>
          </a:p>
        </p:txBody>
      </p:sp>
    </p:spTree>
    <p:extLst>
      <p:ext uri="{BB962C8B-B14F-4D97-AF65-F5344CB8AC3E}">
        <p14:creationId xmlns:p14="http://schemas.microsoft.com/office/powerpoint/2010/main" val="96837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574</TotalTime>
  <Words>2176</Words>
  <Application>Microsoft Office PowerPoint</Application>
  <PresentationFormat>Widescreen</PresentationFormat>
  <Paragraphs>72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lato</vt:lpstr>
      <vt:lpstr>Office Theme</vt:lpstr>
      <vt:lpstr>Way above my pay grade - 2</vt:lpstr>
      <vt:lpstr>Way above my pay grade - 2</vt:lpstr>
      <vt:lpstr>Way above my pay grade - 2</vt:lpstr>
      <vt:lpstr>Way above my pay grade - 2</vt:lpstr>
      <vt:lpstr>Way above my pay grade - 2</vt:lpstr>
      <vt:lpstr>Way above my pay grade - 2</vt:lpstr>
      <vt:lpstr>Way above my pay grade - 2</vt:lpstr>
      <vt:lpstr>Way above my pay grade – 2.</vt:lpstr>
      <vt:lpstr>Way above my pay grade - 2</vt:lpstr>
      <vt:lpstr>Way above my pay grade - 2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above my pay grade - 2</dc:title>
  <dc:creator>Philip Hammond</dc:creator>
  <cp:lastModifiedBy>Michael Silver</cp:lastModifiedBy>
  <cp:revision>11</cp:revision>
  <dcterms:created xsi:type="dcterms:W3CDTF">2023-01-15T08:26:16Z</dcterms:created>
  <dcterms:modified xsi:type="dcterms:W3CDTF">2023-03-01T23:38:15Z</dcterms:modified>
</cp:coreProperties>
</file>