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36860A-3324-42D7-8DCB-BF1201E0DE0D}" type="datetimeFigureOut">
              <a:rPr lang="en-AU" smtClean="0"/>
              <a:t>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2953443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6860A-3324-42D7-8DCB-BF1201E0DE0D}" type="datetimeFigureOut">
              <a:rPr lang="en-AU" smtClean="0"/>
              <a:t>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243158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6860A-3324-42D7-8DCB-BF1201E0DE0D}" type="datetimeFigureOut">
              <a:rPr lang="en-AU" smtClean="0"/>
              <a:t>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195877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6860A-3324-42D7-8DCB-BF1201E0DE0D}" type="datetimeFigureOut">
              <a:rPr lang="en-AU" smtClean="0"/>
              <a:t>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263786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36860A-3324-42D7-8DCB-BF1201E0DE0D}" type="datetimeFigureOut">
              <a:rPr lang="en-AU" smtClean="0"/>
              <a:t>1/04/2023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3819811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36860A-3324-42D7-8DCB-BF1201E0DE0D}" type="datetimeFigureOut">
              <a:rPr lang="en-AU" smtClean="0"/>
              <a:t>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67457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36860A-3324-42D7-8DCB-BF1201E0DE0D}" type="datetimeFigureOut">
              <a:rPr lang="en-AU" smtClean="0"/>
              <a:t>1/04/2023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317871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36860A-3324-42D7-8DCB-BF1201E0DE0D}" type="datetimeFigureOut">
              <a:rPr lang="en-AU" smtClean="0"/>
              <a:t>1/04/2023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2611205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6860A-3324-42D7-8DCB-BF1201E0DE0D}" type="datetimeFigureOut">
              <a:rPr lang="en-AU" smtClean="0"/>
              <a:t>1/04/2023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4245087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36860A-3324-42D7-8DCB-BF1201E0DE0D}" type="datetimeFigureOut">
              <a:rPr lang="en-AU" smtClean="0"/>
              <a:t>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202782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36860A-3324-42D7-8DCB-BF1201E0DE0D}" type="datetimeFigureOut">
              <a:rPr lang="en-AU" smtClean="0"/>
              <a:t>1/04/2023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388644D-0E39-470E-A1FA-5599F92A6369}" type="slidenum">
              <a:rPr lang="en-AU" smtClean="0"/>
              <a:t>‹#›</a:t>
            </a:fld>
            <a:endParaRPr lang="en-AU"/>
          </a:p>
        </p:txBody>
      </p:sp>
    </p:spTree>
    <p:extLst>
      <p:ext uri="{BB962C8B-B14F-4D97-AF65-F5344CB8AC3E}">
        <p14:creationId xmlns:p14="http://schemas.microsoft.com/office/powerpoint/2010/main" val="76082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6860A-3324-42D7-8DCB-BF1201E0DE0D}" type="datetimeFigureOut">
              <a:rPr lang="en-AU" smtClean="0"/>
              <a:t>1/04/2023</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8644D-0E39-470E-A1FA-5599F92A6369}" type="slidenum">
              <a:rPr lang="en-AU" smtClean="0"/>
              <a:t>‹#›</a:t>
            </a:fld>
            <a:endParaRPr lang="en-AU"/>
          </a:p>
        </p:txBody>
      </p:sp>
    </p:spTree>
    <p:extLst>
      <p:ext uri="{BB962C8B-B14F-4D97-AF65-F5344CB8AC3E}">
        <p14:creationId xmlns:p14="http://schemas.microsoft.com/office/powerpoint/2010/main" val="7265286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0BD7FE-60D5-BEFA-782B-F51DD55D631A}"/>
              </a:ext>
            </a:extLst>
          </p:cNvPr>
          <p:cNvSpPr>
            <a:spLocks noGrp="1"/>
          </p:cNvSpPr>
          <p:nvPr>
            <p:ph type="title"/>
          </p:nvPr>
        </p:nvSpPr>
        <p:spPr>
          <a:xfrm>
            <a:off x="838200" y="365125"/>
            <a:ext cx="10515600" cy="380599"/>
          </a:xfrm>
        </p:spPr>
        <p:txBody>
          <a:bodyPr>
            <a:normAutofit fontScale="90000"/>
          </a:bodyPr>
          <a:lstStyle/>
          <a:p>
            <a:r>
              <a:rPr lang="en-US" dirty="0">
                <a:solidFill>
                  <a:srgbClr val="FF0000"/>
                </a:solidFill>
              </a:rPr>
              <a:t>Tzav – </a:t>
            </a:r>
            <a:r>
              <a:rPr lang="he-IL" dirty="0">
                <a:solidFill>
                  <a:srgbClr val="FF0000"/>
                </a:solidFill>
                <a:latin typeface="Arial" panose="020B0604020202020204" pitchFamily="34" charset="0"/>
                <a:cs typeface="Arial" panose="020B0604020202020204" pitchFamily="34" charset="0"/>
              </a:rPr>
              <a:t>צו</a:t>
            </a:r>
            <a:r>
              <a:rPr lang="en-US" dirty="0">
                <a:solidFill>
                  <a:srgbClr val="FF0000"/>
                </a:solidFill>
                <a:latin typeface="Arial" panose="020B0604020202020204" pitchFamily="34" charset="0"/>
                <a:cs typeface="Arial" panose="020B0604020202020204" pitchFamily="34" charset="0"/>
              </a:rPr>
              <a:t> – Command.</a:t>
            </a:r>
            <a:endParaRPr lang="en-AU" dirty="0">
              <a:solidFill>
                <a:srgbClr val="FF0000"/>
              </a:solidFill>
            </a:endParaRPr>
          </a:p>
        </p:txBody>
      </p:sp>
      <p:sp>
        <p:nvSpPr>
          <p:cNvPr id="5" name="Content Placeholder 4">
            <a:extLst>
              <a:ext uri="{FF2B5EF4-FFF2-40B4-BE49-F238E27FC236}">
                <a16:creationId xmlns:a16="http://schemas.microsoft.com/office/drawing/2014/main" id="{81B62DFA-55B1-4F56-F900-E81CA71377F6}"/>
              </a:ext>
            </a:extLst>
          </p:cNvPr>
          <p:cNvSpPr>
            <a:spLocks noGrp="1"/>
          </p:cNvSpPr>
          <p:nvPr>
            <p:ph idx="1"/>
          </p:nvPr>
        </p:nvSpPr>
        <p:spPr>
          <a:xfrm>
            <a:off x="838200" y="896645"/>
            <a:ext cx="10515600" cy="5280318"/>
          </a:xfrm>
        </p:spPr>
        <p:txBody>
          <a:bodyPr>
            <a:normAutofit fontScale="92500" lnSpcReduction="10000"/>
          </a:bodyPr>
          <a:lstStyle/>
          <a:p>
            <a:r>
              <a:rPr lang="en-US" dirty="0"/>
              <a:t>As we enter into the coming Pesach and Unleavened bread </a:t>
            </a:r>
            <a:r>
              <a:rPr lang="en-US" dirty="0" err="1"/>
              <a:t>moed</a:t>
            </a:r>
            <a:r>
              <a:rPr lang="en-US" dirty="0"/>
              <a:t>/appointed time, let us be reminded of the importance and blessings that surround this </a:t>
            </a:r>
            <a:r>
              <a:rPr lang="en-US" dirty="0" err="1"/>
              <a:t>moed</a:t>
            </a:r>
            <a:r>
              <a:rPr lang="en-US" dirty="0"/>
              <a:t>.</a:t>
            </a:r>
          </a:p>
          <a:p>
            <a:r>
              <a:rPr lang="en-US" dirty="0"/>
              <a:t>This weeks Parashah and haftarah point the way.</a:t>
            </a:r>
          </a:p>
          <a:p>
            <a:r>
              <a:rPr lang="en-US" dirty="0"/>
              <a:t>Leviticus 6:8-8:36 Jeremiah 7:21-8:3 &amp; 9:23-24.</a:t>
            </a:r>
          </a:p>
          <a:p>
            <a:r>
              <a:rPr lang="en-US" dirty="0"/>
              <a:t>Read Leviticus and you will notice it is all about offerings for sin, guilt, peace, instruction for priests and so on. However we are going to Jeremiah:</a:t>
            </a:r>
          </a:p>
          <a:p>
            <a:r>
              <a:rPr lang="en-US" dirty="0"/>
              <a:t> </a:t>
            </a:r>
            <a:r>
              <a:rPr lang="en-US" baseline="30000" dirty="0">
                <a:solidFill>
                  <a:srgbClr val="FFFF00"/>
                </a:solidFill>
              </a:rPr>
              <a:t>21 </a:t>
            </a:r>
            <a:r>
              <a:rPr lang="en-US" dirty="0">
                <a:solidFill>
                  <a:srgbClr val="FFFF00"/>
                </a:solidFill>
              </a:rPr>
              <a:t>Thus says </a:t>
            </a:r>
            <a:r>
              <a:rPr lang="en-US" i="1" cap="small" dirty="0">
                <a:solidFill>
                  <a:srgbClr val="FFFF00"/>
                </a:solidFill>
                <a:effectLst/>
              </a:rPr>
              <a:t>Adonai</a:t>
            </a:r>
            <a:r>
              <a:rPr lang="en-US" i="1" dirty="0">
                <a:solidFill>
                  <a:srgbClr val="FFFF00"/>
                </a:solidFill>
              </a:rPr>
              <a:t>-</a:t>
            </a:r>
            <a:r>
              <a:rPr lang="en-US" i="1" dirty="0" err="1">
                <a:solidFill>
                  <a:srgbClr val="FFFF00"/>
                </a:solidFill>
              </a:rPr>
              <a:t>Tzva’ot</a:t>
            </a:r>
            <a:r>
              <a:rPr lang="en-US" dirty="0">
                <a:solidFill>
                  <a:srgbClr val="FFFF00"/>
                </a:solidFill>
              </a:rPr>
              <a:t>, the God of Israel: “Add your burnt offerings to your sacrifices and eat the meat! </a:t>
            </a:r>
            <a:r>
              <a:rPr lang="en-US" baseline="30000" dirty="0">
                <a:solidFill>
                  <a:srgbClr val="FFFF00"/>
                </a:solidFill>
              </a:rPr>
              <a:t>22 </a:t>
            </a:r>
            <a:r>
              <a:rPr lang="en-US" dirty="0">
                <a:solidFill>
                  <a:srgbClr val="FFFF00"/>
                </a:solidFill>
              </a:rPr>
              <a:t>For on the day that I brought your fathers out of the land of Egypt I did not speak to them nor did I command them concerning burnt offerings and sacrifices, </a:t>
            </a:r>
            <a:r>
              <a:rPr lang="en-US" baseline="30000" dirty="0">
                <a:solidFill>
                  <a:srgbClr val="FFFF00"/>
                </a:solidFill>
              </a:rPr>
              <a:t>23 </a:t>
            </a:r>
            <a:r>
              <a:rPr lang="en-US" dirty="0">
                <a:solidFill>
                  <a:srgbClr val="FFFF00"/>
                </a:solidFill>
              </a:rPr>
              <a:t>but I explicitly commanded them: ‘Obey My voice and I will be your God to you and you will be My people. Walk in all the ways that I command you that it may go well with you.’ </a:t>
            </a:r>
            <a:endParaRPr lang="en-US" dirty="0"/>
          </a:p>
          <a:p>
            <a:endParaRPr lang="en-US" dirty="0"/>
          </a:p>
          <a:p>
            <a:endParaRPr lang="en-AU" dirty="0"/>
          </a:p>
        </p:txBody>
      </p:sp>
    </p:spTree>
    <p:extLst>
      <p:ext uri="{BB962C8B-B14F-4D97-AF65-F5344CB8AC3E}">
        <p14:creationId xmlns:p14="http://schemas.microsoft.com/office/powerpoint/2010/main" val="390801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B2235-217E-43B1-DE3B-50CBDADF4A76}"/>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0BE12C87-BD6C-71ED-A3D0-FEAEE53130B5}"/>
              </a:ext>
            </a:extLst>
          </p:cNvPr>
          <p:cNvSpPr>
            <a:spLocks noGrp="1"/>
          </p:cNvSpPr>
          <p:nvPr>
            <p:ph idx="1"/>
          </p:nvPr>
        </p:nvSpPr>
        <p:spPr>
          <a:xfrm>
            <a:off x="838200" y="887767"/>
            <a:ext cx="10515600" cy="5315829"/>
          </a:xfrm>
        </p:spPr>
        <p:txBody>
          <a:bodyPr/>
          <a:lstStyle/>
          <a:p>
            <a:r>
              <a:rPr lang="en-US" dirty="0">
                <a:solidFill>
                  <a:srgbClr val="FFFF00"/>
                </a:solidFill>
              </a:rPr>
              <a:t> </a:t>
            </a:r>
            <a:r>
              <a:rPr lang="en-US" baseline="30000" dirty="0">
                <a:solidFill>
                  <a:srgbClr val="FFFF00"/>
                </a:solidFill>
              </a:rPr>
              <a:t>24 </a:t>
            </a:r>
            <a:r>
              <a:rPr lang="en-US" dirty="0">
                <a:solidFill>
                  <a:srgbClr val="FFFF00"/>
                </a:solidFill>
              </a:rPr>
              <a:t>But they did not listen or pay attention. Instead they followed their own counsel, in the stubbornness of their evil heart. They have gone backward and not forward, </a:t>
            </a:r>
            <a:r>
              <a:rPr lang="en-US" baseline="30000" dirty="0">
                <a:solidFill>
                  <a:srgbClr val="FFFF00"/>
                </a:solidFill>
              </a:rPr>
              <a:t>25 </a:t>
            </a:r>
            <a:r>
              <a:rPr lang="en-US" dirty="0">
                <a:solidFill>
                  <a:srgbClr val="FFFF00"/>
                </a:solidFill>
              </a:rPr>
              <a:t>from the day your fathers left the land of Egypt until today. Although I sent to you all My servants the prophets, daily and persistently, </a:t>
            </a:r>
            <a:r>
              <a:rPr lang="en-US" baseline="30000" dirty="0">
                <a:solidFill>
                  <a:srgbClr val="FFFF00"/>
                </a:solidFill>
              </a:rPr>
              <a:t>26 </a:t>
            </a:r>
            <a:r>
              <a:rPr lang="en-US" dirty="0">
                <a:solidFill>
                  <a:srgbClr val="FFFF00"/>
                </a:solidFill>
              </a:rPr>
              <a:t>they did not listen to Me or pay attention. Rather, they stiffened their neck, doing more evil than their fathers. </a:t>
            </a:r>
            <a:r>
              <a:rPr lang="en-US" baseline="30000" dirty="0">
                <a:solidFill>
                  <a:srgbClr val="FFFF00"/>
                </a:solidFill>
              </a:rPr>
              <a:t>27 </a:t>
            </a:r>
            <a:r>
              <a:rPr lang="en-US" dirty="0">
                <a:solidFill>
                  <a:srgbClr val="FFFF00"/>
                </a:solidFill>
              </a:rPr>
              <a:t>“When you tell them all these things, they will not listen to you. When you call to them, they will not answer you. </a:t>
            </a:r>
            <a:r>
              <a:rPr lang="en-US" baseline="30000" dirty="0">
                <a:solidFill>
                  <a:srgbClr val="FFFF00"/>
                </a:solidFill>
              </a:rPr>
              <a:t>28 </a:t>
            </a:r>
            <a:r>
              <a:rPr lang="en-US" dirty="0">
                <a:solidFill>
                  <a:srgbClr val="FFFF00"/>
                </a:solidFill>
              </a:rPr>
              <a:t>So you will say to them, ‘This nation has not obeyed the voice of </a:t>
            </a:r>
            <a:r>
              <a:rPr lang="en-US" i="1" cap="small" dirty="0">
                <a:solidFill>
                  <a:srgbClr val="FFFF00"/>
                </a:solidFill>
                <a:effectLst/>
              </a:rPr>
              <a:t>Adonai</a:t>
            </a:r>
            <a:r>
              <a:rPr lang="en-US" dirty="0">
                <a:solidFill>
                  <a:srgbClr val="FFFF00"/>
                </a:solidFill>
              </a:rPr>
              <a:t> their God or received correction. Truth has perished and is cut off from their mouth. </a:t>
            </a:r>
            <a:r>
              <a:rPr lang="en-US" dirty="0"/>
              <a:t>Jeremiah 7:21-28 [TLV]</a:t>
            </a:r>
          </a:p>
          <a:p>
            <a:r>
              <a:rPr lang="en-US" dirty="0"/>
              <a:t>Unfortunately not much has changed – we still qualify as people of disobedience…</a:t>
            </a:r>
          </a:p>
          <a:p>
            <a:endParaRPr lang="en-AU" dirty="0"/>
          </a:p>
        </p:txBody>
      </p:sp>
    </p:spTree>
    <p:extLst>
      <p:ext uri="{BB962C8B-B14F-4D97-AF65-F5344CB8AC3E}">
        <p14:creationId xmlns:p14="http://schemas.microsoft.com/office/powerpoint/2010/main" val="272848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C86F-2C0A-6F4A-8F3A-08CBDC0CCEEA}"/>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C80801B3-442C-F639-D89B-14E78E5A44E7}"/>
              </a:ext>
            </a:extLst>
          </p:cNvPr>
          <p:cNvSpPr>
            <a:spLocks noGrp="1"/>
          </p:cNvSpPr>
          <p:nvPr>
            <p:ph idx="1"/>
          </p:nvPr>
        </p:nvSpPr>
        <p:spPr>
          <a:xfrm>
            <a:off x="838200" y="887767"/>
            <a:ext cx="10515600" cy="5315829"/>
          </a:xfrm>
        </p:spPr>
        <p:txBody>
          <a:bodyPr>
            <a:normAutofit lnSpcReduction="10000"/>
          </a:bodyPr>
          <a:lstStyle/>
          <a:p>
            <a:r>
              <a:rPr lang="en-AU" dirty="0"/>
              <a:t>Consider the following:</a:t>
            </a:r>
          </a:p>
          <a:p>
            <a:r>
              <a:rPr lang="en-US" baseline="30000" dirty="0"/>
              <a:t> </a:t>
            </a:r>
            <a:r>
              <a:rPr lang="en-US" dirty="0">
                <a:solidFill>
                  <a:srgbClr val="FFFF00"/>
                </a:solidFill>
              </a:rPr>
              <a:t>“I am </a:t>
            </a:r>
            <a:r>
              <a:rPr lang="en-US" i="1" cap="small" dirty="0">
                <a:solidFill>
                  <a:srgbClr val="FFFF00"/>
                </a:solidFill>
                <a:effectLst/>
              </a:rPr>
              <a:t>Adonai</a:t>
            </a:r>
            <a:r>
              <a:rPr lang="en-US" dirty="0">
                <a:solidFill>
                  <a:srgbClr val="FFFF00"/>
                </a:solidFill>
              </a:rPr>
              <a:t> your God, who brought you out of the land of Egypt, out of the house of </a:t>
            </a:r>
            <a:r>
              <a:rPr lang="en-US" dirty="0">
                <a:solidFill>
                  <a:srgbClr val="00B0F0"/>
                </a:solidFill>
              </a:rPr>
              <a:t>bondage</a:t>
            </a:r>
            <a:r>
              <a:rPr lang="en-US" dirty="0">
                <a:solidFill>
                  <a:srgbClr val="FFFF00"/>
                </a:solidFill>
              </a:rPr>
              <a:t>. </a:t>
            </a:r>
            <a:r>
              <a:rPr lang="en-US" baseline="30000" dirty="0">
                <a:solidFill>
                  <a:srgbClr val="FFFF00"/>
                </a:solidFill>
              </a:rPr>
              <a:t>3 </a:t>
            </a:r>
            <a:r>
              <a:rPr lang="en-US" dirty="0">
                <a:solidFill>
                  <a:srgbClr val="FFFF00"/>
                </a:solidFill>
              </a:rPr>
              <a:t>“You shall have no other gods </a:t>
            </a:r>
            <a:r>
              <a:rPr lang="en-US" dirty="0">
                <a:solidFill>
                  <a:srgbClr val="00B0F0"/>
                </a:solidFill>
              </a:rPr>
              <a:t>before Me</a:t>
            </a:r>
            <a:r>
              <a:rPr lang="en-US" dirty="0">
                <a:solidFill>
                  <a:srgbClr val="FFFF00"/>
                </a:solidFill>
              </a:rPr>
              <a:t>. </a:t>
            </a:r>
            <a:r>
              <a:rPr lang="en-US" dirty="0"/>
              <a:t>Exodus 20:2-3. [TLV]</a:t>
            </a:r>
          </a:p>
          <a:p>
            <a:r>
              <a:rPr lang="en-US" dirty="0">
                <a:solidFill>
                  <a:srgbClr val="00B0F0"/>
                </a:solidFill>
              </a:rPr>
              <a:t>Bondage/</a:t>
            </a:r>
            <a:r>
              <a:rPr lang="en-US" dirty="0" err="1">
                <a:solidFill>
                  <a:srgbClr val="00B0F0"/>
                </a:solidFill>
              </a:rPr>
              <a:t>Ebed</a:t>
            </a:r>
            <a:r>
              <a:rPr lang="en-US" dirty="0">
                <a:solidFill>
                  <a:srgbClr val="00B0F0"/>
                </a:solidFill>
              </a:rPr>
              <a:t> </a:t>
            </a:r>
            <a:r>
              <a:rPr lang="he-IL" dirty="0">
                <a:solidFill>
                  <a:srgbClr val="00B0F0"/>
                </a:solidFill>
                <a:latin typeface="Arial" panose="020B0604020202020204" pitchFamily="34" charset="0"/>
                <a:cs typeface="Arial" panose="020B0604020202020204" pitchFamily="34" charset="0"/>
              </a:rPr>
              <a:t>עֶבֶד</a:t>
            </a:r>
            <a:r>
              <a:rPr lang="en-AU" dirty="0">
                <a:solidFill>
                  <a:srgbClr val="00B0F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 = Doing work for </a:t>
            </a:r>
            <a:r>
              <a:rPr lang="en-AU" dirty="0" err="1">
                <a:latin typeface="Arial" panose="020B0604020202020204" pitchFamily="34" charset="0"/>
                <a:cs typeface="Arial" panose="020B0604020202020204" pitchFamily="34" charset="0"/>
              </a:rPr>
              <a:t>anothers</a:t>
            </a:r>
            <a:r>
              <a:rPr lang="en-AU" dirty="0">
                <a:latin typeface="Arial" panose="020B0604020202020204" pitchFamily="34" charset="0"/>
                <a:cs typeface="Arial" panose="020B0604020202020204" pitchFamily="34" charset="0"/>
              </a:rPr>
              <a:t> will. A servant…</a:t>
            </a:r>
          </a:p>
          <a:p>
            <a:r>
              <a:rPr lang="en-AU" dirty="0">
                <a:solidFill>
                  <a:srgbClr val="00B0F0"/>
                </a:solidFill>
                <a:latin typeface="Arial" panose="020B0604020202020204" pitchFamily="34" charset="0"/>
                <a:cs typeface="Arial" panose="020B0604020202020204" pitchFamily="34" charset="0"/>
              </a:rPr>
              <a:t>Before Me/Al-</a:t>
            </a:r>
            <a:r>
              <a:rPr lang="en-AU" dirty="0" err="1">
                <a:solidFill>
                  <a:srgbClr val="00B0F0"/>
                </a:solidFill>
                <a:latin typeface="Arial" panose="020B0604020202020204" pitchFamily="34" charset="0"/>
                <a:cs typeface="Arial" panose="020B0604020202020204" pitchFamily="34" charset="0"/>
              </a:rPr>
              <a:t>Panie</a:t>
            </a:r>
            <a:r>
              <a:rPr lang="en-AU" dirty="0">
                <a:solidFill>
                  <a:srgbClr val="00B0F0"/>
                </a:solidFill>
                <a:latin typeface="Arial" panose="020B0604020202020204" pitchFamily="34" charset="0"/>
                <a:cs typeface="Arial" panose="020B0604020202020204" pitchFamily="34" charset="0"/>
              </a:rPr>
              <a:t> </a:t>
            </a:r>
            <a:r>
              <a:rPr lang="he-IL" dirty="0">
                <a:latin typeface="Arial" panose="020B0604020202020204" pitchFamily="34" charset="0"/>
                <a:cs typeface="Arial" panose="020B0604020202020204" pitchFamily="34" charset="0"/>
              </a:rPr>
              <a:t>ע</a:t>
            </a:r>
            <a:r>
              <a:rPr lang="he-IL" dirty="0">
                <a:solidFill>
                  <a:srgbClr val="00B0F0"/>
                </a:solidFill>
                <a:latin typeface="Arial" panose="020B0604020202020204" pitchFamily="34" charset="0"/>
                <a:cs typeface="Arial" panose="020B0604020202020204" pitchFamily="34" charset="0"/>
              </a:rPr>
              <a:t>ַל־פֵנֵי</a:t>
            </a:r>
            <a:r>
              <a:rPr lang="en-AU" dirty="0">
                <a:solidFill>
                  <a:srgbClr val="00B0F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We have 2 Hebrew words:</a:t>
            </a:r>
          </a:p>
          <a:p>
            <a:r>
              <a:rPr lang="en-AU" dirty="0">
                <a:latin typeface="Arial" panose="020B0604020202020204" pitchFamily="34" charset="0"/>
                <a:cs typeface="Arial" panose="020B0604020202020204" pitchFamily="34" charset="0"/>
              </a:rPr>
              <a:t>ע</a:t>
            </a:r>
            <a:r>
              <a:rPr lang="he-IL" dirty="0">
                <a:latin typeface="Arial" panose="020B0604020202020204" pitchFamily="34" charset="0"/>
                <a:cs typeface="Arial" panose="020B0604020202020204" pitchFamily="34" charset="0"/>
              </a:rPr>
              <a:t>ל</a:t>
            </a:r>
            <a:r>
              <a:rPr lang="en-AU" dirty="0">
                <a:latin typeface="Arial" panose="020B0604020202020204" pitchFamily="34" charset="0"/>
                <a:cs typeface="Arial" panose="020B0604020202020204" pitchFamily="34" charset="0"/>
              </a:rPr>
              <a:t> comes from </a:t>
            </a:r>
            <a:r>
              <a:rPr lang="en-AU" dirty="0">
                <a:solidFill>
                  <a:srgbClr val="00B0F0"/>
                </a:solidFill>
                <a:latin typeface="Arial" panose="020B0604020202020204" pitchFamily="34" charset="0"/>
                <a:cs typeface="Arial" panose="020B0604020202020204" pitchFamily="34" charset="0"/>
              </a:rPr>
              <a:t>ע</a:t>
            </a:r>
            <a:r>
              <a:rPr lang="he-IL" dirty="0">
                <a:solidFill>
                  <a:srgbClr val="00B0F0"/>
                </a:solidFill>
                <a:latin typeface="Arial" panose="020B0604020202020204" pitchFamily="34" charset="0"/>
                <a:cs typeface="Arial" panose="020B0604020202020204" pitchFamily="34" charset="0"/>
              </a:rPr>
              <a:t>לה</a:t>
            </a:r>
            <a:r>
              <a:rPr lang="en-AU" dirty="0">
                <a:latin typeface="Arial" panose="020B0604020202020204" pitchFamily="34" charset="0"/>
                <a:cs typeface="Arial" panose="020B0604020202020204" pitchFamily="34" charset="0"/>
              </a:rPr>
              <a:t> = Rise up and develop. Ascend, lift up…</a:t>
            </a:r>
          </a:p>
          <a:p>
            <a:r>
              <a:rPr lang="en-AU" dirty="0">
                <a:solidFill>
                  <a:srgbClr val="00B0F0"/>
                </a:solidFill>
                <a:latin typeface="Arial" panose="020B0604020202020204" pitchFamily="34" charset="0"/>
                <a:cs typeface="Arial" panose="020B0604020202020204" pitchFamily="34" charset="0"/>
              </a:rPr>
              <a:t>פ</a:t>
            </a:r>
            <a:r>
              <a:rPr lang="he-IL" dirty="0">
                <a:solidFill>
                  <a:srgbClr val="00B0F0"/>
                </a:solidFill>
                <a:latin typeface="Arial" panose="020B0604020202020204" pitchFamily="34" charset="0"/>
                <a:cs typeface="Arial" panose="020B0604020202020204" pitchFamily="34" charset="0"/>
              </a:rPr>
              <a:t>ני</a:t>
            </a:r>
            <a:r>
              <a:rPr lang="en-AU" dirty="0">
                <a:solidFill>
                  <a:srgbClr val="00B0F0"/>
                </a:solidFill>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 This word is intriguing. It is translated as Rubies/Pearls in: </a:t>
            </a:r>
            <a:r>
              <a:rPr lang="en-AU" dirty="0">
                <a:solidFill>
                  <a:srgbClr val="FFFF00"/>
                </a:solidFill>
                <a:latin typeface="Arial" panose="020B0604020202020204" pitchFamily="34" charset="0"/>
                <a:cs typeface="Arial" panose="020B0604020202020204" pitchFamily="34" charset="0"/>
              </a:rPr>
              <a:t>Job 28:18. Proverbs 3:15, 8:11, 20:15 &amp; 31:10. </a:t>
            </a:r>
            <a:r>
              <a:rPr lang="en-AU" dirty="0">
                <a:latin typeface="Arial" panose="020B0604020202020204" pitchFamily="34" charset="0"/>
                <a:cs typeface="Arial" panose="020B0604020202020204" pitchFamily="34" charset="0"/>
              </a:rPr>
              <a:t>It is associated with </a:t>
            </a:r>
            <a:r>
              <a:rPr lang="he-IL" dirty="0">
                <a:solidFill>
                  <a:srgbClr val="00B0F0"/>
                </a:solidFill>
                <a:latin typeface="Arial" panose="020B0604020202020204" pitchFamily="34" charset="0"/>
                <a:cs typeface="Arial" panose="020B0604020202020204" pitchFamily="34" charset="0"/>
              </a:rPr>
              <a:t>פׅנׇה</a:t>
            </a:r>
            <a:r>
              <a:rPr lang="en-AU" dirty="0">
                <a:latin typeface="Arial" panose="020B0604020202020204" pitchFamily="34" charset="0"/>
                <a:cs typeface="Arial" panose="020B0604020202020204" pitchFamily="34" charset="0"/>
              </a:rPr>
              <a:t>  = Pinnacle, chief, Corner stones @ </a:t>
            </a:r>
            <a:r>
              <a:rPr lang="en-AU" dirty="0">
                <a:solidFill>
                  <a:srgbClr val="FFFF00"/>
                </a:solidFill>
                <a:latin typeface="Arial" panose="020B0604020202020204" pitchFamily="34" charset="0"/>
                <a:cs typeface="Arial" panose="020B0604020202020204" pitchFamily="34" charset="0"/>
              </a:rPr>
              <a:t>Judges 20:2, 1 Samuel 14:38. Psalm 118:22. Isaiah 28:16 </a:t>
            </a:r>
            <a:r>
              <a:rPr lang="en-AU" dirty="0">
                <a:latin typeface="Arial" panose="020B0604020202020204" pitchFamily="34" charset="0"/>
                <a:cs typeface="Arial" panose="020B0604020202020204" pitchFamily="34" charset="0"/>
              </a:rPr>
              <a:t> </a:t>
            </a:r>
            <a:endParaRPr lang="en-US" dirty="0"/>
          </a:p>
          <a:p>
            <a:r>
              <a:rPr lang="en-US" dirty="0"/>
              <a:t> Ignore the WORD of our Father, and you will end up as in Jeremiah 7:24 – going backwards.</a:t>
            </a:r>
          </a:p>
          <a:p>
            <a:endParaRPr lang="en-US" dirty="0"/>
          </a:p>
          <a:p>
            <a:endParaRPr lang="en-AU" dirty="0"/>
          </a:p>
          <a:p>
            <a:endParaRPr lang="en-AU" dirty="0"/>
          </a:p>
        </p:txBody>
      </p:sp>
    </p:spTree>
    <p:extLst>
      <p:ext uri="{BB962C8B-B14F-4D97-AF65-F5344CB8AC3E}">
        <p14:creationId xmlns:p14="http://schemas.microsoft.com/office/powerpoint/2010/main" val="351063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FD36E-DE72-8B0F-6DFC-076568905C84}"/>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B1040F84-6659-5A7B-5FA0-C6BF6C1849F1}"/>
              </a:ext>
            </a:extLst>
          </p:cNvPr>
          <p:cNvSpPr>
            <a:spLocks noGrp="1"/>
          </p:cNvSpPr>
          <p:nvPr>
            <p:ph idx="1"/>
          </p:nvPr>
        </p:nvSpPr>
        <p:spPr>
          <a:xfrm>
            <a:off x="838200" y="878889"/>
            <a:ext cx="10515600" cy="5324707"/>
          </a:xfrm>
        </p:spPr>
        <p:txBody>
          <a:bodyPr>
            <a:normAutofit/>
          </a:bodyPr>
          <a:lstStyle/>
          <a:p>
            <a:pPr algn="just">
              <a:lnSpc>
                <a:spcPct val="115000"/>
              </a:lnSpc>
              <a:spcAft>
                <a:spcPts val="1000"/>
              </a:spcAft>
            </a:pPr>
            <a:r>
              <a:rPr lang="en-AU" sz="2400" dirty="0">
                <a:latin typeface="Arial" panose="020B0604020202020204" pitchFamily="34" charset="0"/>
                <a:ea typeface="Calibri" panose="020F0502020204030204" pitchFamily="34" charset="0"/>
                <a:cs typeface="Arial" panose="020B0604020202020204" pitchFamily="34" charset="0"/>
              </a:rPr>
              <a:t>These people </a:t>
            </a:r>
            <a:r>
              <a:rPr lang="en-AU" sz="2400" dirty="0">
                <a:effectLst/>
                <a:latin typeface="Arial" panose="020B0604020202020204" pitchFamily="34" charset="0"/>
                <a:ea typeface="Calibri" panose="020F0502020204030204" pitchFamily="34" charset="0"/>
                <a:cs typeface="Arial" panose="020B0604020202020204" pitchFamily="34" charset="0"/>
              </a:rPr>
              <a:t>turned </a:t>
            </a:r>
            <a:r>
              <a:rPr lang="en-AU" sz="2400" dirty="0">
                <a:latin typeface="Arial" panose="020B0604020202020204" pitchFamily="34" charset="0"/>
                <a:ea typeface="Calibri" panose="020F0502020204030204" pitchFamily="34" charset="0"/>
                <a:cs typeface="Arial" panose="020B0604020202020204" pitchFamily="34" charset="0"/>
              </a:rPr>
              <a:t>their</a:t>
            </a:r>
            <a:r>
              <a:rPr lang="en-AU" sz="2400" dirty="0">
                <a:effectLst/>
                <a:latin typeface="Arial" panose="020B0604020202020204" pitchFamily="34" charset="0"/>
                <a:ea typeface="Calibri" panose="020F0502020204030204" pitchFamily="34" charset="0"/>
                <a:cs typeface="Arial" panose="020B0604020202020204" pitchFamily="34" charset="0"/>
              </a:rPr>
              <a:t> back on YHVH who brought them out of Egypt, and focused on other gods and idols.</a:t>
            </a:r>
          </a:p>
          <a:p>
            <a:pPr algn="just">
              <a:lnSpc>
                <a:spcPct val="115000"/>
              </a:lnSpc>
              <a:spcAft>
                <a:spcPts val="1000"/>
              </a:spcAft>
            </a:pPr>
            <a:r>
              <a:rPr lang="en-AU" sz="2400" dirty="0">
                <a:effectLst/>
                <a:latin typeface="Arial" panose="020B0604020202020204" pitchFamily="34" charset="0"/>
                <a:ea typeface="Calibri" panose="020F0502020204030204" pitchFamily="34" charset="0"/>
                <a:cs typeface="Arial" panose="020B0604020202020204" pitchFamily="34" charset="0"/>
              </a:rPr>
              <a:t>Now wouldn’t you think, that the One who rescued you out of the clutches of </a:t>
            </a:r>
            <a:r>
              <a:rPr lang="en-AU" sz="2400" dirty="0" err="1">
                <a:effectLst/>
                <a:latin typeface="Arial" panose="020B0604020202020204" pitchFamily="34" charset="0"/>
                <a:ea typeface="Calibri" panose="020F0502020204030204" pitchFamily="34" charset="0"/>
                <a:cs typeface="Arial" panose="020B0604020202020204" pitchFamily="34" charset="0"/>
              </a:rPr>
              <a:t>Mitzrayim</a:t>
            </a:r>
            <a:r>
              <a:rPr lang="en-AU" sz="2400" dirty="0">
                <a:effectLst/>
                <a:latin typeface="Arial" panose="020B0604020202020204" pitchFamily="34" charset="0"/>
                <a:ea typeface="Calibri" panose="020F0502020204030204" pitchFamily="34" charset="0"/>
                <a:cs typeface="Arial" panose="020B0604020202020204" pitchFamily="34" charset="0"/>
              </a:rPr>
              <a:t>, out of the horrible world of slavery/</a:t>
            </a:r>
            <a:r>
              <a:rPr lang="en-AU" sz="2400" dirty="0" err="1">
                <a:effectLst/>
                <a:latin typeface="Arial" panose="020B0604020202020204" pitchFamily="34" charset="0"/>
                <a:ea typeface="Calibri" panose="020F0502020204030204" pitchFamily="34" charset="0"/>
                <a:cs typeface="Arial" panose="020B0604020202020204" pitchFamily="34" charset="0"/>
              </a:rPr>
              <a:t>ebed</a:t>
            </a:r>
            <a:r>
              <a:rPr lang="en-AU" sz="2400" dirty="0">
                <a:effectLst/>
                <a:latin typeface="Arial" panose="020B0604020202020204" pitchFamily="34" charset="0"/>
                <a:ea typeface="Calibri" panose="020F0502020204030204" pitchFamily="34" charset="0"/>
                <a:cs typeface="Arial" panose="020B0604020202020204" pitchFamily="34" charset="0"/>
              </a:rPr>
              <a:t> to the pharaoh, would actually receive some thanks for doing so. After all only YHVH could have performed such a rescue. Spend a little time reflecting upon these things, as you consider what </a:t>
            </a:r>
            <a:r>
              <a:rPr lang="en-AU" sz="2400" dirty="0" err="1">
                <a:effectLst/>
                <a:latin typeface="Arial" panose="020B0604020202020204" pitchFamily="34" charset="0"/>
                <a:ea typeface="Calibri" panose="020F0502020204030204" pitchFamily="34" charset="0"/>
                <a:cs typeface="Arial" panose="020B0604020202020204" pitchFamily="34" charset="0"/>
              </a:rPr>
              <a:t>Yeshua</a:t>
            </a:r>
            <a:r>
              <a:rPr lang="en-AU" sz="2400" dirty="0">
                <a:effectLst/>
                <a:latin typeface="Arial" panose="020B0604020202020204" pitchFamily="34" charset="0"/>
                <a:ea typeface="Calibri" panose="020F0502020204030204" pitchFamily="34" charset="0"/>
                <a:cs typeface="Arial" panose="020B0604020202020204" pitchFamily="34" charset="0"/>
              </a:rPr>
              <a:t> has done for you.</a:t>
            </a:r>
          </a:p>
          <a:p>
            <a:pPr algn="just">
              <a:lnSpc>
                <a:spcPct val="115000"/>
              </a:lnSpc>
              <a:spcAft>
                <a:spcPts val="1000"/>
              </a:spcAft>
            </a:pPr>
            <a:r>
              <a:rPr lang="en-AU" sz="2400" dirty="0">
                <a:effectLst/>
                <a:latin typeface="Arial" panose="020B0604020202020204" pitchFamily="34" charset="0"/>
                <a:ea typeface="Calibri" panose="020F0502020204030204" pitchFamily="34" charset="0"/>
                <a:cs typeface="Arial" panose="020B0604020202020204" pitchFamily="34" charset="0"/>
              </a:rPr>
              <a:t>This same Elohim not only performed these wonderful miracles to rescue His people, but He sent His only unique/begotten Son to die on a tree so you could be rescued from </a:t>
            </a:r>
            <a:r>
              <a:rPr lang="en-AU" sz="2400" dirty="0" err="1">
                <a:effectLst/>
                <a:latin typeface="Arial" panose="020B0604020202020204" pitchFamily="34" charset="0"/>
                <a:ea typeface="Calibri" panose="020F0502020204030204" pitchFamily="34" charset="0"/>
                <a:cs typeface="Arial" panose="020B0604020202020204" pitchFamily="34" charset="0"/>
              </a:rPr>
              <a:t>Mitzrayim</a:t>
            </a:r>
            <a:r>
              <a:rPr lang="en-AU" sz="24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15000"/>
              </a:lnSpc>
              <a:spcAft>
                <a:spcPts val="1000"/>
              </a:spcAft>
            </a:pPr>
            <a:endParaRPr lang="en-AU" sz="2400" dirty="0">
              <a:effectLst/>
              <a:latin typeface="Arial" panose="020B0604020202020204" pitchFamily="34" charset="0"/>
              <a:ea typeface="Calibri" panose="020F050202020403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202328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030B5-14F9-11FF-4276-A6B4CB31D286}"/>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48E76689-2F9D-9559-B675-7B99C7D248AB}"/>
              </a:ext>
            </a:extLst>
          </p:cNvPr>
          <p:cNvSpPr>
            <a:spLocks noGrp="1"/>
          </p:cNvSpPr>
          <p:nvPr>
            <p:ph idx="1"/>
          </p:nvPr>
        </p:nvSpPr>
        <p:spPr>
          <a:xfrm>
            <a:off x="838200" y="861134"/>
            <a:ext cx="10515600" cy="5342462"/>
          </a:xfrm>
        </p:spPr>
        <p:txBody>
          <a:bodyPr>
            <a:normAutofit lnSpcReduction="10000"/>
          </a:bodyPr>
          <a:lstStyle/>
          <a:p>
            <a:pPr algn="just">
              <a:lnSpc>
                <a:spcPct val="115000"/>
              </a:lnSpc>
              <a:spcAft>
                <a:spcPts val="1000"/>
              </a:spcAft>
            </a:pPr>
            <a:r>
              <a:rPr lang="en-AU" sz="2400" dirty="0">
                <a:effectLst/>
                <a:latin typeface="Arial" panose="020B0604020202020204" pitchFamily="34" charset="0"/>
                <a:ea typeface="Calibri" panose="020F0502020204030204" pitchFamily="34" charset="0"/>
                <a:cs typeface="Arial" panose="020B0604020202020204" pitchFamily="34" charset="0"/>
              </a:rPr>
              <a:t>YET what thanks does He receive?  Our religious institutions are over run with the worshipping of various and different types of Idols – declaring it is of God – Talk about taking His name in vain. Taking His name in vain is not yelling out Jesus when one hits their thumb with the hammer, no it is misrepresenting Him.</a:t>
            </a:r>
          </a:p>
          <a:p>
            <a:pPr algn="just">
              <a:lnSpc>
                <a:spcPct val="115000"/>
              </a:lnSpc>
              <a:spcAft>
                <a:spcPts val="1000"/>
              </a:spcAft>
            </a:pPr>
            <a:r>
              <a:rPr lang="en-AU" sz="2400" dirty="0">
                <a:effectLst/>
                <a:latin typeface="Arial" panose="020B0604020202020204" pitchFamily="34" charset="0"/>
                <a:ea typeface="Calibri" panose="020F0502020204030204" pitchFamily="34" charset="0"/>
                <a:cs typeface="Arial" panose="020B0604020202020204" pitchFamily="34" charset="0"/>
              </a:rPr>
              <a:t>How do you misrepresent YHVH? Well one way is to put “words” in His mouth, telling lies about Him, but claiming they are truth. It is attributing that which is sin, to Him. </a:t>
            </a:r>
          </a:p>
          <a:p>
            <a:pPr algn="just">
              <a:lnSpc>
                <a:spcPct val="115000"/>
              </a:lnSpc>
              <a:spcAft>
                <a:spcPts val="1000"/>
              </a:spcAft>
            </a:pPr>
            <a:r>
              <a:rPr lang="en-AU" sz="2400" dirty="0">
                <a:effectLst/>
                <a:latin typeface="Arial" panose="020B0604020202020204" pitchFamily="34" charset="0"/>
                <a:ea typeface="Calibri" panose="020F0502020204030204" pitchFamily="34" charset="0"/>
                <a:cs typeface="Arial" panose="020B0604020202020204" pitchFamily="34" charset="0"/>
              </a:rPr>
              <a:t>Some Pharisees did such with </a:t>
            </a:r>
            <a:r>
              <a:rPr lang="en-AU" sz="2400" dirty="0" err="1">
                <a:effectLst/>
                <a:latin typeface="Arial" panose="020B0604020202020204" pitchFamily="34" charset="0"/>
                <a:ea typeface="Calibri" panose="020F0502020204030204" pitchFamily="34" charset="0"/>
                <a:cs typeface="Arial" panose="020B0604020202020204" pitchFamily="34" charset="0"/>
              </a:rPr>
              <a:t>Yeshua</a:t>
            </a:r>
            <a:r>
              <a:rPr lang="en-AU" sz="24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15000"/>
              </a:lnSpc>
              <a:spcAft>
                <a:spcPts val="1000"/>
              </a:spcAft>
            </a:pPr>
            <a:r>
              <a:rPr lang="en-AU" sz="2400" dirty="0">
                <a:solidFill>
                  <a:srgbClr val="FFFF00"/>
                </a:solidFill>
                <a:effectLst/>
                <a:latin typeface="Arial" panose="020B0604020202020204" pitchFamily="34" charset="0"/>
                <a:ea typeface="Calibri" panose="020F0502020204030204" pitchFamily="34" charset="0"/>
                <a:cs typeface="Arial" panose="020B0604020202020204" pitchFamily="34" charset="0"/>
              </a:rPr>
              <a:t>“But the Pharisees said, ‘He casts out demons by the ruler of the demons.’” </a:t>
            </a:r>
            <a:r>
              <a:rPr lang="en-AU" sz="2400" dirty="0">
                <a:effectLst/>
                <a:latin typeface="Arial" panose="020B0604020202020204" pitchFamily="34" charset="0"/>
                <a:ea typeface="Calibri" panose="020F0502020204030204" pitchFamily="34" charset="0"/>
                <a:cs typeface="Arial" panose="020B0604020202020204" pitchFamily="34" charset="0"/>
              </a:rPr>
              <a:t>Matthew 9:34</a:t>
            </a:r>
          </a:p>
          <a:p>
            <a:endParaRPr lang="en-AU" dirty="0"/>
          </a:p>
        </p:txBody>
      </p:sp>
    </p:spTree>
    <p:extLst>
      <p:ext uri="{BB962C8B-B14F-4D97-AF65-F5344CB8AC3E}">
        <p14:creationId xmlns:p14="http://schemas.microsoft.com/office/powerpoint/2010/main" val="386769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9ECA7-65CC-1C77-DCDD-9A26EB658319}"/>
              </a:ext>
            </a:extLst>
          </p:cNvPr>
          <p:cNvSpPr>
            <a:spLocks noGrp="1"/>
          </p:cNvSpPr>
          <p:nvPr>
            <p:ph type="title"/>
          </p:nvPr>
        </p:nvSpPr>
        <p:spPr>
          <a:xfrm>
            <a:off x="838200" y="365126"/>
            <a:ext cx="10515600" cy="315912"/>
          </a:xfrm>
        </p:spPr>
        <p:txBody>
          <a:bodyPr>
            <a:normAutofit fontScale="90000"/>
          </a:bodyPr>
          <a:lstStyle/>
          <a:p>
            <a:endParaRPr lang="en-AU" dirty="0"/>
          </a:p>
        </p:txBody>
      </p:sp>
      <p:sp>
        <p:nvSpPr>
          <p:cNvPr id="3" name="Content Placeholder 2">
            <a:extLst>
              <a:ext uri="{FF2B5EF4-FFF2-40B4-BE49-F238E27FC236}">
                <a16:creationId xmlns:a16="http://schemas.microsoft.com/office/drawing/2014/main" id="{64FA2998-CDAE-888D-5DEB-6BCD468DC850}"/>
              </a:ext>
            </a:extLst>
          </p:cNvPr>
          <p:cNvSpPr>
            <a:spLocks noGrp="1"/>
          </p:cNvSpPr>
          <p:nvPr>
            <p:ph idx="1"/>
          </p:nvPr>
        </p:nvSpPr>
        <p:spPr>
          <a:xfrm>
            <a:off x="838200" y="870012"/>
            <a:ext cx="10515600" cy="5333584"/>
          </a:xfrm>
        </p:spPr>
        <p:txBody>
          <a:bodyPr/>
          <a:lstStyle/>
          <a:p>
            <a:r>
              <a:rPr lang="en-AU" dirty="0"/>
              <a:t>We should be giving constant thanks to our Father for rescuing us from certain death.</a:t>
            </a:r>
          </a:p>
          <a:p>
            <a:r>
              <a:rPr lang="en-US" baseline="30000" dirty="0">
                <a:solidFill>
                  <a:srgbClr val="FFFF00"/>
                </a:solidFill>
              </a:rPr>
              <a:t>11 </a:t>
            </a:r>
            <a:r>
              <a:rPr lang="en-US" dirty="0">
                <a:solidFill>
                  <a:srgbClr val="FFFF00"/>
                </a:solidFill>
              </a:rPr>
              <a:t>“Now this is the </a:t>
            </a:r>
            <a:r>
              <a:rPr lang="en-US" i="1" dirty="0">
                <a:solidFill>
                  <a:srgbClr val="FFFF00"/>
                </a:solidFill>
              </a:rPr>
              <a:t>Torah</a:t>
            </a:r>
            <a:r>
              <a:rPr lang="en-US" dirty="0">
                <a:solidFill>
                  <a:srgbClr val="FFFF00"/>
                </a:solidFill>
              </a:rPr>
              <a:t> of the sacrifice of fellowship offerings which may be offered to </a:t>
            </a:r>
            <a:r>
              <a:rPr lang="en-US" i="1" cap="small" dirty="0">
                <a:solidFill>
                  <a:srgbClr val="FFFF00"/>
                </a:solidFill>
                <a:effectLst/>
              </a:rPr>
              <a:t>Adonai</a:t>
            </a:r>
            <a:r>
              <a:rPr lang="en-US" dirty="0">
                <a:solidFill>
                  <a:srgbClr val="FFFF00"/>
                </a:solidFill>
              </a:rPr>
              <a:t>. </a:t>
            </a:r>
            <a:r>
              <a:rPr lang="en-US" baseline="30000" dirty="0">
                <a:solidFill>
                  <a:srgbClr val="FFFF00"/>
                </a:solidFill>
              </a:rPr>
              <a:t>12 </a:t>
            </a:r>
            <a:r>
              <a:rPr lang="en-US" dirty="0">
                <a:solidFill>
                  <a:srgbClr val="FFFF00"/>
                </a:solidFill>
              </a:rPr>
              <a:t>If he brings it for a thanksgiving, then he is to present with the sacrifice of thanksgiving </a:t>
            </a:r>
            <a:r>
              <a:rPr lang="en-US" i="1" dirty="0">
                <a:solidFill>
                  <a:srgbClr val="FFFF00"/>
                </a:solidFill>
              </a:rPr>
              <a:t>matzah</a:t>
            </a:r>
            <a:r>
              <a:rPr lang="en-US" dirty="0">
                <a:solidFill>
                  <a:srgbClr val="FFFF00"/>
                </a:solidFill>
              </a:rPr>
              <a:t> cakes mixed with oil, </a:t>
            </a:r>
            <a:r>
              <a:rPr lang="en-US" i="1" dirty="0">
                <a:solidFill>
                  <a:srgbClr val="FFFF00"/>
                </a:solidFill>
              </a:rPr>
              <a:t>matzah</a:t>
            </a:r>
            <a:r>
              <a:rPr lang="en-US" dirty="0">
                <a:solidFill>
                  <a:srgbClr val="FFFF00"/>
                </a:solidFill>
              </a:rPr>
              <a:t> wafers anointed with oil, and fine flour cakes mixed with oil. </a:t>
            </a:r>
            <a:r>
              <a:rPr lang="en-US" dirty="0"/>
              <a:t>Leviticus 7:11-12 [TLV]</a:t>
            </a:r>
          </a:p>
          <a:p>
            <a:r>
              <a:rPr lang="en-US" dirty="0"/>
              <a:t>This passage of scripture was chosen simply to remind us of the up and coming </a:t>
            </a:r>
            <a:r>
              <a:rPr lang="en-US" dirty="0" err="1"/>
              <a:t>Moed</a:t>
            </a:r>
            <a:r>
              <a:rPr lang="en-US" dirty="0"/>
              <a:t> – it has the word Matzah. However, it does show that there is an appropriate way to give thanks to our Father. The blue print is available for all – His Torah/Instructions… why do we ignore them???</a:t>
            </a:r>
          </a:p>
          <a:p>
            <a:endParaRPr lang="en-US" dirty="0"/>
          </a:p>
          <a:p>
            <a:endParaRPr lang="en-AU" dirty="0"/>
          </a:p>
        </p:txBody>
      </p:sp>
    </p:spTree>
    <p:extLst>
      <p:ext uri="{BB962C8B-B14F-4D97-AF65-F5344CB8AC3E}">
        <p14:creationId xmlns:p14="http://schemas.microsoft.com/office/powerpoint/2010/main" val="198922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3CF9E-E019-B23C-A94A-33576DCA0D9F}"/>
              </a:ext>
            </a:extLst>
          </p:cNvPr>
          <p:cNvSpPr>
            <a:spLocks noGrp="1"/>
          </p:cNvSpPr>
          <p:nvPr>
            <p:ph type="title"/>
          </p:nvPr>
        </p:nvSpPr>
        <p:spPr>
          <a:xfrm>
            <a:off x="838200" y="365126"/>
            <a:ext cx="10515600" cy="315912"/>
          </a:xfrm>
        </p:spPr>
        <p:txBody>
          <a:bodyPr>
            <a:normAutofit fontScale="90000"/>
          </a:bodyPr>
          <a:lstStyle/>
          <a:p>
            <a:endParaRPr lang="en-AU"/>
          </a:p>
        </p:txBody>
      </p:sp>
      <p:sp>
        <p:nvSpPr>
          <p:cNvPr id="3" name="Content Placeholder 2">
            <a:extLst>
              <a:ext uri="{FF2B5EF4-FFF2-40B4-BE49-F238E27FC236}">
                <a16:creationId xmlns:a16="http://schemas.microsoft.com/office/drawing/2014/main" id="{F1757C06-0E0E-0370-AE58-ED571D2F46FE}"/>
              </a:ext>
            </a:extLst>
          </p:cNvPr>
          <p:cNvSpPr>
            <a:spLocks noGrp="1"/>
          </p:cNvSpPr>
          <p:nvPr>
            <p:ph idx="1"/>
          </p:nvPr>
        </p:nvSpPr>
        <p:spPr>
          <a:xfrm>
            <a:off x="838200" y="932155"/>
            <a:ext cx="10515600" cy="5271441"/>
          </a:xfrm>
        </p:spPr>
        <p:txBody>
          <a:bodyPr>
            <a:normAutofit lnSpcReduction="10000"/>
          </a:bodyPr>
          <a:lstStyle/>
          <a:p>
            <a:r>
              <a:rPr lang="en-AU" sz="2400" dirty="0">
                <a:latin typeface="Arial" panose="020B0604020202020204" pitchFamily="34" charset="0"/>
                <a:cs typeface="Arial" panose="020B0604020202020204" pitchFamily="34" charset="0"/>
              </a:rPr>
              <a:t>As we draw to a close on this wonderful Sabbath gathering, let us consider the following:</a:t>
            </a:r>
          </a:p>
          <a:p>
            <a:r>
              <a:rPr lang="en-US" sz="2400" baseline="30000" dirty="0">
                <a:solidFill>
                  <a:srgbClr val="FFFF00"/>
                </a:solidFill>
                <a:latin typeface="Arial" panose="020B0604020202020204" pitchFamily="34" charset="0"/>
                <a:cs typeface="Arial" panose="020B0604020202020204" pitchFamily="34" charset="0"/>
              </a:rPr>
              <a:t>5 </a:t>
            </a:r>
            <a:r>
              <a:rPr lang="en-US" sz="2400" dirty="0">
                <a:solidFill>
                  <a:srgbClr val="00B0F0"/>
                </a:solidFill>
                <a:latin typeface="Arial" panose="020B0604020202020204" pitchFamily="34" charset="0"/>
                <a:cs typeface="Arial" panose="020B0604020202020204" pitchFamily="34" charset="0"/>
              </a:rPr>
              <a:t>Test</a:t>
            </a:r>
            <a:r>
              <a:rPr lang="en-US" sz="2400" dirty="0">
                <a:solidFill>
                  <a:srgbClr val="FFFF00"/>
                </a:solidFill>
                <a:latin typeface="Arial" panose="020B0604020202020204" pitchFamily="34" charset="0"/>
                <a:cs typeface="Arial" panose="020B0604020202020204" pitchFamily="34" charset="0"/>
              </a:rPr>
              <a:t> yourselves, to see whether you are in the faith. </a:t>
            </a:r>
            <a:r>
              <a:rPr lang="en-US" sz="2400" b="1" dirty="0">
                <a:solidFill>
                  <a:srgbClr val="FF0000"/>
                </a:solidFill>
                <a:latin typeface="Arial" panose="020B0604020202020204" pitchFamily="34" charset="0"/>
                <a:cs typeface="Arial" panose="020B0604020202020204" pitchFamily="34" charset="0"/>
              </a:rPr>
              <a:t>Examine </a:t>
            </a:r>
            <a:r>
              <a:rPr lang="en-US" sz="2400" dirty="0">
                <a:solidFill>
                  <a:srgbClr val="FFFF00"/>
                </a:solidFill>
                <a:latin typeface="Arial" panose="020B0604020202020204" pitchFamily="34" charset="0"/>
                <a:cs typeface="Arial" panose="020B0604020202020204" pitchFamily="34" charset="0"/>
              </a:rPr>
              <a:t>yourselves! Or don’t you know yourselves—that Messiah </a:t>
            </a:r>
            <a:r>
              <a:rPr lang="en-US" sz="2400" i="1" dirty="0" err="1">
                <a:solidFill>
                  <a:srgbClr val="FFFF00"/>
                </a:solidFill>
                <a:latin typeface="Arial" panose="020B0604020202020204" pitchFamily="34" charset="0"/>
                <a:cs typeface="Arial" panose="020B0604020202020204" pitchFamily="34" charset="0"/>
              </a:rPr>
              <a:t>Yeshua</a:t>
            </a:r>
            <a:r>
              <a:rPr lang="en-US" sz="2400" dirty="0">
                <a:solidFill>
                  <a:srgbClr val="FFFF00"/>
                </a:solidFill>
                <a:latin typeface="Arial" panose="020B0604020202020204" pitchFamily="34" charset="0"/>
                <a:cs typeface="Arial" panose="020B0604020202020204" pitchFamily="34" charset="0"/>
              </a:rPr>
              <a:t> is in you? Unless of course you failed the test. </a:t>
            </a:r>
            <a:r>
              <a:rPr lang="en-US" sz="2400" dirty="0">
                <a:latin typeface="Arial" panose="020B0604020202020204" pitchFamily="34" charset="0"/>
                <a:cs typeface="Arial" panose="020B0604020202020204" pitchFamily="34" charset="0"/>
              </a:rPr>
              <a:t>2 Corinthians 13:5</a:t>
            </a:r>
          </a:p>
          <a:p>
            <a:r>
              <a:rPr lang="en-US" sz="2400" dirty="0">
                <a:latin typeface="Arial" panose="020B0604020202020204" pitchFamily="34" charset="0"/>
                <a:cs typeface="Arial" panose="020B0604020202020204" pitchFamily="34" charset="0"/>
              </a:rPr>
              <a:t>Paul throws out a command, and a challenge. Test yourselves…</a:t>
            </a:r>
          </a:p>
          <a:p>
            <a:r>
              <a:rPr lang="en-US" sz="2400" dirty="0" err="1">
                <a:solidFill>
                  <a:srgbClr val="00B0F0"/>
                </a:solidFill>
                <a:latin typeface="Arial" panose="020B0604020202020204" pitchFamily="34" charset="0"/>
                <a:cs typeface="Arial" panose="020B0604020202020204" pitchFamily="34" charset="0"/>
              </a:rPr>
              <a:t>Peirazo</a:t>
            </a:r>
            <a:r>
              <a:rPr lang="en-US" sz="2400" dirty="0">
                <a:latin typeface="Arial" panose="020B0604020202020204" pitchFamily="34" charset="0"/>
                <a:cs typeface="Arial" panose="020B0604020202020204" pitchFamily="34" charset="0"/>
              </a:rPr>
              <a:t> = Have a good look and see if you are still what you were. Check to see if you have or still are evil and in sin. Doing that which is against the will of God.</a:t>
            </a:r>
          </a:p>
          <a:p>
            <a:r>
              <a:rPr lang="en-US" sz="2400" b="1" dirty="0" err="1">
                <a:solidFill>
                  <a:srgbClr val="FF0000"/>
                </a:solidFill>
                <a:latin typeface="Arial" panose="020B0604020202020204" pitchFamily="34" charset="0"/>
                <a:cs typeface="Arial" panose="020B0604020202020204" pitchFamily="34" charset="0"/>
              </a:rPr>
              <a:t>Dokimazo</a:t>
            </a:r>
            <a:r>
              <a:rPr lang="en-US" sz="2400" dirty="0">
                <a:solidFill>
                  <a:srgbClr val="FF0000"/>
                </a:solidFill>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Prove, approve, see if worthy, inspect what is good, @ Romans 12:2, 1 Thessalonians 5:21, 1 Timothy 3:10</a:t>
            </a:r>
          </a:p>
          <a:p>
            <a:r>
              <a:rPr lang="en-US" sz="2400" dirty="0">
                <a:latin typeface="Arial" panose="020B0604020202020204" pitchFamily="34" charset="0"/>
                <a:cs typeface="Arial" panose="020B0604020202020204" pitchFamily="34" charset="0"/>
              </a:rPr>
              <a:t>So, let us re-examine our faithfulness, and continue to shun evil, rebellion and sin – instead pursue righteousness, giving thanks to our </a:t>
            </a:r>
            <a:r>
              <a:rPr lang="en-US" sz="2400" dirty="0" err="1">
                <a:latin typeface="Arial" panose="020B0604020202020204" pitchFamily="34" charset="0"/>
                <a:cs typeface="Arial" panose="020B0604020202020204" pitchFamily="34" charset="0"/>
              </a:rPr>
              <a:t>Saviour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Yeshua</a:t>
            </a:r>
            <a:r>
              <a:rPr lang="en-US" sz="2400" dirty="0">
                <a:latin typeface="Arial" panose="020B0604020202020204" pitchFamily="34" charset="0"/>
                <a:cs typeface="Arial" panose="020B0604020202020204" pitchFamily="34" charset="0"/>
              </a:rPr>
              <a:t> the Lamb – the Bread of life.</a:t>
            </a:r>
          </a:p>
          <a:p>
            <a:r>
              <a:rPr lang="en-US" sz="2400" dirty="0">
                <a:latin typeface="Arial" panose="020B0604020202020204" pitchFamily="34" charset="0"/>
                <a:cs typeface="Arial" panose="020B0604020202020204" pitchFamily="34" charset="0"/>
              </a:rPr>
              <a:t>There is no God…</a:t>
            </a:r>
          </a:p>
          <a:p>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71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275</TotalTime>
  <Words>1096</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Tzav – צו – Command.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Tzav – צו – Command.</dc:title>
  <dc:creator>Philip Hammond</dc:creator>
  <cp:lastModifiedBy>Philip Hammond</cp:lastModifiedBy>
  <cp:revision>3</cp:revision>
  <dcterms:created xsi:type="dcterms:W3CDTF">2023-03-30T23:29:56Z</dcterms:created>
  <dcterms:modified xsi:type="dcterms:W3CDTF">2023-03-31T21:24:09Z</dcterms:modified>
</cp:coreProperties>
</file>