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EB57EC-5784-49DC-A998-A6E23E58F1AF}" type="datetimeFigureOut">
              <a:rPr lang="en-AU" smtClean="0"/>
              <a:t>22/04/2023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79245D-D7EA-4A4C-A779-410B6891F8FC}" type="slidenum">
              <a:rPr lang="en-AU" smtClean="0"/>
              <a:t>‹#›</a:t>
            </a:fld>
            <a:endParaRPr lang="en-AU"/>
          </a:p>
        </p:txBody>
      </p:sp>
    </p:spTree>
    <p:extLst>
      <p:ext uri="{BB962C8B-B14F-4D97-AF65-F5344CB8AC3E}">
        <p14:creationId xmlns:p14="http://schemas.microsoft.com/office/powerpoint/2010/main" val="66894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B57EC-5784-49DC-A998-A6E23E58F1AF}" type="datetimeFigureOut">
              <a:rPr lang="en-AU" smtClean="0"/>
              <a:t>22/04/2023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79245D-D7EA-4A4C-A779-410B6891F8FC}" type="slidenum">
              <a:rPr lang="en-AU" smtClean="0"/>
              <a:t>‹#›</a:t>
            </a:fld>
            <a:endParaRPr lang="en-AU"/>
          </a:p>
        </p:txBody>
      </p:sp>
    </p:spTree>
    <p:extLst>
      <p:ext uri="{BB962C8B-B14F-4D97-AF65-F5344CB8AC3E}">
        <p14:creationId xmlns:p14="http://schemas.microsoft.com/office/powerpoint/2010/main" val="126508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B57EC-5784-49DC-A998-A6E23E58F1AF}" type="datetimeFigureOut">
              <a:rPr lang="en-AU" smtClean="0"/>
              <a:t>22/04/2023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79245D-D7EA-4A4C-A779-410B6891F8FC}" type="slidenum">
              <a:rPr lang="en-AU" smtClean="0"/>
              <a:t>‹#›</a:t>
            </a:fld>
            <a:endParaRPr lang="en-AU"/>
          </a:p>
        </p:txBody>
      </p:sp>
    </p:spTree>
    <p:extLst>
      <p:ext uri="{BB962C8B-B14F-4D97-AF65-F5344CB8AC3E}">
        <p14:creationId xmlns:p14="http://schemas.microsoft.com/office/powerpoint/2010/main" val="262430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B57EC-5784-49DC-A998-A6E23E58F1AF}" type="datetimeFigureOut">
              <a:rPr lang="en-AU" smtClean="0"/>
              <a:t>22/04/2023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79245D-D7EA-4A4C-A779-410B6891F8FC}" type="slidenum">
              <a:rPr lang="en-AU" smtClean="0"/>
              <a:t>‹#›</a:t>
            </a:fld>
            <a:endParaRPr lang="en-AU"/>
          </a:p>
        </p:txBody>
      </p:sp>
    </p:spTree>
    <p:extLst>
      <p:ext uri="{BB962C8B-B14F-4D97-AF65-F5344CB8AC3E}">
        <p14:creationId xmlns:p14="http://schemas.microsoft.com/office/powerpoint/2010/main" val="333700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EB57EC-5784-49DC-A998-A6E23E58F1AF}" type="datetimeFigureOut">
              <a:rPr lang="en-AU" smtClean="0"/>
              <a:t>22/04/2023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79245D-D7EA-4A4C-A779-410B6891F8FC}" type="slidenum">
              <a:rPr lang="en-AU" smtClean="0"/>
              <a:t>‹#›</a:t>
            </a:fld>
            <a:endParaRPr lang="en-AU"/>
          </a:p>
        </p:txBody>
      </p:sp>
    </p:spTree>
    <p:extLst>
      <p:ext uri="{BB962C8B-B14F-4D97-AF65-F5344CB8AC3E}">
        <p14:creationId xmlns:p14="http://schemas.microsoft.com/office/powerpoint/2010/main" val="41537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EB57EC-5784-49DC-A998-A6E23E58F1AF}" type="datetimeFigureOut">
              <a:rPr lang="en-AU" smtClean="0"/>
              <a:t>22/04/2023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79245D-D7EA-4A4C-A779-410B6891F8FC}" type="slidenum">
              <a:rPr lang="en-AU" smtClean="0"/>
              <a:t>‹#›</a:t>
            </a:fld>
            <a:endParaRPr lang="en-AU"/>
          </a:p>
        </p:txBody>
      </p:sp>
    </p:spTree>
    <p:extLst>
      <p:ext uri="{BB962C8B-B14F-4D97-AF65-F5344CB8AC3E}">
        <p14:creationId xmlns:p14="http://schemas.microsoft.com/office/powerpoint/2010/main" val="51704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EB57EC-5784-49DC-A998-A6E23E58F1AF}" type="datetimeFigureOut">
              <a:rPr lang="en-AU" smtClean="0"/>
              <a:t>22/04/2023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E79245D-D7EA-4A4C-A779-410B6891F8FC}" type="slidenum">
              <a:rPr lang="en-AU" smtClean="0"/>
              <a:t>‹#›</a:t>
            </a:fld>
            <a:endParaRPr lang="en-AU"/>
          </a:p>
        </p:txBody>
      </p:sp>
    </p:spTree>
    <p:extLst>
      <p:ext uri="{BB962C8B-B14F-4D97-AF65-F5344CB8AC3E}">
        <p14:creationId xmlns:p14="http://schemas.microsoft.com/office/powerpoint/2010/main" val="155448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EB57EC-5784-49DC-A998-A6E23E58F1AF}" type="datetimeFigureOut">
              <a:rPr lang="en-AU" smtClean="0"/>
              <a:t>22/04/2023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E79245D-D7EA-4A4C-A779-410B6891F8FC}" type="slidenum">
              <a:rPr lang="en-AU" smtClean="0"/>
              <a:t>‹#›</a:t>
            </a:fld>
            <a:endParaRPr lang="en-AU"/>
          </a:p>
        </p:txBody>
      </p:sp>
    </p:spTree>
    <p:extLst>
      <p:ext uri="{BB962C8B-B14F-4D97-AF65-F5344CB8AC3E}">
        <p14:creationId xmlns:p14="http://schemas.microsoft.com/office/powerpoint/2010/main" val="391591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B57EC-5784-49DC-A998-A6E23E58F1AF}" type="datetimeFigureOut">
              <a:rPr lang="en-AU" smtClean="0"/>
              <a:t>22/04/2023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E79245D-D7EA-4A4C-A779-410B6891F8FC}" type="slidenum">
              <a:rPr lang="en-AU" smtClean="0"/>
              <a:t>‹#›</a:t>
            </a:fld>
            <a:endParaRPr lang="en-AU"/>
          </a:p>
        </p:txBody>
      </p:sp>
    </p:spTree>
    <p:extLst>
      <p:ext uri="{BB962C8B-B14F-4D97-AF65-F5344CB8AC3E}">
        <p14:creationId xmlns:p14="http://schemas.microsoft.com/office/powerpoint/2010/main" val="416394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EB57EC-5784-49DC-A998-A6E23E58F1AF}" type="datetimeFigureOut">
              <a:rPr lang="en-AU" smtClean="0"/>
              <a:t>22/04/2023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79245D-D7EA-4A4C-A779-410B6891F8FC}" type="slidenum">
              <a:rPr lang="en-AU" smtClean="0"/>
              <a:t>‹#›</a:t>
            </a:fld>
            <a:endParaRPr lang="en-AU"/>
          </a:p>
        </p:txBody>
      </p:sp>
    </p:spTree>
    <p:extLst>
      <p:ext uri="{BB962C8B-B14F-4D97-AF65-F5344CB8AC3E}">
        <p14:creationId xmlns:p14="http://schemas.microsoft.com/office/powerpoint/2010/main" val="72948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EB57EC-5784-49DC-A998-A6E23E58F1AF}" type="datetimeFigureOut">
              <a:rPr lang="en-AU" smtClean="0"/>
              <a:t>22/04/2023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79245D-D7EA-4A4C-A779-410B6891F8FC}" type="slidenum">
              <a:rPr lang="en-AU" smtClean="0"/>
              <a:t>‹#›</a:t>
            </a:fld>
            <a:endParaRPr lang="en-AU"/>
          </a:p>
        </p:txBody>
      </p:sp>
    </p:spTree>
    <p:extLst>
      <p:ext uri="{BB962C8B-B14F-4D97-AF65-F5344CB8AC3E}">
        <p14:creationId xmlns:p14="http://schemas.microsoft.com/office/powerpoint/2010/main" val="44231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B57EC-5784-49DC-A998-A6E23E58F1AF}" type="datetimeFigureOut">
              <a:rPr lang="en-AU" smtClean="0"/>
              <a:t>22/04/2023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9245D-D7EA-4A4C-A779-410B6891F8FC}" type="slidenum">
              <a:rPr lang="en-AU" smtClean="0"/>
              <a:t>‹#›</a:t>
            </a:fld>
            <a:endParaRPr lang="en-AU"/>
          </a:p>
        </p:txBody>
      </p:sp>
    </p:spTree>
    <p:extLst>
      <p:ext uri="{BB962C8B-B14F-4D97-AF65-F5344CB8AC3E}">
        <p14:creationId xmlns:p14="http://schemas.microsoft.com/office/powerpoint/2010/main" val="20889140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9C671A-AF4E-5788-09DB-F993FEC91815}"/>
              </a:ext>
            </a:extLst>
          </p:cNvPr>
          <p:cNvSpPr>
            <a:spLocks noGrp="1"/>
          </p:cNvSpPr>
          <p:nvPr>
            <p:ph type="title"/>
          </p:nvPr>
        </p:nvSpPr>
        <p:spPr>
          <a:xfrm>
            <a:off x="838200" y="365126"/>
            <a:ext cx="10515600" cy="315912"/>
          </a:xfrm>
        </p:spPr>
        <p:txBody>
          <a:bodyPr>
            <a:normAutofit fontScale="90000"/>
          </a:bodyPr>
          <a:lstStyle/>
          <a:p>
            <a:r>
              <a:rPr lang="en-US" b="1" dirty="0" err="1">
                <a:solidFill>
                  <a:srgbClr val="FF0000"/>
                </a:solidFill>
              </a:rPr>
              <a:t>Metzora</a:t>
            </a:r>
            <a:r>
              <a:rPr lang="en-US" b="1" dirty="0">
                <a:solidFill>
                  <a:srgbClr val="FF0000"/>
                </a:solidFill>
              </a:rPr>
              <a:t> – infected one</a:t>
            </a:r>
            <a:endParaRPr lang="en-AU" b="1" dirty="0">
              <a:solidFill>
                <a:srgbClr val="FF0000"/>
              </a:solidFill>
            </a:endParaRPr>
          </a:p>
        </p:txBody>
      </p:sp>
      <p:sp>
        <p:nvSpPr>
          <p:cNvPr id="5" name="Content Placeholder 4">
            <a:extLst>
              <a:ext uri="{FF2B5EF4-FFF2-40B4-BE49-F238E27FC236}">
                <a16:creationId xmlns:a16="http://schemas.microsoft.com/office/drawing/2014/main" id="{9EC7A09F-B575-4CEE-DBCA-FDDDADE28FEB}"/>
              </a:ext>
            </a:extLst>
          </p:cNvPr>
          <p:cNvSpPr>
            <a:spLocks noGrp="1"/>
          </p:cNvSpPr>
          <p:nvPr>
            <p:ph idx="1"/>
          </p:nvPr>
        </p:nvSpPr>
        <p:spPr>
          <a:xfrm>
            <a:off x="838200" y="887767"/>
            <a:ext cx="10515600" cy="5315829"/>
          </a:xfrm>
        </p:spPr>
        <p:txBody>
          <a:bodyPr/>
          <a:lstStyle/>
          <a:p>
            <a:r>
              <a:rPr lang="en-US" dirty="0"/>
              <a:t>In this day and age, much is spoken about – infections etc.</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Do we need to be worried about infections… this is the ?</a:t>
            </a:r>
          </a:p>
          <a:p>
            <a:endParaRPr lang="en-US" dirty="0"/>
          </a:p>
          <a:p>
            <a:endParaRPr lang="en-AU" dirty="0"/>
          </a:p>
          <a:p>
            <a:endParaRPr lang="en-AU" dirty="0"/>
          </a:p>
        </p:txBody>
      </p:sp>
      <p:pic>
        <p:nvPicPr>
          <p:cNvPr id="3" name="Picture 2">
            <a:extLst>
              <a:ext uri="{FF2B5EF4-FFF2-40B4-BE49-F238E27FC236}">
                <a16:creationId xmlns:a16="http://schemas.microsoft.com/office/drawing/2014/main" id="{6B8CC426-26D6-FE83-EC88-1DCEC6743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4" y="1793289"/>
            <a:ext cx="4563687" cy="3045848"/>
          </a:xfrm>
          <a:prstGeom prst="rect">
            <a:avLst/>
          </a:prstGeom>
        </p:spPr>
      </p:pic>
    </p:spTree>
    <p:extLst>
      <p:ext uri="{BB962C8B-B14F-4D97-AF65-F5344CB8AC3E}">
        <p14:creationId xmlns:p14="http://schemas.microsoft.com/office/powerpoint/2010/main" val="41515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1E66-7E16-457B-82F3-22FDDCFB3AB0}"/>
              </a:ext>
            </a:extLst>
          </p:cNvPr>
          <p:cNvSpPr>
            <a:spLocks noGrp="1"/>
          </p:cNvSpPr>
          <p:nvPr>
            <p:ph type="title"/>
          </p:nvPr>
        </p:nvSpPr>
        <p:spPr>
          <a:xfrm>
            <a:off x="838200" y="365126"/>
            <a:ext cx="10515600" cy="315912"/>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7C016596-CED4-9B6F-2F86-1FB590D667E5}"/>
              </a:ext>
            </a:extLst>
          </p:cNvPr>
          <p:cNvSpPr>
            <a:spLocks noGrp="1"/>
          </p:cNvSpPr>
          <p:nvPr>
            <p:ph idx="1"/>
          </p:nvPr>
        </p:nvSpPr>
        <p:spPr>
          <a:xfrm>
            <a:off x="838200" y="878889"/>
            <a:ext cx="10515600" cy="5298074"/>
          </a:xfrm>
        </p:spPr>
        <p:txBody>
          <a:bodyPr/>
          <a:lstStyle/>
          <a:p>
            <a:r>
              <a:rPr lang="en-US" sz="2400" dirty="0"/>
              <a:t>Notice a crucial pattern here. If a person was declared to have </a:t>
            </a:r>
            <a:r>
              <a:rPr lang="en-US" sz="2400" dirty="0" err="1"/>
              <a:t>Tzara’at</a:t>
            </a:r>
            <a:r>
              <a:rPr lang="en-US" sz="2400" dirty="0"/>
              <a:t> then that person was dealt with outside the camp – community protection.</a:t>
            </a:r>
          </a:p>
          <a:p>
            <a:r>
              <a:rPr lang="en-US" sz="2400" dirty="0"/>
              <a:t>If a house was declared </a:t>
            </a:r>
            <a:r>
              <a:rPr lang="en-US" sz="2400" dirty="0" err="1"/>
              <a:t>Tzara’at,that</a:t>
            </a:r>
            <a:r>
              <a:rPr lang="en-US" sz="2400" dirty="0"/>
              <a:t> house was to be dismantled and cleaned before it could be relived in. Warning… </a:t>
            </a:r>
          </a:p>
          <a:p>
            <a:r>
              <a:rPr lang="en-US" sz="2400" baseline="30000" dirty="0">
                <a:solidFill>
                  <a:srgbClr val="FFFF00"/>
                </a:solidFill>
              </a:rPr>
              <a:t>23 </a:t>
            </a:r>
            <a:r>
              <a:rPr lang="en-US" sz="2400" dirty="0">
                <a:solidFill>
                  <a:srgbClr val="FFFF00"/>
                </a:solidFill>
              </a:rPr>
              <a:t>He that is not with me is against me: and he that </a:t>
            </a:r>
            <a:r>
              <a:rPr lang="en-US" sz="2400" dirty="0" err="1">
                <a:solidFill>
                  <a:srgbClr val="FFFF00"/>
                </a:solidFill>
              </a:rPr>
              <a:t>gathereth</a:t>
            </a:r>
            <a:r>
              <a:rPr lang="en-US" sz="2400" dirty="0">
                <a:solidFill>
                  <a:srgbClr val="FFFF00"/>
                </a:solidFill>
              </a:rPr>
              <a:t> not with me </a:t>
            </a:r>
            <a:r>
              <a:rPr lang="en-US" sz="2400" dirty="0" err="1">
                <a:solidFill>
                  <a:srgbClr val="FFFF00"/>
                </a:solidFill>
              </a:rPr>
              <a:t>scattereth</a:t>
            </a:r>
            <a:r>
              <a:rPr lang="en-US" sz="2400" dirty="0">
                <a:solidFill>
                  <a:srgbClr val="FFFF00"/>
                </a:solidFill>
              </a:rPr>
              <a:t>. </a:t>
            </a:r>
            <a:r>
              <a:rPr lang="en-US" sz="2400" baseline="30000" dirty="0">
                <a:solidFill>
                  <a:srgbClr val="FFFF00"/>
                </a:solidFill>
              </a:rPr>
              <a:t>24 </a:t>
            </a:r>
            <a:r>
              <a:rPr lang="en-US" sz="2400" dirty="0">
                <a:solidFill>
                  <a:srgbClr val="FFFF00"/>
                </a:solidFill>
              </a:rPr>
              <a:t>When the unclean spirit is gone out of a man, he walketh through dry places, seeking rest; and finding none, he saith, I will return unto my house whence I came out. </a:t>
            </a:r>
            <a:r>
              <a:rPr lang="en-US" sz="2400" baseline="30000" dirty="0">
                <a:solidFill>
                  <a:srgbClr val="FFFF00"/>
                </a:solidFill>
              </a:rPr>
              <a:t>25 </a:t>
            </a:r>
            <a:r>
              <a:rPr lang="en-US" sz="2400" dirty="0">
                <a:solidFill>
                  <a:srgbClr val="FFFF00"/>
                </a:solidFill>
              </a:rPr>
              <a:t>And when he cometh, he </a:t>
            </a:r>
            <a:r>
              <a:rPr lang="en-US" sz="2400" dirty="0" err="1">
                <a:solidFill>
                  <a:srgbClr val="FFFF00"/>
                </a:solidFill>
              </a:rPr>
              <a:t>findeth</a:t>
            </a:r>
            <a:r>
              <a:rPr lang="en-US" sz="2400" dirty="0">
                <a:solidFill>
                  <a:srgbClr val="FFFF00"/>
                </a:solidFill>
              </a:rPr>
              <a:t> it swept and garnished. </a:t>
            </a:r>
            <a:r>
              <a:rPr lang="en-US" sz="2400" baseline="30000" dirty="0">
                <a:solidFill>
                  <a:srgbClr val="FFFF00"/>
                </a:solidFill>
              </a:rPr>
              <a:t>26 </a:t>
            </a:r>
            <a:r>
              <a:rPr lang="en-US" sz="2400" dirty="0">
                <a:solidFill>
                  <a:srgbClr val="FFFF00"/>
                </a:solidFill>
              </a:rPr>
              <a:t>Then </a:t>
            </a:r>
            <a:r>
              <a:rPr lang="en-US" sz="2400" dirty="0" err="1">
                <a:solidFill>
                  <a:srgbClr val="FFFF00"/>
                </a:solidFill>
              </a:rPr>
              <a:t>goeth</a:t>
            </a:r>
            <a:r>
              <a:rPr lang="en-US" sz="2400" dirty="0">
                <a:solidFill>
                  <a:srgbClr val="FFFF00"/>
                </a:solidFill>
              </a:rPr>
              <a:t> he, and taketh to him seven other spirits more wicked than himself; and they enter in, and dwell there: and the last state of that man is worse than the first. </a:t>
            </a:r>
            <a:r>
              <a:rPr lang="en-US" sz="2400" baseline="30000" dirty="0">
                <a:solidFill>
                  <a:srgbClr val="FFFF00"/>
                </a:solidFill>
              </a:rPr>
              <a:t>27 </a:t>
            </a:r>
            <a:r>
              <a:rPr lang="en-US" sz="2400" dirty="0">
                <a:solidFill>
                  <a:srgbClr val="FFFF00"/>
                </a:solidFill>
              </a:rPr>
              <a:t>And it came to pass, as he </a:t>
            </a:r>
            <a:r>
              <a:rPr lang="en-US" sz="2400" dirty="0" err="1">
                <a:solidFill>
                  <a:srgbClr val="FFFF00"/>
                </a:solidFill>
              </a:rPr>
              <a:t>spake</a:t>
            </a:r>
            <a:r>
              <a:rPr lang="en-US" sz="2400" dirty="0">
                <a:solidFill>
                  <a:srgbClr val="FFFF00"/>
                </a:solidFill>
              </a:rPr>
              <a:t> these things, a certain woman of the company lifted up her voice, and said unto him, Blessed is the womb that bare thee, and the breasts which thou hast sucked. </a:t>
            </a:r>
            <a:r>
              <a:rPr lang="en-US" sz="2400" baseline="30000" dirty="0">
                <a:solidFill>
                  <a:srgbClr val="FFFF00"/>
                </a:solidFill>
              </a:rPr>
              <a:t>28 </a:t>
            </a:r>
            <a:r>
              <a:rPr lang="en-US" sz="2400" dirty="0">
                <a:solidFill>
                  <a:srgbClr val="FFFF00"/>
                </a:solidFill>
              </a:rPr>
              <a:t>But he said, Yea rather, blessed are they that hear the word of God, and keep it. </a:t>
            </a:r>
            <a:r>
              <a:rPr lang="en-US" sz="2400" dirty="0"/>
              <a:t>Luke 11:23-28</a:t>
            </a:r>
          </a:p>
          <a:p>
            <a:endParaRPr lang="en-US" sz="2400" dirty="0"/>
          </a:p>
          <a:p>
            <a:endParaRPr lang="en-US" dirty="0"/>
          </a:p>
          <a:p>
            <a:endParaRPr lang="en-AU" dirty="0"/>
          </a:p>
        </p:txBody>
      </p:sp>
    </p:spTree>
    <p:extLst>
      <p:ext uri="{BB962C8B-B14F-4D97-AF65-F5344CB8AC3E}">
        <p14:creationId xmlns:p14="http://schemas.microsoft.com/office/powerpoint/2010/main" val="323309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8090C-749B-CC4A-DB80-FA4BF052CFF6}"/>
              </a:ext>
            </a:extLst>
          </p:cNvPr>
          <p:cNvSpPr>
            <a:spLocks noGrp="1"/>
          </p:cNvSpPr>
          <p:nvPr>
            <p:ph type="title"/>
          </p:nvPr>
        </p:nvSpPr>
        <p:spPr>
          <a:xfrm>
            <a:off x="838200" y="365125"/>
            <a:ext cx="10515600" cy="380599"/>
          </a:xfrm>
        </p:spPr>
        <p:txBody>
          <a:bodyPr>
            <a:normAutofit fontScale="90000"/>
          </a:bodyPr>
          <a:lstStyle/>
          <a:p>
            <a:r>
              <a:rPr lang="en-AU" dirty="0" err="1">
                <a:solidFill>
                  <a:srgbClr val="FF0000"/>
                </a:solidFill>
              </a:rPr>
              <a:t>Metzora</a:t>
            </a:r>
            <a:r>
              <a:rPr lang="en-AU" dirty="0">
                <a:solidFill>
                  <a:srgbClr val="FF0000"/>
                </a:solidFill>
              </a:rPr>
              <a:t>…</a:t>
            </a:r>
          </a:p>
        </p:txBody>
      </p:sp>
      <p:sp>
        <p:nvSpPr>
          <p:cNvPr id="3" name="Content Placeholder 2">
            <a:extLst>
              <a:ext uri="{FF2B5EF4-FFF2-40B4-BE49-F238E27FC236}">
                <a16:creationId xmlns:a16="http://schemas.microsoft.com/office/drawing/2014/main" id="{6AEFA9C0-EB05-E546-879F-F052FF7BD1E9}"/>
              </a:ext>
            </a:extLst>
          </p:cNvPr>
          <p:cNvSpPr>
            <a:spLocks noGrp="1"/>
          </p:cNvSpPr>
          <p:nvPr>
            <p:ph idx="1"/>
          </p:nvPr>
        </p:nvSpPr>
        <p:spPr>
          <a:xfrm>
            <a:off x="838200" y="852256"/>
            <a:ext cx="10515600" cy="5324707"/>
          </a:xfrm>
        </p:spPr>
        <p:txBody>
          <a:bodyPr>
            <a:normAutofit/>
          </a:bodyPr>
          <a:lstStyle/>
          <a:p>
            <a:r>
              <a:rPr lang="en-AU" sz="2400" dirty="0"/>
              <a:t>Pondering - </a:t>
            </a:r>
            <a:r>
              <a:rPr lang="en-AU" sz="2400" dirty="0" err="1"/>
              <a:t>Tzara’at</a:t>
            </a:r>
            <a:r>
              <a:rPr lang="en-AU" sz="2400" dirty="0"/>
              <a:t>, outside the camp, cleansing houses, </a:t>
            </a:r>
            <a:r>
              <a:rPr lang="en-AU" sz="2400" dirty="0" err="1"/>
              <a:t>Metzora</a:t>
            </a:r>
            <a:r>
              <a:rPr lang="en-AU" sz="2400" dirty="0"/>
              <a:t>, unclean spirits, the state of our nation – I see our Father at work as never before… </a:t>
            </a:r>
          </a:p>
          <a:p>
            <a:r>
              <a:rPr lang="en-AU" sz="2400" dirty="0"/>
              <a:t>Big statement considering the flood, the death and resurrection of </a:t>
            </a:r>
            <a:r>
              <a:rPr lang="en-AU" sz="2400" dirty="0" err="1"/>
              <a:t>Yeshua</a:t>
            </a:r>
            <a:r>
              <a:rPr lang="en-AU" sz="2400" dirty="0"/>
              <a:t>, the moment in the Garden of Eden, the birth of </a:t>
            </a:r>
            <a:r>
              <a:rPr lang="en-AU" sz="2400" dirty="0" err="1"/>
              <a:t>Yeshua</a:t>
            </a:r>
            <a:r>
              <a:rPr lang="en-AU" sz="2400" dirty="0"/>
              <a:t>, the priest hood system, the exodus and much more…</a:t>
            </a:r>
          </a:p>
          <a:p>
            <a:r>
              <a:rPr lang="en-AU" sz="2400" dirty="0"/>
              <a:t>Yet I suggest all the above and more are coming into play. Consider the state of our nation. Where are the headquarters of those who profess biblical truth… outside of our capital Jerusalem.</a:t>
            </a:r>
          </a:p>
          <a:p>
            <a:r>
              <a:rPr lang="en-AU" sz="2400" dirty="0"/>
              <a:t>We are being given a wonderful chance to clean our houses, and ourselves up. To reside with the King in the World to come, we will need to know what </a:t>
            </a:r>
            <a:r>
              <a:rPr lang="en-AU" sz="2400" dirty="0" err="1"/>
              <a:t>Tzara’at</a:t>
            </a:r>
            <a:r>
              <a:rPr lang="en-AU" sz="2400" dirty="0"/>
              <a:t> is and depose of it outside in an unclean/</a:t>
            </a:r>
            <a:r>
              <a:rPr lang="en-AU" sz="2400" dirty="0" err="1"/>
              <a:t>temai</a:t>
            </a:r>
            <a:r>
              <a:rPr lang="en-AU" sz="2400" dirty="0"/>
              <a:t> place. </a:t>
            </a:r>
          </a:p>
          <a:p>
            <a:r>
              <a:rPr lang="en-AU" sz="2400" dirty="0"/>
              <a:t>An unclean place for refuge being burnt up = Gehenna @ </a:t>
            </a:r>
            <a:r>
              <a:rPr lang="en-US" sz="2400" baseline="30000" dirty="0">
                <a:solidFill>
                  <a:srgbClr val="FFFF00"/>
                </a:solidFill>
              </a:rPr>
              <a:t>5 </a:t>
            </a:r>
            <a:r>
              <a:rPr lang="en-US" sz="2400" dirty="0">
                <a:solidFill>
                  <a:srgbClr val="FFFF00"/>
                </a:solidFill>
              </a:rPr>
              <a:t>But I will forewarn you whom ye shall fear: Fear him, which after he hath killed hath power to cast into hell/Gehenna; yea, I say unto you, Fear him. </a:t>
            </a:r>
            <a:r>
              <a:rPr lang="en-US" sz="2400" dirty="0"/>
              <a:t>Luke 12:5</a:t>
            </a:r>
            <a:endParaRPr lang="en-AU" sz="2400" dirty="0"/>
          </a:p>
        </p:txBody>
      </p:sp>
    </p:spTree>
    <p:extLst>
      <p:ext uri="{BB962C8B-B14F-4D97-AF65-F5344CB8AC3E}">
        <p14:creationId xmlns:p14="http://schemas.microsoft.com/office/powerpoint/2010/main" val="40049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16D3-ABFE-3CD3-D155-7A6763337382}"/>
              </a:ext>
            </a:extLst>
          </p:cNvPr>
          <p:cNvSpPr>
            <a:spLocks noGrp="1"/>
          </p:cNvSpPr>
          <p:nvPr>
            <p:ph type="title"/>
          </p:nvPr>
        </p:nvSpPr>
        <p:spPr>
          <a:xfrm>
            <a:off x="838200" y="365125"/>
            <a:ext cx="10515600" cy="389477"/>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7A01927E-9CE9-44D5-78B7-0C27B56A751A}"/>
              </a:ext>
            </a:extLst>
          </p:cNvPr>
          <p:cNvSpPr>
            <a:spLocks noGrp="1"/>
          </p:cNvSpPr>
          <p:nvPr>
            <p:ph idx="1"/>
          </p:nvPr>
        </p:nvSpPr>
        <p:spPr>
          <a:xfrm>
            <a:off x="838200" y="914400"/>
            <a:ext cx="10515600" cy="5262563"/>
          </a:xfrm>
        </p:spPr>
        <p:txBody>
          <a:bodyPr>
            <a:normAutofit/>
          </a:bodyPr>
          <a:lstStyle/>
          <a:p>
            <a:r>
              <a:rPr lang="en-US" sz="2400" dirty="0"/>
              <a:t>Gehenna = Hebrew: </a:t>
            </a:r>
            <a:r>
              <a:rPr lang="en-US" sz="2400" dirty="0" err="1"/>
              <a:t>Gey</a:t>
            </a:r>
            <a:r>
              <a:rPr lang="en-US" sz="2400" dirty="0"/>
              <a:t> Hinnom = Valley of Hinnom. A place where refuge was continually burnt and disposed of. That is where our </a:t>
            </a:r>
            <a:r>
              <a:rPr lang="en-US" sz="2400" dirty="0" err="1"/>
              <a:t>Tzara’at</a:t>
            </a:r>
            <a:r>
              <a:rPr lang="en-US" sz="2400" dirty="0"/>
              <a:t> needs to go…</a:t>
            </a:r>
          </a:p>
          <a:p>
            <a:r>
              <a:rPr lang="en-US" sz="2400" dirty="0"/>
              <a:t>Questions – Have we </a:t>
            </a:r>
            <a:r>
              <a:rPr lang="en-US" sz="2400" dirty="0" err="1"/>
              <a:t>Tzara’at</a:t>
            </a:r>
            <a:r>
              <a:rPr lang="en-US" sz="2400" dirty="0"/>
              <a:t> in our houses? If so how do we deal with it? Is there a biblical pattern and process? </a:t>
            </a:r>
          </a:p>
          <a:p>
            <a:r>
              <a:rPr lang="en-US" sz="2400" dirty="0"/>
              <a:t>There is one word we should always have in these conversations…</a:t>
            </a:r>
          </a:p>
          <a:p>
            <a:r>
              <a:rPr lang="en-US" sz="2400" dirty="0"/>
              <a:t>Repentance: There are 2 Hebrew words translated as repent:</a:t>
            </a:r>
          </a:p>
          <a:p>
            <a:r>
              <a:rPr lang="en-US" sz="2400" dirty="0" err="1">
                <a:solidFill>
                  <a:srgbClr val="00B0F0"/>
                </a:solidFill>
              </a:rPr>
              <a:t>Nacham</a:t>
            </a:r>
            <a:r>
              <a:rPr lang="en-US" sz="2400" dirty="0"/>
              <a:t>/</a:t>
            </a:r>
            <a:r>
              <a:rPr lang="en-US" sz="2400" dirty="0">
                <a:latin typeface="Arial" panose="020B0604020202020204" pitchFamily="34" charset="0"/>
                <a:cs typeface="Arial" panose="020B0604020202020204" pitchFamily="34" charset="0"/>
              </a:rPr>
              <a:t>נ</a:t>
            </a:r>
            <a:r>
              <a:rPr lang="he-IL" sz="2400" dirty="0">
                <a:solidFill>
                  <a:srgbClr val="00B0F0"/>
                </a:solidFill>
                <a:latin typeface="Arial" panose="020B0604020202020204" pitchFamily="34" charset="0"/>
                <a:cs typeface="Arial" panose="020B0604020202020204" pitchFamily="34" charset="0"/>
              </a:rPr>
              <a:t>ׇחַמ</a:t>
            </a:r>
            <a:r>
              <a:rPr lang="en-US" sz="2400" dirty="0">
                <a:solidFill>
                  <a:srgbClr val="00B0F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change attitudes, sorry, reconsider &amp; even comfort.</a:t>
            </a:r>
          </a:p>
          <a:p>
            <a:r>
              <a:rPr lang="en-US" sz="2400" dirty="0" err="1">
                <a:solidFill>
                  <a:srgbClr val="00B0F0"/>
                </a:solidFill>
                <a:latin typeface="Arial" panose="020B0604020202020204" pitchFamily="34" charset="0"/>
                <a:cs typeface="Arial" panose="020B0604020202020204" pitchFamily="34" charset="0"/>
              </a:rPr>
              <a:t>Shuvb</a:t>
            </a:r>
            <a:r>
              <a:rPr lang="en-US" sz="2400" dirty="0">
                <a:solidFill>
                  <a:srgbClr val="00B0F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ש</a:t>
            </a:r>
            <a:r>
              <a:rPr lang="he-IL" sz="2400" dirty="0">
                <a:solidFill>
                  <a:srgbClr val="00B0F0"/>
                </a:solidFill>
                <a:latin typeface="Arial" panose="020B0604020202020204" pitchFamily="34" charset="0"/>
                <a:cs typeface="Arial" panose="020B0604020202020204" pitchFamily="34" charset="0"/>
              </a:rPr>
              <a:t>ׁוּב</a:t>
            </a:r>
            <a:r>
              <a:rPr lang="en-US" sz="2400" dirty="0">
                <a:solidFill>
                  <a:srgbClr val="00B0F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Return, move backward, Move back to point of departure.</a:t>
            </a:r>
          </a:p>
          <a:p>
            <a:r>
              <a:rPr lang="en-US" sz="2400" dirty="0">
                <a:solidFill>
                  <a:srgbClr val="00B0F0"/>
                </a:solidFill>
                <a:latin typeface="Arial" panose="020B0604020202020204" pitchFamily="34" charset="0"/>
                <a:cs typeface="Arial" panose="020B0604020202020204" pitchFamily="34" charset="0"/>
              </a:rPr>
              <a:t>Greek: Metanoia </a:t>
            </a:r>
            <a:r>
              <a:rPr lang="en-US" sz="2400" dirty="0">
                <a:latin typeface="Arial" panose="020B0604020202020204" pitchFamily="34" charset="0"/>
                <a:cs typeface="Arial" panose="020B0604020202020204" pitchFamily="34" charset="0"/>
              </a:rPr>
              <a:t>= Change of mind, turn from sin back to YHVH through faithfulness.</a:t>
            </a:r>
          </a:p>
          <a:p>
            <a:r>
              <a:rPr lang="en-US" sz="2400" dirty="0">
                <a:latin typeface="Arial" panose="020B0604020202020204" pitchFamily="34" charset="0"/>
                <a:cs typeface="Arial" panose="020B0604020202020204" pitchFamily="34" charset="0"/>
              </a:rPr>
              <a:t>Without understanding of Torah, you are hard pressed to repent. Without repentance, you are full of </a:t>
            </a:r>
            <a:r>
              <a:rPr lang="en-US" sz="2400" dirty="0" err="1">
                <a:latin typeface="Arial" panose="020B0604020202020204" pitchFamily="34" charset="0"/>
                <a:cs typeface="Arial" panose="020B0604020202020204" pitchFamily="34" charset="0"/>
              </a:rPr>
              <a:t>Tzara’at</a:t>
            </a:r>
            <a:r>
              <a:rPr lang="en-US" sz="2400" dirty="0">
                <a:latin typeface="Arial" panose="020B0604020202020204" pitchFamily="34" charset="0"/>
                <a:cs typeface="Arial" panose="020B0604020202020204" pitchFamily="34" charset="0"/>
              </a:rPr>
              <a:t>…</a:t>
            </a:r>
          </a:p>
          <a:p>
            <a:endParaRPr lang="en-AU" sz="2400" dirty="0"/>
          </a:p>
        </p:txBody>
      </p:sp>
    </p:spTree>
    <p:extLst>
      <p:ext uri="{BB962C8B-B14F-4D97-AF65-F5344CB8AC3E}">
        <p14:creationId xmlns:p14="http://schemas.microsoft.com/office/powerpoint/2010/main" val="79481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FC6F-6105-5703-A1D6-24DCDA301A2E}"/>
              </a:ext>
            </a:extLst>
          </p:cNvPr>
          <p:cNvSpPr>
            <a:spLocks noGrp="1"/>
          </p:cNvSpPr>
          <p:nvPr>
            <p:ph type="title"/>
          </p:nvPr>
        </p:nvSpPr>
        <p:spPr>
          <a:xfrm>
            <a:off x="838200" y="365125"/>
            <a:ext cx="10515600" cy="398355"/>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25C4E0F5-41BA-7182-1068-2B5DFD6BEAAE}"/>
              </a:ext>
            </a:extLst>
          </p:cNvPr>
          <p:cNvSpPr>
            <a:spLocks noGrp="1"/>
          </p:cNvSpPr>
          <p:nvPr>
            <p:ph idx="1"/>
          </p:nvPr>
        </p:nvSpPr>
        <p:spPr>
          <a:xfrm>
            <a:off x="838200" y="941033"/>
            <a:ext cx="10515600" cy="5235930"/>
          </a:xfrm>
        </p:spPr>
        <p:txBody>
          <a:bodyPr>
            <a:normAutofit/>
          </a:bodyPr>
          <a:lstStyle/>
          <a:p>
            <a:r>
              <a:rPr lang="en-US" sz="2400" dirty="0"/>
              <a:t>Full of </a:t>
            </a:r>
            <a:r>
              <a:rPr lang="en-US" sz="2400" dirty="0" err="1"/>
              <a:t>Tzara’at</a:t>
            </a:r>
            <a:r>
              <a:rPr lang="en-US" sz="2400" dirty="0"/>
              <a:t>, you are </a:t>
            </a:r>
            <a:r>
              <a:rPr lang="en-US" sz="2400" dirty="0" err="1"/>
              <a:t>Metzora</a:t>
            </a:r>
            <a:r>
              <a:rPr lang="en-US" sz="2400" dirty="0"/>
              <a:t> [infected] – not only that but what you have is contagious…</a:t>
            </a:r>
          </a:p>
          <a:p>
            <a:r>
              <a:rPr lang="en-US" sz="2400" dirty="0"/>
              <a:t>In closing I am going to leave you with some thoughts to consider…</a:t>
            </a:r>
          </a:p>
          <a:p>
            <a:r>
              <a:rPr lang="en-US" sz="2400" dirty="0"/>
              <a:t>Remember it was YHVH creating the </a:t>
            </a:r>
            <a:r>
              <a:rPr lang="en-US" sz="2400" dirty="0" err="1"/>
              <a:t>Tzara’at</a:t>
            </a:r>
            <a:r>
              <a:rPr lang="en-US" sz="2400" dirty="0"/>
              <a:t> – so could this only infect a house/person in an unclean state already? </a:t>
            </a:r>
          </a:p>
          <a:p>
            <a:r>
              <a:rPr lang="en-US" sz="2400" dirty="0"/>
              <a:t>Could the Christian house, the Judaism House, be houses infected by </a:t>
            </a:r>
            <a:r>
              <a:rPr lang="en-US" sz="2400" dirty="0" err="1"/>
              <a:t>Tzara’at</a:t>
            </a:r>
            <a:r>
              <a:rPr lang="en-US" sz="2400" dirty="0"/>
              <a:t>? Could the house of so-called Torah followers be open to infection? How do we know the answer…</a:t>
            </a:r>
          </a:p>
          <a:p>
            <a:r>
              <a:rPr lang="en-US" sz="2400" dirty="0"/>
              <a:t>Perhaps we should invite our High Priest to do an inspection – maybe that is a good idea or maybe not such a good idea, depending on your position, and what you are prepared to face. </a:t>
            </a:r>
          </a:p>
          <a:p>
            <a:r>
              <a:rPr lang="en-US" sz="2400" dirty="0"/>
              <a:t>Let me ask another question…</a:t>
            </a:r>
            <a:endParaRPr lang="en-AU" sz="2400" dirty="0"/>
          </a:p>
        </p:txBody>
      </p:sp>
    </p:spTree>
    <p:extLst>
      <p:ext uri="{BB962C8B-B14F-4D97-AF65-F5344CB8AC3E}">
        <p14:creationId xmlns:p14="http://schemas.microsoft.com/office/powerpoint/2010/main" val="34225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F302-B3DE-68FD-F261-7B9F2F71FF28}"/>
              </a:ext>
            </a:extLst>
          </p:cNvPr>
          <p:cNvSpPr>
            <a:spLocks noGrp="1"/>
          </p:cNvSpPr>
          <p:nvPr>
            <p:ph type="title"/>
          </p:nvPr>
        </p:nvSpPr>
        <p:spPr>
          <a:xfrm>
            <a:off x="838200" y="365126"/>
            <a:ext cx="10515600" cy="315912"/>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71BF5AA5-773B-A433-F4C2-A30781C460A5}"/>
              </a:ext>
            </a:extLst>
          </p:cNvPr>
          <p:cNvSpPr>
            <a:spLocks noGrp="1"/>
          </p:cNvSpPr>
          <p:nvPr>
            <p:ph idx="1"/>
          </p:nvPr>
        </p:nvSpPr>
        <p:spPr>
          <a:xfrm>
            <a:off x="838200" y="834501"/>
            <a:ext cx="10515600" cy="5342462"/>
          </a:xfrm>
        </p:spPr>
        <p:txBody>
          <a:bodyPr>
            <a:normAutofit fontScale="92500"/>
          </a:bodyPr>
          <a:lstStyle/>
          <a:p>
            <a:r>
              <a:rPr lang="en-US" sz="2400" dirty="0"/>
              <a:t>Imagine </a:t>
            </a:r>
            <a:r>
              <a:rPr lang="en-US" sz="2400" dirty="0" err="1"/>
              <a:t>Yeshua</a:t>
            </a:r>
            <a:r>
              <a:rPr lang="en-US" sz="2400" dirty="0"/>
              <a:t> the King is coming to inspect your house tomorrow – your house of faithfulness. How are you feeling? What </a:t>
            </a:r>
            <a:r>
              <a:rPr lang="en-US" sz="2400" dirty="0" err="1"/>
              <a:t>Tzara’at</a:t>
            </a:r>
            <a:r>
              <a:rPr lang="en-US" sz="2400" dirty="0"/>
              <a:t> is He going to find that puts you outside the community, until you have unloaded it to burn in Gehenna, allowing you to be pronounced clean.</a:t>
            </a:r>
          </a:p>
          <a:p>
            <a:r>
              <a:rPr lang="en-US" sz="2400" dirty="0"/>
              <a:t>No I am not talking about salvation by works, but I am talking about pleasing the King of Kings and Lord of Lords. Perhaps we could simply call it STANDARDS.</a:t>
            </a:r>
          </a:p>
          <a:p>
            <a:r>
              <a:rPr lang="en-US" sz="2400" dirty="0"/>
              <a:t>I suggest the house of Israel has lowered its’ standards, and allowed 7 more evil spirits into the space – it is full of </a:t>
            </a:r>
            <a:r>
              <a:rPr lang="en-US" sz="2400" dirty="0" err="1"/>
              <a:t>Tzara’ah</a:t>
            </a:r>
            <a:r>
              <a:rPr lang="en-US" sz="2400" dirty="0"/>
              <a:t>. The house has been left unprotected…</a:t>
            </a:r>
          </a:p>
          <a:p>
            <a:r>
              <a:rPr lang="en-US" sz="2400" dirty="0">
                <a:solidFill>
                  <a:srgbClr val="FFFF00"/>
                </a:solidFill>
              </a:rPr>
              <a:t>And I commanded the Levites that they should cleanse themselves, and that they should come and keep the gates, to sanctify the sabbath day… </a:t>
            </a:r>
            <a:r>
              <a:rPr lang="en-US" sz="2400" dirty="0"/>
              <a:t>Nehemiah 13:22a</a:t>
            </a:r>
          </a:p>
          <a:p>
            <a:r>
              <a:rPr lang="en-US" sz="2400" dirty="0">
                <a:solidFill>
                  <a:srgbClr val="FFFF00"/>
                </a:solidFill>
              </a:rPr>
              <a:t>Purify me with hyssop, and I shall be clean: launder me, and I shall be whiter than snow. </a:t>
            </a:r>
            <a:r>
              <a:rPr lang="en-US" sz="2400" baseline="30000" dirty="0">
                <a:solidFill>
                  <a:srgbClr val="FFFF00"/>
                </a:solidFill>
              </a:rPr>
              <a:t>8 </a:t>
            </a:r>
            <a:r>
              <a:rPr lang="en-US" sz="2400" dirty="0">
                <a:solidFill>
                  <a:srgbClr val="FFFF00"/>
                </a:solidFill>
              </a:rPr>
              <a:t>Make me to hear joy and gladness; that the bones which thou hast broken may rejoice. </a:t>
            </a:r>
            <a:r>
              <a:rPr lang="en-US" sz="2400" baseline="30000" dirty="0">
                <a:solidFill>
                  <a:srgbClr val="FFFF00"/>
                </a:solidFill>
              </a:rPr>
              <a:t>9 </a:t>
            </a:r>
            <a:r>
              <a:rPr lang="en-US" sz="2400" dirty="0">
                <a:solidFill>
                  <a:srgbClr val="FFFF00"/>
                </a:solidFill>
              </a:rPr>
              <a:t>Hide thy face from my sins, and blot out all mine iniquities. </a:t>
            </a:r>
            <a:r>
              <a:rPr lang="en-US" sz="2400" baseline="30000" dirty="0">
                <a:solidFill>
                  <a:srgbClr val="FFFF00"/>
                </a:solidFill>
              </a:rPr>
              <a:t>10 </a:t>
            </a:r>
            <a:r>
              <a:rPr lang="en-US" sz="2400" dirty="0">
                <a:solidFill>
                  <a:srgbClr val="FFFF00"/>
                </a:solidFill>
              </a:rPr>
              <a:t>Create in me a clean heart, O God; and renew a right spirit within me.        </a:t>
            </a:r>
            <a:r>
              <a:rPr lang="en-US" sz="2400" dirty="0" err="1"/>
              <a:t>Pslam</a:t>
            </a:r>
            <a:r>
              <a:rPr lang="en-US" sz="2400" dirty="0"/>
              <a:t> 51:7-10</a:t>
            </a:r>
          </a:p>
          <a:p>
            <a:r>
              <a:rPr lang="en-US" sz="2400" dirty="0"/>
              <a:t>Surely there is no God…</a:t>
            </a:r>
          </a:p>
          <a:p>
            <a:endParaRPr lang="en-US" sz="2400" dirty="0"/>
          </a:p>
          <a:p>
            <a:endParaRPr lang="en-AU" dirty="0"/>
          </a:p>
        </p:txBody>
      </p:sp>
    </p:spTree>
    <p:extLst>
      <p:ext uri="{BB962C8B-B14F-4D97-AF65-F5344CB8AC3E}">
        <p14:creationId xmlns:p14="http://schemas.microsoft.com/office/powerpoint/2010/main" val="89919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4972-76B9-44BC-1EEE-82878729258D}"/>
              </a:ext>
            </a:extLst>
          </p:cNvPr>
          <p:cNvSpPr>
            <a:spLocks noGrp="1"/>
          </p:cNvSpPr>
          <p:nvPr>
            <p:ph type="title"/>
          </p:nvPr>
        </p:nvSpPr>
        <p:spPr>
          <a:xfrm>
            <a:off x="838200" y="365126"/>
            <a:ext cx="10515600" cy="315912"/>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0DCF2AC3-59C6-949E-0C73-797E479BCCB3}"/>
              </a:ext>
            </a:extLst>
          </p:cNvPr>
          <p:cNvSpPr>
            <a:spLocks noGrp="1"/>
          </p:cNvSpPr>
          <p:nvPr>
            <p:ph idx="1"/>
          </p:nvPr>
        </p:nvSpPr>
        <p:spPr>
          <a:xfrm>
            <a:off x="838200" y="923278"/>
            <a:ext cx="10515600" cy="5253685"/>
          </a:xfrm>
        </p:spPr>
        <p:txBody>
          <a:bodyPr>
            <a:normAutofit fontScale="85000" lnSpcReduction="10000"/>
          </a:bodyPr>
          <a:lstStyle/>
          <a:p>
            <a:r>
              <a:rPr lang="en-US" baseline="30000" dirty="0">
                <a:solidFill>
                  <a:srgbClr val="FFFF00"/>
                </a:solidFill>
              </a:rPr>
              <a:t>34 </a:t>
            </a:r>
            <a:r>
              <a:rPr lang="en-US" dirty="0">
                <a:solidFill>
                  <a:srgbClr val="FFFF00"/>
                </a:solidFill>
              </a:rPr>
              <a:t>When ye be come into the land of Canaan, which I give to you for a possession, and </a:t>
            </a:r>
            <a:r>
              <a:rPr lang="en-US" dirty="0">
                <a:solidFill>
                  <a:srgbClr val="00B0F0"/>
                </a:solidFill>
              </a:rPr>
              <a:t>I put the plague of </a:t>
            </a:r>
            <a:r>
              <a:rPr lang="en-US" dirty="0" err="1">
                <a:solidFill>
                  <a:srgbClr val="00B0F0"/>
                </a:solidFill>
              </a:rPr>
              <a:t>tzara’at</a:t>
            </a:r>
            <a:r>
              <a:rPr lang="en-US" dirty="0">
                <a:solidFill>
                  <a:srgbClr val="00B0F0"/>
                </a:solidFill>
              </a:rPr>
              <a:t> </a:t>
            </a:r>
            <a:r>
              <a:rPr lang="en-US" dirty="0"/>
              <a:t>i</a:t>
            </a:r>
            <a:r>
              <a:rPr lang="en-US" dirty="0">
                <a:solidFill>
                  <a:srgbClr val="FFFF00"/>
                </a:solidFill>
              </a:rPr>
              <a:t>n a house of the land of your possession; </a:t>
            </a:r>
            <a:r>
              <a:rPr lang="en-US" baseline="30000" dirty="0">
                <a:solidFill>
                  <a:srgbClr val="FFFF00"/>
                </a:solidFill>
              </a:rPr>
              <a:t>35 </a:t>
            </a:r>
            <a:r>
              <a:rPr lang="en-US" dirty="0">
                <a:solidFill>
                  <a:srgbClr val="FFFF00"/>
                </a:solidFill>
              </a:rPr>
              <a:t>And he that </a:t>
            </a:r>
            <a:r>
              <a:rPr lang="en-US" dirty="0" err="1">
                <a:solidFill>
                  <a:srgbClr val="FFFF00"/>
                </a:solidFill>
              </a:rPr>
              <a:t>owneth</a:t>
            </a:r>
            <a:r>
              <a:rPr lang="en-US" dirty="0">
                <a:solidFill>
                  <a:srgbClr val="FFFF00"/>
                </a:solidFill>
              </a:rPr>
              <a:t> the house shall come and tell the priest, saying, It </a:t>
            </a:r>
            <a:r>
              <a:rPr lang="en-US" dirty="0" err="1">
                <a:solidFill>
                  <a:srgbClr val="FFFF00"/>
                </a:solidFill>
              </a:rPr>
              <a:t>seemeth</a:t>
            </a:r>
            <a:r>
              <a:rPr lang="en-US" dirty="0">
                <a:solidFill>
                  <a:srgbClr val="FFFF00"/>
                </a:solidFill>
              </a:rPr>
              <a:t> to me there is as it were a plague in the house:</a:t>
            </a:r>
            <a:r>
              <a:rPr lang="en-US" baseline="30000" dirty="0">
                <a:solidFill>
                  <a:srgbClr val="FFFF00"/>
                </a:solidFill>
              </a:rPr>
              <a:t>36 </a:t>
            </a:r>
            <a:r>
              <a:rPr lang="en-US" dirty="0">
                <a:solidFill>
                  <a:srgbClr val="FFFF00"/>
                </a:solidFill>
              </a:rPr>
              <a:t>Then the priest shall command that they empty the house, before the priest go into it to see the plague, that </a:t>
            </a:r>
            <a:r>
              <a:rPr lang="en-US" dirty="0">
                <a:solidFill>
                  <a:srgbClr val="00B0F0"/>
                </a:solidFill>
              </a:rPr>
              <a:t>all that is in the house be not made unclean:</a:t>
            </a:r>
            <a:r>
              <a:rPr lang="en-US" dirty="0">
                <a:solidFill>
                  <a:srgbClr val="FFFF00"/>
                </a:solidFill>
              </a:rPr>
              <a:t> and afterward the priest shall go in to see the house: </a:t>
            </a:r>
            <a:r>
              <a:rPr lang="en-US" baseline="30000" dirty="0">
                <a:solidFill>
                  <a:srgbClr val="FFFF00"/>
                </a:solidFill>
              </a:rPr>
              <a:t>37 </a:t>
            </a:r>
            <a:r>
              <a:rPr lang="en-US" dirty="0">
                <a:solidFill>
                  <a:srgbClr val="FFFF00"/>
                </a:solidFill>
              </a:rPr>
              <a:t>And he shall look on the plague, and, behold, if the plague be in the walls of the house with hollow strakes, greenish or reddish, which in sight are lower than the wall; </a:t>
            </a:r>
            <a:r>
              <a:rPr lang="en-US" baseline="30000" dirty="0">
                <a:solidFill>
                  <a:srgbClr val="FFFF00"/>
                </a:solidFill>
              </a:rPr>
              <a:t>38 </a:t>
            </a:r>
            <a:r>
              <a:rPr lang="en-US" dirty="0">
                <a:solidFill>
                  <a:srgbClr val="FFFF00"/>
                </a:solidFill>
              </a:rPr>
              <a:t>Then the priest shall go out of the house to the door of the house, and shut up the house </a:t>
            </a:r>
            <a:r>
              <a:rPr lang="en-US" dirty="0">
                <a:solidFill>
                  <a:srgbClr val="00B0F0"/>
                </a:solidFill>
              </a:rPr>
              <a:t>seven days</a:t>
            </a:r>
            <a:r>
              <a:rPr lang="en-US" dirty="0">
                <a:solidFill>
                  <a:srgbClr val="FFFF00"/>
                </a:solidFill>
              </a:rPr>
              <a:t>: </a:t>
            </a:r>
            <a:r>
              <a:rPr lang="en-US" baseline="30000" dirty="0">
                <a:solidFill>
                  <a:srgbClr val="FFFF00"/>
                </a:solidFill>
              </a:rPr>
              <a:t>39 </a:t>
            </a:r>
            <a:r>
              <a:rPr lang="en-US" dirty="0">
                <a:solidFill>
                  <a:srgbClr val="FFFF00"/>
                </a:solidFill>
              </a:rPr>
              <a:t>And the priest shall come again the </a:t>
            </a:r>
            <a:r>
              <a:rPr lang="en-US" dirty="0">
                <a:solidFill>
                  <a:srgbClr val="00B0F0"/>
                </a:solidFill>
              </a:rPr>
              <a:t>seventh day, </a:t>
            </a:r>
            <a:r>
              <a:rPr lang="en-US" dirty="0">
                <a:solidFill>
                  <a:srgbClr val="FFFF00"/>
                </a:solidFill>
              </a:rPr>
              <a:t>and shall look: and, behold, if the plague be spread in the walls of the house; </a:t>
            </a:r>
            <a:r>
              <a:rPr lang="en-US" baseline="30000" dirty="0">
                <a:solidFill>
                  <a:srgbClr val="FFFF00"/>
                </a:solidFill>
              </a:rPr>
              <a:t>40 </a:t>
            </a:r>
            <a:r>
              <a:rPr lang="en-US" dirty="0">
                <a:solidFill>
                  <a:srgbClr val="FFFF00"/>
                </a:solidFill>
              </a:rPr>
              <a:t>Then the priest shall command that they take away the stones in which the plague is, and they </a:t>
            </a:r>
            <a:r>
              <a:rPr lang="en-US" dirty="0">
                <a:solidFill>
                  <a:srgbClr val="00B0F0"/>
                </a:solidFill>
              </a:rPr>
              <a:t>shall cast them into an unclean place without the city: </a:t>
            </a:r>
            <a:r>
              <a:rPr lang="en-US" baseline="30000" dirty="0">
                <a:solidFill>
                  <a:srgbClr val="FFFF00"/>
                </a:solidFill>
              </a:rPr>
              <a:t>41 </a:t>
            </a:r>
            <a:r>
              <a:rPr lang="en-US" dirty="0">
                <a:solidFill>
                  <a:srgbClr val="FFFF00"/>
                </a:solidFill>
              </a:rPr>
              <a:t>And he shall cause the house to be scraped within round about, and they shall pour out the dust that they scrape off without the city into an unclean place: </a:t>
            </a:r>
            <a:r>
              <a:rPr lang="en-US" baseline="30000" dirty="0">
                <a:solidFill>
                  <a:srgbClr val="FFFF00"/>
                </a:solidFill>
              </a:rPr>
              <a:t>42 </a:t>
            </a:r>
            <a:r>
              <a:rPr lang="en-US" dirty="0">
                <a:solidFill>
                  <a:srgbClr val="FFFF00"/>
                </a:solidFill>
              </a:rPr>
              <a:t>And they shall take other stones, and put them in the place of those stones; and he shall take other </a:t>
            </a:r>
            <a:r>
              <a:rPr lang="en-US" dirty="0" err="1">
                <a:solidFill>
                  <a:srgbClr val="FFFF00"/>
                </a:solidFill>
              </a:rPr>
              <a:t>morter</a:t>
            </a:r>
            <a:r>
              <a:rPr lang="en-US" dirty="0">
                <a:solidFill>
                  <a:srgbClr val="FFFF00"/>
                </a:solidFill>
              </a:rPr>
              <a:t>, and shall plaster the house. </a:t>
            </a:r>
            <a:r>
              <a:rPr lang="en-US" baseline="30000" dirty="0">
                <a:solidFill>
                  <a:srgbClr val="FFFF00"/>
                </a:solidFill>
              </a:rPr>
              <a:t> </a:t>
            </a:r>
            <a:endParaRPr lang="en-US" dirty="0">
              <a:solidFill>
                <a:srgbClr val="FFFF00"/>
              </a:solidFill>
            </a:endParaRPr>
          </a:p>
          <a:p>
            <a:endParaRPr lang="en-AU" dirty="0"/>
          </a:p>
        </p:txBody>
      </p:sp>
    </p:spTree>
    <p:extLst>
      <p:ext uri="{BB962C8B-B14F-4D97-AF65-F5344CB8AC3E}">
        <p14:creationId xmlns:p14="http://schemas.microsoft.com/office/powerpoint/2010/main" val="414657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BF5C-9359-BB22-4A21-D0B697C6E768}"/>
              </a:ext>
            </a:extLst>
          </p:cNvPr>
          <p:cNvSpPr>
            <a:spLocks noGrp="1"/>
          </p:cNvSpPr>
          <p:nvPr>
            <p:ph type="title"/>
          </p:nvPr>
        </p:nvSpPr>
        <p:spPr>
          <a:xfrm>
            <a:off x="838200" y="365126"/>
            <a:ext cx="10515600" cy="315912"/>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9326FA99-2B56-DE8C-BE0E-035E1AA64171}"/>
              </a:ext>
            </a:extLst>
          </p:cNvPr>
          <p:cNvSpPr>
            <a:spLocks noGrp="1"/>
          </p:cNvSpPr>
          <p:nvPr>
            <p:ph idx="1"/>
          </p:nvPr>
        </p:nvSpPr>
        <p:spPr>
          <a:xfrm>
            <a:off x="838200" y="834501"/>
            <a:ext cx="10515600" cy="5342462"/>
          </a:xfrm>
        </p:spPr>
        <p:txBody>
          <a:bodyPr>
            <a:normAutofit fontScale="92500" lnSpcReduction="20000"/>
          </a:bodyPr>
          <a:lstStyle/>
          <a:p>
            <a:r>
              <a:rPr lang="en-US" baseline="30000" dirty="0">
                <a:solidFill>
                  <a:srgbClr val="FFFF00"/>
                </a:solidFill>
              </a:rPr>
              <a:t>43 </a:t>
            </a:r>
            <a:r>
              <a:rPr lang="en-US" dirty="0">
                <a:solidFill>
                  <a:srgbClr val="FFFF00"/>
                </a:solidFill>
              </a:rPr>
              <a:t>And if the plague come again, and break out in the house, after that he hath taken away the stones, and after he hath scraped the house, and after it is plastered; </a:t>
            </a:r>
            <a:r>
              <a:rPr lang="en-US" baseline="30000" dirty="0">
                <a:solidFill>
                  <a:srgbClr val="FFFF00"/>
                </a:solidFill>
              </a:rPr>
              <a:t>44 </a:t>
            </a:r>
            <a:r>
              <a:rPr lang="en-US" dirty="0">
                <a:solidFill>
                  <a:srgbClr val="FFFF00"/>
                </a:solidFill>
              </a:rPr>
              <a:t>Then the priest shall come and look, and, behold, if the plague be spread in the house, </a:t>
            </a:r>
            <a:r>
              <a:rPr lang="en-US" dirty="0">
                <a:solidFill>
                  <a:srgbClr val="00B0F0"/>
                </a:solidFill>
              </a:rPr>
              <a:t>it is </a:t>
            </a:r>
            <a:r>
              <a:rPr lang="en-US">
                <a:solidFill>
                  <a:srgbClr val="00B0F0"/>
                </a:solidFill>
              </a:rPr>
              <a:t>an active </a:t>
            </a:r>
            <a:r>
              <a:rPr lang="en-US" dirty="0" err="1">
                <a:solidFill>
                  <a:srgbClr val="00B0F0"/>
                </a:solidFill>
              </a:rPr>
              <a:t>tzara’at</a:t>
            </a:r>
            <a:r>
              <a:rPr lang="en-US" dirty="0">
                <a:solidFill>
                  <a:srgbClr val="00B0F0"/>
                </a:solidFill>
              </a:rPr>
              <a:t> in the house; it is unclean. </a:t>
            </a:r>
            <a:r>
              <a:rPr lang="en-US" baseline="30000" dirty="0">
                <a:solidFill>
                  <a:srgbClr val="FFFF00"/>
                </a:solidFill>
              </a:rPr>
              <a:t>45 </a:t>
            </a:r>
            <a:r>
              <a:rPr lang="en-US" dirty="0">
                <a:solidFill>
                  <a:srgbClr val="FFFF00"/>
                </a:solidFill>
              </a:rPr>
              <a:t>And he shall break down the house, the stones of it, and the timber thereof, and all the </a:t>
            </a:r>
            <a:r>
              <a:rPr lang="en-US" dirty="0" err="1">
                <a:solidFill>
                  <a:srgbClr val="FFFF00"/>
                </a:solidFill>
              </a:rPr>
              <a:t>morter</a:t>
            </a:r>
            <a:r>
              <a:rPr lang="en-US" dirty="0">
                <a:solidFill>
                  <a:srgbClr val="FFFF00"/>
                </a:solidFill>
              </a:rPr>
              <a:t> of the house; and he shall carry them forth </a:t>
            </a:r>
            <a:r>
              <a:rPr lang="en-US" dirty="0">
                <a:solidFill>
                  <a:srgbClr val="00B0F0"/>
                </a:solidFill>
              </a:rPr>
              <a:t>out of the city into an unclean place. </a:t>
            </a:r>
            <a:r>
              <a:rPr lang="en-US" baseline="30000" dirty="0">
                <a:solidFill>
                  <a:srgbClr val="FFFF00"/>
                </a:solidFill>
              </a:rPr>
              <a:t>46 </a:t>
            </a:r>
            <a:r>
              <a:rPr lang="en-US" dirty="0">
                <a:solidFill>
                  <a:srgbClr val="FFFF00"/>
                </a:solidFill>
              </a:rPr>
              <a:t>Moreover he that </a:t>
            </a:r>
            <a:r>
              <a:rPr lang="en-US" dirty="0" err="1">
                <a:solidFill>
                  <a:srgbClr val="FFFF00"/>
                </a:solidFill>
              </a:rPr>
              <a:t>goeth</a:t>
            </a:r>
            <a:r>
              <a:rPr lang="en-US" dirty="0">
                <a:solidFill>
                  <a:srgbClr val="FFFF00"/>
                </a:solidFill>
              </a:rPr>
              <a:t> into the house all the while that it is shut up shall be unclean until the even. </a:t>
            </a:r>
            <a:r>
              <a:rPr lang="en-US" baseline="30000" dirty="0">
                <a:solidFill>
                  <a:srgbClr val="FFFF00"/>
                </a:solidFill>
              </a:rPr>
              <a:t>47 </a:t>
            </a:r>
            <a:r>
              <a:rPr lang="en-US" dirty="0">
                <a:solidFill>
                  <a:srgbClr val="FFFF00"/>
                </a:solidFill>
              </a:rPr>
              <a:t>And he that lieth in the house shall wash his clothes; and he that </a:t>
            </a:r>
            <a:r>
              <a:rPr lang="en-US" dirty="0" err="1">
                <a:solidFill>
                  <a:srgbClr val="FFFF00"/>
                </a:solidFill>
              </a:rPr>
              <a:t>eateth</a:t>
            </a:r>
            <a:r>
              <a:rPr lang="en-US" dirty="0">
                <a:solidFill>
                  <a:srgbClr val="FFFF00"/>
                </a:solidFill>
              </a:rPr>
              <a:t> in the house shall wash his clothes. </a:t>
            </a:r>
            <a:r>
              <a:rPr lang="en-US" baseline="30000" dirty="0">
                <a:solidFill>
                  <a:srgbClr val="FFFF00"/>
                </a:solidFill>
              </a:rPr>
              <a:t>48 </a:t>
            </a:r>
            <a:r>
              <a:rPr lang="en-US" dirty="0">
                <a:solidFill>
                  <a:srgbClr val="FFFF00"/>
                </a:solidFill>
              </a:rPr>
              <a:t>And if the priest shall come in, and look upon it, and, behold, the plague hath not spread in the house, after the house was plastered: then the priest shall pronounce the house clean, because the plague is healed. </a:t>
            </a:r>
            <a:r>
              <a:rPr lang="en-US" baseline="30000" dirty="0">
                <a:solidFill>
                  <a:srgbClr val="FFFF00"/>
                </a:solidFill>
              </a:rPr>
              <a:t>49 </a:t>
            </a:r>
            <a:r>
              <a:rPr lang="en-US" dirty="0">
                <a:solidFill>
                  <a:srgbClr val="FFFF00"/>
                </a:solidFill>
              </a:rPr>
              <a:t>And he shall take to cleanse the house two birds, and cedar wood, and scarlet, and hyssop: </a:t>
            </a:r>
            <a:r>
              <a:rPr lang="en-US" baseline="30000" dirty="0">
                <a:solidFill>
                  <a:srgbClr val="FFFF00"/>
                </a:solidFill>
              </a:rPr>
              <a:t>50 </a:t>
            </a:r>
            <a:r>
              <a:rPr lang="en-US" dirty="0">
                <a:solidFill>
                  <a:srgbClr val="FFFF00"/>
                </a:solidFill>
              </a:rPr>
              <a:t>And he shall kill the one of the birds in an earthen vessel over running water: </a:t>
            </a:r>
            <a:r>
              <a:rPr lang="en-US" baseline="30000" dirty="0">
                <a:solidFill>
                  <a:srgbClr val="FFFF00"/>
                </a:solidFill>
              </a:rPr>
              <a:t>51 </a:t>
            </a:r>
            <a:r>
              <a:rPr lang="en-US" dirty="0">
                <a:solidFill>
                  <a:srgbClr val="FFFF00"/>
                </a:solidFill>
              </a:rPr>
              <a:t>And he shall take the cedar wood, and the hyssop, and the scarlet, and the living bird, and dip them in the blood of the slain bird, and in the running water, and </a:t>
            </a:r>
            <a:r>
              <a:rPr lang="en-US" dirty="0">
                <a:solidFill>
                  <a:srgbClr val="00B0F0"/>
                </a:solidFill>
              </a:rPr>
              <a:t>sprinkle the house seven times:</a:t>
            </a:r>
          </a:p>
          <a:p>
            <a:endParaRPr lang="en-AU" dirty="0"/>
          </a:p>
        </p:txBody>
      </p:sp>
    </p:spTree>
    <p:extLst>
      <p:ext uri="{BB962C8B-B14F-4D97-AF65-F5344CB8AC3E}">
        <p14:creationId xmlns:p14="http://schemas.microsoft.com/office/powerpoint/2010/main" val="199077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C64E-4AF9-F6B4-9A2E-185C27713EEF}"/>
              </a:ext>
            </a:extLst>
          </p:cNvPr>
          <p:cNvSpPr>
            <a:spLocks noGrp="1"/>
          </p:cNvSpPr>
          <p:nvPr>
            <p:ph type="title"/>
          </p:nvPr>
        </p:nvSpPr>
        <p:spPr>
          <a:xfrm>
            <a:off x="838200" y="365125"/>
            <a:ext cx="10515600" cy="380599"/>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12FF4B9A-86D5-2587-9162-4BFF19BB69AE}"/>
              </a:ext>
            </a:extLst>
          </p:cNvPr>
          <p:cNvSpPr>
            <a:spLocks noGrp="1"/>
          </p:cNvSpPr>
          <p:nvPr>
            <p:ph idx="1"/>
          </p:nvPr>
        </p:nvSpPr>
        <p:spPr>
          <a:xfrm>
            <a:off x="838200" y="923278"/>
            <a:ext cx="10515600" cy="5280318"/>
          </a:xfrm>
        </p:spPr>
        <p:txBody>
          <a:bodyPr/>
          <a:lstStyle/>
          <a:p>
            <a:r>
              <a:rPr lang="en-US" baseline="30000" dirty="0">
                <a:solidFill>
                  <a:srgbClr val="FFFF00"/>
                </a:solidFill>
              </a:rPr>
              <a:t>52 </a:t>
            </a:r>
            <a:r>
              <a:rPr lang="en-US" dirty="0">
                <a:solidFill>
                  <a:srgbClr val="FFFF00"/>
                </a:solidFill>
              </a:rPr>
              <a:t>And he shall cleanse the house with the blood of the bird, and with the running water, and with the living bird, and with the cedar wood, and with the hyssop, and with the scarlet: </a:t>
            </a:r>
            <a:r>
              <a:rPr lang="en-US" baseline="30000" dirty="0">
                <a:solidFill>
                  <a:srgbClr val="FFFF00"/>
                </a:solidFill>
              </a:rPr>
              <a:t>53 </a:t>
            </a:r>
            <a:r>
              <a:rPr lang="en-US" dirty="0">
                <a:solidFill>
                  <a:srgbClr val="FFFF00"/>
                </a:solidFill>
              </a:rPr>
              <a:t>But he shall let go the living bird out of the city into the open fields, and make an atonement for the house: and it shall be clean. </a:t>
            </a:r>
            <a:r>
              <a:rPr lang="en-US" baseline="30000" dirty="0">
                <a:solidFill>
                  <a:srgbClr val="FFFF00"/>
                </a:solidFill>
              </a:rPr>
              <a:t>54 </a:t>
            </a:r>
            <a:r>
              <a:rPr lang="en-US" dirty="0">
                <a:solidFill>
                  <a:srgbClr val="FFFF00"/>
                </a:solidFill>
              </a:rPr>
              <a:t>This is the Torah for all manner of plague of </a:t>
            </a:r>
            <a:r>
              <a:rPr lang="en-US" dirty="0" err="1">
                <a:solidFill>
                  <a:srgbClr val="FFFF00"/>
                </a:solidFill>
              </a:rPr>
              <a:t>tzara’at</a:t>
            </a:r>
            <a:r>
              <a:rPr lang="en-US" dirty="0">
                <a:solidFill>
                  <a:srgbClr val="FFFF00"/>
                </a:solidFill>
              </a:rPr>
              <a:t>, and scale, </a:t>
            </a:r>
            <a:r>
              <a:rPr lang="en-US" baseline="30000" dirty="0">
                <a:solidFill>
                  <a:srgbClr val="FFFF00"/>
                </a:solidFill>
              </a:rPr>
              <a:t>55 </a:t>
            </a:r>
            <a:r>
              <a:rPr lang="en-US" dirty="0">
                <a:solidFill>
                  <a:srgbClr val="FFFF00"/>
                </a:solidFill>
              </a:rPr>
              <a:t>And for the </a:t>
            </a:r>
            <a:r>
              <a:rPr lang="en-US" dirty="0" err="1">
                <a:solidFill>
                  <a:srgbClr val="FFFF00"/>
                </a:solidFill>
              </a:rPr>
              <a:t>tzara’at</a:t>
            </a:r>
            <a:r>
              <a:rPr lang="en-US" dirty="0">
                <a:solidFill>
                  <a:srgbClr val="FFFF00"/>
                </a:solidFill>
              </a:rPr>
              <a:t> of a garment, and of a house, </a:t>
            </a:r>
            <a:r>
              <a:rPr lang="en-US" baseline="30000" dirty="0">
                <a:solidFill>
                  <a:srgbClr val="FFFF00"/>
                </a:solidFill>
              </a:rPr>
              <a:t>56 </a:t>
            </a:r>
            <a:r>
              <a:rPr lang="en-US" dirty="0">
                <a:solidFill>
                  <a:srgbClr val="FFFF00"/>
                </a:solidFill>
              </a:rPr>
              <a:t>And for a rising, and for a scab, and for a bright spot: </a:t>
            </a:r>
            <a:r>
              <a:rPr lang="en-US" baseline="30000" dirty="0">
                <a:solidFill>
                  <a:srgbClr val="00B0F0"/>
                </a:solidFill>
              </a:rPr>
              <a:t>57 </a:t>
            </a:r>
            <a:r>
              <a:rPr lang="en-US" dirty="0">
                <a:solidFill>
                  <a:srgbClr val="00B0F0"/>
                </a:solidFill>
              </a:rPr>
              <a:t>To teach when it is unclean, and when it is clean: this is the Torah of </a:t>
            </a:r>
            <a:r>
              <a:rPr lang="en-US" dirty="0" err="1">
                <a:solidFill>
                  <a:srgbClr val="00B0F0"/>
                </a:solidFill>
              </a:rPr>
              <a:t>Tzara’at</a:t>
            </a:r>
            <a:r>
              <a:rPr lang="en-US" dirty="0">
                <a:solidFill>
                  <a:srgbClr val="00B0F0"/>
                </a:solidFill>
              </a:rPr>
              <a:t>. </a:t>
            </a:r>
            <a:r>
              <a:rPr lang="en-US" dirty="0"/>
              <a:t>Leviticus 14:34-57</a:t>
            </a:r>
          </a:p>
          <a:p>
            <a:r>
              <a:rPr lang="en-US" dirty="0"/>
              <a:t>As we read through these passages of scripture I would like to focus on the need for spotting leprosy/</a:t>
            </a:r>
            <a:r>
              <a:rPr lang="en-US" dirty="0" err="1"/>
              <a:t>Tzara’at</a:t>
            </a:r>
            <a:r>
              <a:rPr lang="en-US" dirty="0"/>
              <a:t>, and dealing with it…</a:t>
            </a:r>
          </a:p>
          <a:p>
            <a:endParaRPr lang="en-US" dirty="0"/>
          </a:p>
          <a:p>
            <a:endParaRPr lang="en-AU" dirty="0"/>
          </a:p>
        </p:txBody>
      </p:sp>
    </p:spTree>
    <p:extLst>
      <p:ext uri="{BB962C8B-B14F-4D97-AF65-F5344CB8AC3E}">
        <p14:creationId xmlns:p14="http://schemas.microsoft.com/office/powerpoint/2010/main" val="50441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DFA2-5985-210E-3552-2E8B4E5EF076}"/>
              </a:ext>
            </a:extLst>
          </p:cNvPr>
          <p:cNvSpPr>
            <a:spLocks noGrp="1"/>
          </p:cNvSpPr>
          <p:nvPr>
            <p:ph type="title"/>
          </p:nvPr>
        </p:nvSpPr>
        <p:spPr>
          <a:xfrm>
            <a:off x="838200" y="365126"/>
            <a:ext cx="10515600" cy="315912"/>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7C3EB994-697F-BA68-CF66-442ACBD4DDF5}"/>
              </a:ext>
            </a:extLst>
          </p:cNvPr>
          <p:cNvSpPr>
            <a:spLocks noGrp="1"/>
          </p:cNvSpPr>
          <p:nvPr>
            <p:ph idx="1"/>
          </p:nvPr>
        </p:nvSpPr>
        <p:spPr>
          <a:xfrm>
            <a:off x="838200" y="870012"/>
            <a:ext cx="10515600" cy="5306951"/>
          </a:xfrm>
        </p:spPr>
        <p:txBody>
          <a:bodyPr/>
          <a:lstStyle/>
          <a:p>
            <a:r>
              <a:rPr lang="en-US" sz="2400" dirty="0">
                <a:latin typeface="Arial" panose="020B0604020202020204" pitchFamily="34" charset="0"/>
                <a:cs typeface="Arial" panose="020B0604020202020204" pitchFamily="34" charset="0"/>
              </a:rPr>
              <a:t>Very important point: YHVH put the </a:t>
            </a:r>
            <a:r>
              <a:rPr lang="en-US" sz="2400" dirty="0" err="1">
                <a:latin typeface="Arial" panose="020B0604020202020204" pitchFamily="34" charset="0"/>
                <a:cs typeface="Arial" panose="020B0604020202020204" pitchFamily="34" charset="0"/>
              </a:rPr>
              <a:t>Tzara’at</a:t>
            </a:r>
            <a:r>
              <a:rPr lang="en-US" sz="2400" dirty="0">
                <a:latin typeface="Arial" panose="020B0604020202020204" pitchFamily="34" charset="0"/>
                <a:cs typeface="Arial" panose="020B0604020202020204" pitchFamily="34" charset="0"/>
              </a:rPr>
              <a:t> in the house: </a:t>
            </a:r>
            <a:r>
              <a:rPr lang="en-US" sz="2400" baseline="30000" dirty="0">
                <a:solidFill>
                  <a:srgbClr val="FFFF00"/>
                </a:solidFill>
                <a:latin typeface="Arial" panose="020B0604020202020204" pitchFamily="34" charset="0"/>
                <a:cs typeface="Arial" panose="020B0604020202020204" pitchFamily="34" charset="0"/>
              </a:rPr>
              <a:t>33 </a:t>
            </a:r>
            <a:r>
              <a:rPr lang="en-US" sz="2400" dirty="0">
                <a:solidFill>
                  <a:srgbClr val="FFFF00"/>
                </a:solidFill>
                <a:latin typeface="Arial" panose="020B0604020202020204" pitchFamily="34" charset="0"/>
                <a:cs typeface="Arial" panose="020B0604020202020204" pitchFamily="34" charset="0"/>
              </a:rPr>
              <a:t>And the </a:t>
            </a:r>
            <a:r>
              <a:rPr lang="en-US" sz="2400" cap="small" dirty="0">
                <a:solidFill>
                  <a:srgbClr val="FFFF00"/>
                </a:solidFill>
                <a:effectLst/>
                <a:latin typeface="Arial" panose="020B0604020202020204" pitchFamily="34" charset="0"/>
                <a:cs typeface="Arial" panose="020B0604020202020204" pitchFamily="34" charset="0"/>
              </a:rPr>
              <a:t>Lord</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spake</a:t>
            </a:r>
            <a:r>
              <a:rPr lang="en-US" sz="2400" dirty="0">
                <a:solidFill>
                  <a:srgbClr val="FFFF00"/>
                </a:solidFill>
                <a:latin typeface="Arial" panose="020B0604020202020204" pitchFamily="34" charset="0"/>
                <a:cs typeface="Arial" panose="020B0604020202020204" pitchFamily="34" charset="0"/>
              </a:rPr>
              <a:t> unto Moses and unto Aaron, saying, </a:t>
            </a:r>
            <a:r>
              <a:rPr lang="en-US" sz="2400" baseline="30000" dirty="0">
                <a:solidFill>
                  <a:srgbClr val="FFFF00"/>
                </a:solidFill>
                <a:latin typeface="Arial" panose="020B0604020202020204" pitchFamily="34" charset="0"/>
                <a:cs typeface="Arial" panose="020B0604020202020204" pitchFamily="34" charset="0"/>
              </a:rPr>
              <a:t>34 </a:t>
            </a:r>
            <a:r>
              <a:rPr lang="en-US" sz="2400" dirty="0">
                <a:solidFill>
                  <a:srgbClr val="FFFF00"/>
                </a:solidFill>
                <a:latin typeface="Arial" panose="020B0604020202020204" pitchFamily="34" charset="0"/>
                <a:cs typeface="Arial" panose="020B0604020202020204" pitchFamily="34" charset="0"/>
              </a:rPr>
              <a:t>When ye be come into the land of Canaan, which I give to you for a possession, </a:t>
            </a:r>
            <a:r>
              <a:rPr lang="en-US" sz="2400" dirty="0">
                <a:solidFill>
                  <a:srgbClr val="00B0F0"/>
                </a:solidFill>
                <a:latin typeface="Arial" panose="020B0604020202020204" pitchFamily="34" charset="0"/>
                <a:cs typeface="Arial" panose="020B0604020202020204" pitchFamily="34" charset="0"/>
              </a:rPr>
              <a:t>and I put the plague of </a:t>
            </a:r>
            <a:r>
              <a:rPr lang="en-US" sz="2400" dirty="0" err="1">
                <a:solidFill>
                  <a:srgbClr val="00B0F0"/>
                </a:solidFill>
                <a:latin typeface="Arial" panose="020B0604020202020204" pitchFamily="34" charset="0"/>
                <a:cs typeface="Arial" panose="020B0604020202020204" pitchFamily="34" charset="0"/>
              </a:rPr>
              <a:t>Tzara’at</a:t>
            </a:r>
            <a:r>
              <a:rPr lang="en-US" sz="2400" dirty="0">
                <a:solidFill>
                  <a:srgbClr val="00B0F0"/>
                </a:solidFill>
                <a:latin typeface="Arial" panose="020B0604020202020204" pitchFamily="34" charset="0"/>
                <a:cs typeface="Arial" panose="020B0604020202020204" pitchFamily="34" charset="0"/>
              </a:rPr>
              <a:t> in a house </a:t>
            </a:r>
            <a:r>
              <a:rPr lang="en-US" sz="2400" dirty="0">
                <a:solidFill>
                  <a:srgbClr val="FFFF00"/>
                </a:solidFill>
                <a:latin typeface="Arial" panose="020B0604020202020204" pitchFamily="34" charset="0"/>
                <a:cs typeface="Arial" panose="020B0604020202020204" pitchFamily="34" charset="0"/>
              </a:rPr>
              <a:t>of the land of your possession;</a:t>
            </a:r>
          </a:p>
          <a:p>
            <a:r>
              <a:rPr lang="en-AU" sz="2400" dirty="0">
                <a:latin typeface="Arial" panose="020B0604020202020204" pitchFamily="34" charset="0"/>
                <a:cs typeface="Arial" panose="020B0604020202020204" pitchFamily="34" charset="0"/>
              </a:rPr>
              <a:t>A little reminder - it is our Father who controls, and allows all…</a:t>
            </a:r>
          </a:p>
          <a:p>
            <a:r>
              <a:rPr lang="en-AU" sz="2400" dirty="0">
                <a:effectLst/>
                <a:latin typeface="Arial" panose="020B0604020202020204" pitchFamily="34" charset="0"/>
                <a:ea typeface="Calibri" panose="020F0502020204030204" pitchFamily="34" charset="0"/>
                <a:cs typeface="Arial" panose="020B0604020202020204" pitchFamily="34" charset="0"/>
              </a:rPr>
              <a:t>When we come to an understanding of what </a:t>
            </a:r>
            <a:r>
              <a:rPr lang="en-AU" sz="2400" dirty="0" err="1">
                <a:effectLst/>
                <a:latin typeface="Arial" panose="020B0604020202020204" pitchFamily="34" charset="0"/>
                <a:ea typeface="Calibri" panose="020F0502020204030204" pitchFamily="34" charset="0"/>
                <a:cs typeface="Arial" panose="020B0604020202020204" pitchFamily="34" charset="0"/>
              </a:rPr>
              <a:t>Tzara’at</a:t>
            </a:r>
            <a:r>
              <a:rPr lang="en-AU" sz="2400" dirty="0">
                <a:effectLst/>
                <a:latin typeface="Arial" panose="020B0604020202020204" pitchFamily="34" charset="0"/>
                <a:ea typeface="Calibri" panose="020F0502020204030204" pitchFamily="34" charset="0"/>
                <a:cs typeface="Arial" panose="020B0604020202020204" pitchFamily="34" charset="0"/>
              </a:rPr>
              <a:t> involves we need to take a look at the remedies, prescribed by YHVH, and what relevance they have for us today.</a:t>
            </a:r>
          </a:p>
          <a:p>
            <a:r>
              <a:rPr lang="en-AU" sz="2400" dirty="0">
                <a:solidFill>
                  <a:srgbClr val="00B0F0"/>
                </a:solidFill>
                <a:effectLst/>
                <a:latin typeface="Arial" panose="020B0604020202020204" pitchFamily="34" charset="0"/>
                <a:ea typeface="Calibri" panose="020F0502020204030204" pitchFamily="34" charset="0"/>
                <a:cs typeface="Arial" panose="020B0604020202020204" pitchFamily="34" charset="0"/>
              </a:rPr>
              <a:t>Leprosy/</a:t>
            </a:r>
            <a:r>
              <a:rPr lang="en-AU" sz="240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Tzara’at</a:t>
            </a:r>
            <a:r>
              <a:rPr lang="en-AU" sz="2400" dirty="0">
                <a:solidFill>
                  <a:srgbClr val="00B0F0"/>
                </a:solidFill>
                <a:effectLst/>
                <a:latin typeface="Arial" panose="020B0604020202020204" pitchFamily="34" charset="0"/>
                <a:ea typeface="Calibri" panose="020F0502020204030204" pitchFamily="34" charset="0"/>
                <a:cs typeface="Arial" panose="020B0604020202020204" pitchFamily="34" charset="0"/>
              </a:rPr>
              <a:t> צ</a:t>
            </a:r>
            <a:r>
              <a:rPr lang="he-IL" sz="2400" dirty="0">
                <a:solidFill>
                  <a:srgbClr val="00B0F0"/>
                </a:solidFill>
                <a:effectLst/>
                <a:latin typeface="Arial" panose="020B0604020202020204" pitchFamily="34" charset="0"/>
                <a:ea typeface="Calibri" panose="020F0502020204030204" pitchFamily="34" charset="0"/>
                <a:cs typeface="Arial" panose="020B0604020202020204" pitchFamily="34" charset="0"/>
              </a:rPr>
              <a:t>ׇרַעַת</a:t>
            </a:r>
            <a:r>
              <a:rPr lang="en-US" sz="2400" dirty="0">
                <a:effectLst/>
                <a:latin typeface="Arial" panose="020B0604020202020204" pitchFamily="34" charset="0"/>
                <a:ea typeface="Calibri" panose="020F0502020204030204" pitchFamily="34" charset="0"/>
                <a:cs typeface="Arial" panose="020B0604020202020204" pitchFamily="34" charset="0"/>
              </a:rPr>
              <a:t> = Something that erupts. Something that not only erupts but infects/</a:t>
            </a:r>
            <a:r>
              <a:rPr lang="en-US" sz="2400" dirty="0" err="1">
                <a:effectLst/>
                <a:latin typeface="Arial" panose="020B0604020202020204" pitchFamily="34" charset="0"/>
                <a:ea typeface="Calibri" panose="020F0502020204030204" pitchFamily="34" charset="0"/>
                <a:cs typeface="Arial" panose="020B0604020202020204" pitchFamily="34" charset="0"/>
              </a:rPr>
              <a:t>Metzora</a:t>
            </a:r>
            <a:r>
              <a:rPr lang="en-US" sz="2400" dirty="0">
                <a:effectLst/>
                <a:latin typeface="Arial" panose="020B0604020202020204" pitchFamily="34" charset="0"/>
                <a:ea typeface="Calibri" panose="020F0502020204030204" pitchFamily="34" charset="0"/>
                <a:cs typeface="Arial" panose="020B0604020202020204" pitchFamily="34" charset="0"/>
              </a:rPr>
              <a:t> </a:t>
            </a:r>
          </a:p>
          <a:p>
            <a:r>
              <a:rPr lang="en-AU" sz="2400" dirty="0">
                <a:effectLst/>
                <a:latin typeface="Arial" panose="020B0604020202020204" pitchFamily="34" charset="0"/>
                <a:ea typeface="Calibri" panose="020F0502020204030204" pitchFamily="34" charset="0"/>
                <a:cs typeface="Arial" panose="020B0604020202020204" pitchFamily="34" charset="0"/>
              </a:rPr>
              <a:t>The rituals that </a:t>
            </a:r>
            <a:r>
              <a:rPr lang="en-AU" sz="2400" dirty="0" err="1">
                <a:effectLst/>
                <a:latin typeface="Arial" panose="020B0604020202020204" pitchFamily="34" charset="0"/>
                <a:ea typeface="Calibri" panose="020F0502020204030204" pitchFamily="34" charset="0"/>
                <a:cs typeface="Arial" panose="020B0604020202020204" pitchFamily="34" charset="0"/>
              </a:rPr>
              <a:t>HaShem</a:t>
            </a:r>
            <a:r>
              <a:rPr lang="en-AU" sz="2400" dirty="0">
                <a:effectLst/>
                <a:latin typeface="Arial" panose="020B0604020202020204" pitchFamily="34" charset="0"/>
                <a:ea typeface="Calibri" panose="020F0502020204030204" pitchFamily="34" charset="0"/>
                <a:cs typeface="Arial" panose="020B0604020202020204" pitchFamily="34" charset="0"/>
              </a:rPr>
              <a:t> tells </a:t>
            </a:r>
            <a:r>
              <a:rPr lang="en-AU" sz="2400" dirty="0" err="1">
                <a:effectLst/>
                <a:latin typeface="Arial" panose="020B0604020202020204" pitchFamily="34" charset="0"/>
                <a:ea typeface="Calibri" panose="020F0502020204030204" pitchFamily="34" charset="0"/>
                <a:cs typeface="Arial" panose="020B0604020202020204" pitchFamily="34" charset="0"/>
              </a:rPr>
              <a:t>Mosheh</a:t>
            </a:r>
            <a:r>
              <a:rPr lang="en-AU" sz="2400" dirty="0">
                <a:effectLst/>
                <a:latin typeface="Arial" panose="020B0604020202020204" pitchFamily="34" charset="0"/>
                <a:ea typeface="Calibri" panose="020F0502020204030204" pitchFamily="34" charset="0"/>
                <a:cs typeface="Arial" panose="020B0604020202020204" pitchFamily="34" charset="0"/>
              </a:rPr>
              <a:t> to apply to the person who has </a:t>
            </a:r>
            <a:r>
              <a:rPr lang="en-AU" sz="2400" dirty="0" err="1">
                <a:effectLst/>
                <a:latin typeface="Arial" panose="020B0604020202020204" pitchFamily="34" charset="0"/>
                <a:ea typeface="Calibri" panose="020F0502020204030204" pitchFamily="34" charset="0"/>
                <a:cs typeface="Arial" panose="020B0604020202020204" pitchFamily="34" charset="0"/>
              </a:rPr>
              <a:t>Tzara’at</a:t>
            </a:r>
            <a:r>
              <a:rPr lang="en-AU" sz="2400" dirty="0">
                <a:effectLst/>
                <a:latin typeface="Arial" panose="020B0604020202020204" pitchFamily="34" charset="0"/>
                <a:ea typeface="Calibri" panose="020F0502020204030204" pitchFamily="34" charset="0"/>
                <a:cs typeface="Arial" panose="020B0604020202020204" pitchFamily="34" charset="0"/>
              </a:rPr>
              <a:t>  </a:t>
            </a:r>
            <a:r>
              <a:rPr lang="en-AU" sz="2400" dirty="0">
                <a:latin typeface="Arial" panose="020B0604020202020204" pitchFamily="34" charset="0"/>
                <a:ea typeface="Calibri" panose="020F0502020204030204" pitchFamily="34" charset="0"/>
                <a:cs typeface="Arial" panose="020B0604020202020204" pitchFamily="34" charset="0"/>
              </a:rPr>
              <a:t>show </a:t>
            </a:r>
            <a:r>
              <a:rPr lang="en-AU" sz="2400" dirty="0">
                <a:effectLst/>
                <a:latin typeface="Arial" panose="020B0604020202020204" pitchFamily="34" charset="0"/>
                <a:ea typeface="Calibri" panose="020F0502020204030204" pitchFamily="34" charset="0"/>
                <a:cs typeface="Arial" panose="020B0604020202020204" pitchFamily="34" charset="0"/>
              </a:rPr>
              <a:t>the importance of community to YHVH. </a:t>
            </a:r>
          </a:p>
          <a:p>
            <a:endParaRPr lang="en-US" sz="2400" dirty="0">
              <a:effectLst/>
              <a:latin typeface="Arial" panose="020B0604020202020204" pitchFamily="34" charset="0"/>
              <a:ea typeface="Calibri" panose="020F0502020204030204" pitchFamily="34" charset="0"/>
              <a:cs typeface="Arial" panose="020B0604020202020204" pitchFamily="34" charset="0"/>
            </a:endParaRPr>
          </a:p>
          <a:p>
            <a:endParaRPr lang="en-AU" sz="24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a:p>
            <a:endParaRPr lang="en-AU" dirty="0"/>
          </a:p>
        </p:txBody>
      </p:sp>
    </p:spTree>
    <p:extLst>
      <p:ext uri="{BB962C8B-B14F-4D97-AF65-F5344CB8AC3E}">
        <p14:creationId xmlns:p14="http://schemas.microsoft.com/office/powerpoint/2010/main" val="311837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73CB-BEBA-FEAF-30F5-D3D99C09AFD7}"/>
              </a:ext>
            </a:extLst>
          </p:cNvPr>
          <p:cNvSpPr>
            <a:spLocks noGrp="1"/>
          </p:cNvSpPr>
          <p:nvPr>
            <p:ph type="title"/>
          </p:nvPr>
        </p:nvSpPr>
        <p:spPr>
          <a:xfrm>
            <a:off x="838200" y="365126"/>
            <a:ext cx="10515600" cy="416110"/>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7D34602D-02DA-3FC3-E69B-1616E51371A6}"/>
              </a:ext>
            </a:extLst>
          </p:cNvPr>
          <p:cNvSpPr>
            <a:spLocks noGrp="1"/>
          </p:cNvSpPr>
          <p:nvPr>
            <p:ph idx="1"/>
          </p:nvPr>
        </p:nvSpPr>
        <p:spPr>
          <a:xfrm>
            <a:off x="838200" y="958788"/>
            <a:ext cx="10515600" cy="5218175"/>
          </a:xfrm>
        </p:spPr>
        <p:txBody>
          <a:bodyPr>
            <a:normAutofit/>
          </a:bodyPr>
          <a:lstStyle/>
          <a:p>
            <a:pPr>
              <a:lnSpc>
                <a:spcPct val="115000"/>
              </a:lnSpc>
              <a:spcAft>
                <a:spcPts val="1000"/>
              </a:spcAft>
            </a:pPr>
            <a:r>
              <a:rPr lang="en-AU" sz="2400" dirty="0">
                <a:effectLst/>
                <a:latin typeface="Arial" panose="020B0604020202020204" pitchFamily="34" charset="0"/>
                <a:ea typeface="Calibri" panose="020F0502020204030204" pitchFamily="34" charset="0"/>
                <a:cs typeface="Arial" panose="020B0604020202020204" pitchFamily="34" charset="0"/>
              </a:rPr>
              <a:t>Because of the threat this disease would spread throughout the community, the person who had </a:t>
            </a:r>
            <a:r>
              <a:rPr lang="en-AU" sz="2400" dirty="0" err="1">
                <a:effectLst/>
                <a:latin typeface="Arial" panose="020B0604020202020204" pitchFamily="34" charset="0"/>
                <a:ea typeface="Calibri" panose="020F0502020204030204" pitchFamily="34" charset="0"/>
                <a:cs typeface="Arial" panose="020B0604020202020204" pitchFamily="34" charset="0"/>
              </a:rPr>
              <a:t>Tzara’at</a:t>
            </a:r>
            <a:r>
              <a:rPr lang="en-AU" sz="2400" dirty="0">
                <a:effectLst/>
                <a:latin typeface="Arial" panose="020B0604020202020204" pitchFamily="34" charset="0"/>
                <a:ea typeface="Calibri" panose="020F0502020204030204" pitchFamily="34" charset="0"/>
                <a:cs typeface="Arial" panose="020B0604020202020204" pitchFamily="34" charset="0"/>
              </a:rPr>
              <a:t> was to be taken outside the camp.</a:t>
            </a:r>
          </a:p>
          <a:p>
            <a:pPr>
              <a:lnSpc>
                <a:spcPct val="115000"/>
              </a:lnSpc>
              <a:spcAft>
                <a:spcPts val="1000"/>
              </a:spcAft>
            </a:pPr>
            <a:r>
              <a:rPr lang="en-AU" sz="2400" dirty="0">
                <a:effectLst/>
                <a:latin typeface="Arial" panose="020B0604020202020204" pitchFamily="34" charset="0"/>
                <a:ea typeface="Calibri" panose="020F0502020204030204" pitchFamily="34" charset="0"/>
                <a:cs typeface="Arial" panose="020B0604020202020204" pitchFamily="34" charset="0"/>
              </a:rPr>
              <a:t>Now upon his day of purification, or on the day he/she believed their </a:t>
            </a:r>
            <a:r>
              <a:rPr lang="en-AU" sz="2400" dirty="0" err="1">
                <a:effectLst/>
                <a:latin typeface="Arial" panose="020B0604020202020204" pitchFamily="34" charset="0"/>
                <a:ea typeface="Calibri" panose="020F0502020204030204" pitchFamily="34" charset="0"/>
                <a:cs typeface="Arial" panose="020B0604020202020204" pitchFamily="34" charset="0"/>
              </a:rPr>
              <a:t>Tzara’at</a:t>
            </a:r>
            <a:r>
              <a:rPr lang="en-AU" sz="2400" dirty="0">
                <a:effectLst/>
                <a:latin typeface="Arial" panose="020B0604020202020204" pitchFamily="34" charset="0"/>
                <a:ea typeface="Calibri" panose="020F0502020204030204" pitchFamily="34" charset="0"/>
                <a:cs typeface="Arial" panose="020B0604020202020204" pitchFamily="34" charset="0"/>
              </a:rPr>
              <a:t> was healed, the priest was to examine the claim. Where was this examination to take place?</a:t>
            </a:r>
          </a:p>
          <a:p>
            <a:pPr>
              <a:lnSpc>
                <a:spcPct val="115000"/>
              </a:lnSpc>
              <a:spcAft>
                <a:spcPts val="1000"/>
              </a:spcAft>
            </a:pPr>
            <a:r>
              <a:rPr lang="en-AU" sz="2400" dirty="0">
                <a:effectLst/>
                <a:latin typeface="Arial" panose="020B0604020202020204" pitchFamily="34" charset="0"/>
                <a:ea typeface="Calibri" panose="020F0502020204030204" pitchFamily="34" charset="0"/>
                <a:cs typeface="Arial" panose="020B0604020202020204" pitchFamily="34" charset="0"/>
              </a:rPr>
              <a:t>None other than outside the camp. We learn some important biblical patterns from this. Who inspects the person? It is obviously the Priest. </a:t>
            </a:r>
          </a:p>
          <a:p>
            <a:pPr>
              <a:lnSpc>
                <a:spcPct val="115000"/>
              </a:lnSpc>
              <a:spcAft>
                <a:spcPts val="1000"/>
              </a:spcAft>
            </a:pPr>
            <a:r>
              <a:rPr lang="en-AU" sz="2400" dirty="0">
                <a:effectLst/>
                <a:latin typeface="Arial" panose="020B0604020202020204" pitchFamily="34" charset="0"/>
                <a:ea typeface="Calibri" panose="020F0502020204030204" pitchFamily="34" charset="0"/>
                <a:cs typeface="Arial" panose="020B0604020202020204" pitchFamily="34" charset="0"/>
              </a:rPr>
              <a:t> </a:t>
            </a:r>
            <a:r>
              <a:rPr lang="en-AU" sz="2400" dirty="0" err="1">
                <a:effectLst/>
                <a:latin typeface="Arial" panose="020B0604020202020204" pitchFamily="34" charset="0"/>
                <a:ea typeface="Calibri" panose="020F0502020204030204" pitchFamily="34" charset="0"/>
                <a:cs typeface="Arial" panose="020B0604020202020204" pitchFamily="34" charset="0"/>
              </a:rPr>
              <a:t>Yeshua</a:t>
            </a:r>
            <a:r>
              <a:rPr lang="en-AU" sz="2400" dirty="0">
                <a:effectLst/>
                <a:latin typeface="Arial" panose="020B0604020202020204" pitchFamily="34" charset="0"/>
                <a:ea typeface="Calibri" panose="020F0502020204030204" pitchFamily="34" charset="0"/>
                <a:cs typeface="Arial" panose="020B0604020202020204" pitchFamily="34" charset="0"/>
              </a:rPr>
              <a:t> is the only one who can declare a person clean or unclean. Yet, I want us to go to Leviticus 13:1-3</a:t>
            </a:r>
          </a:p>
          <a:p>
            <a:endParaRPr lang="en-AU" dirty="0"/>
          </a:p>
        </p:txBody>
      </p:sp>
    </p:spTree>
    <p:extLst>
      <p:ext uri="{BB962C8B-B14F-4D97-AF65-F5344CB8AC3E}">
        <p14:creationId xmlns:p14="http://schemas.microsoft.com/office/powerpoint/2010/main" val="37898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09BB-20B6-C910-E25B-D2F41902627C}"/>
              </a:ext>
            </a:extLst>
          </p:cNvPr>
          <p:cNvSpPr>
            <a:spLocks noGrp="1"/>
          </p:cNvSpPr>
          <p:nvPr>
            <p:ph type="title"/>
          </p:nvPr>
        </p:nvSpPr>
        <p:spPr>
          <a:xfrm>
            <a:off x="838200" y="365125"/>
            <a:ext cx="10515600" cy="380599"/>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35224F44-7B69-5EEC-6335-C679DBD863E4}"/>
              </a:ext>
            </a:extLst>
          </p:cNvPr>
          <p:cNvSpPr>
            <a:spLocks noGrp="1"/>
          </p:cNvSpPr>
          <p:nvPr>
            <p:ph idx="1"/>
          </p:nvPr>
        </p:nvSpPr>
        <p:spPr>
          <a:xfrm>
            <a:off x="838200" y="958788"/>
            <a:ext cx="10515600" cy="5218175"/>
          </a:xfrm>
        </p:spPr>
        <p:txBody>
          <a:bodyPr/>
          <a:lstStyle/>
          <a:p>
            <a:r>
              <a:rPr lang="en-US" sz="2400" dirty="0"/>
              <a:t> And the </a:t>
            </a:r>
            <a:r>
              <a:rPr lang="en-US" sz="2400" cap="small" dirty="0">
                <a:effectLst/>
              </a:rPr>
              <a:t>Lord</a:t>
            </a:r>
            <a:r>
              <a:rPr lang="en-US" sz="2400" dirty="0"/>
              <a:t> </a:t>
            </a:r>
            <a:r>
              <a:rPr lang="en-US" sz="2400" dirty="0" err="1"/>
              <a:t>spake</a:t>
            </a:r>
            <a:r>
              <a:rPr lang="en-US" sz="2400" dirty="0"/>
              <a:t> unto Moses and Aaron, saying, </a:t>
            </a:r>
            <a:r>
              <a:rPr lang="en-US" sz="2400" baseline="30000" dirty="0"/>
              <a:t>2 </a:t>
            </a:r>
            <a:r>
              <a:rPr lang="en-US" sz="2400" dirty="0"/>
              <a:t>When a man shall have in the skin of his flesh a rising, a scab, or bright spot, and it be in the skin of his flesh like the plague of </a:t>
            </a:r>
            <a:r>
              <a:rPr lang="en-US" sz="2400" dirty="0" err="1"/>
              <a:t>tzara’at</a:t>
            </a:r>
            <a:r>
              <a:rPr lang="en-US" sz="2400" dirty="0"/>
              <a:t>; then he shall be brought unto </a:t>
            </a:r>
            <a:r>
              <a:rPr lang="en-US" sz="2400" dirty="0">
                <a:solidFill>
                  <a:srgbClr val="00B0F0"/>
                </a:solidFill>
              </a:rPr>
              <a:t>Aaron the priest, or unto one of his sons the priests: </a:t>
            </a:r>
            <a:r>
              <a:rPr lang="en-US" sz="2400" baseline="30000" dirty="0"/>
              <a:t>3 </a:t>
            </a:r>
            <a:r>
              <a:rPr lang="en-US" sz="2400" dirty="0"/>
              <a:t>And the priest shall look on the plague in the skin of the flesh: and when the hair in the plague is turned white, and the plague in sight be deeper than the skin of his flesh, it is a plague of </a:t>
            </a:r>
            <a:r>
              <a:rPr lang="en-US" sz="2400" dirty="0" err="1"/>
              <a:t>tzara’at</a:t>
            </a:r>
            <a:r>
              <a:rPr lang="en-US" sz="2400" dirty="0"/>
              <a:t>: and the priest shall look on him, and pronounce him unclean [Taw-may – foul contaminated].</a:t>
            </a:r>
          </a:p>
          <a:p>
            <a:r>
              <a:rPr lang="en-US" sz="2400" dirty="0"/>
              <a:t>Aaron or one of his sons: Aaron High Priest – then his sons and others priests, then the children of Israel or community – rough structure outline.</a:t>
            </a:r>
          </a:p>
          <a:p>
            <a:r>
              <a:rPr lang="en-US" sz="2400" dirty="0" err="1"/>
              <a:t>Yeshua</a:t>
            </a:r>
            <a:r>
              <a:rPr lang="en-US" sz="2400" dirty="0"/>
              <a:t> is our High Priest – We are to have a structure of servant leadership, within our community, just as in Aarons time. Now to understand the pattern surrounding these issues of </a:t>
            </a:r>
            <a:r>
              <a:rPr lang="en-US" sz="2400" dirty="0" err="1"/>
              <a:t>Metzora</a:t>
            </a:r>
            <a:r>
              <a:rPr lang="en-US" sz="2400" dirty="0"/>
              <a:t>, </a:t>
            </a:r>
            <a:r>
              <a:rPr lang="en-US" sz="2400" dirty="0" err="1"/>
              <a:t>tzara’at</a:t>
            </a:r>
            <a:r>
              <a:rPr lang="en-US" sz="2400" dirty="0"/>
              <a:t>, and </a:t>
            </a:r>
            <a:r>
              <a:rPr lang="en-US" sz="2400" dirty="0" err="1"/>
              <a:t>temai</a:t>
            </a:r>
            <a:r>
              <a:rPr lang="en-US" sz="2400" dirty="0"/>
              <a:t>, we should take a brief look at the role of the </a:t>
            </a:r>
            <a:r>
              <a:rPr lang="en-US" sz="2400" dirty="0">
                <a:solidFill>
                  <a:srgbClr val="00B0F0"/>
                </a:solidFill>
              </a:rPr>
              <a:t>priest</a:t>
            </a:r>
            <a:r>
              <a:rPr lang="en-US" sz="2400" dirty="0"/>
              <a:t>…</a:t>
            </a:r>
          </a:p>
          <a:p>
            <a:endParaRPr lang="en-AU" dirty="0"/>
          </a:p>
        </p:txBody>
      </p:sp>
    </p:spTree>
    <p:extLst>
      <p:ext uri="{BB962C8B-B14F-4D97-AF65-F5344CB8AC3E}">
        <p14:creationId xmlns:p14="http://schemas.microsoft.com/office/powerpoint/2010/main" val="11550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24F7-A18E-28AC-E93F-926AED393937}"/>
              </a:ext>
            </a:extLst>
          </p:cNvPr>
          <p:cNvSpPr>
            <a:spLocks noGrp="1"/>
          </p:cNvSpPr>
          <p:nvPr>
            <p:ph type="title"/>
          </p:nvPr>
        </p:nvSpPr>
        <p:spPr>
          <a:xfrm>
            <a:off x="838200" y="365126"/>
            <a:ext cx="10515600" cy="315912"/>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AA955328-06AD-C57E-28B5-F00B0FFC3286}"/>
              </a:ext>
            </a:extLst>
          </p:cNvPr>
          <p:cNvSpPr>
            <a:spLocks noGrp="1"/>
          </p:cNvSpPr>
          <p:nvPr>
            <p:ph idx="1"/>
          </p:nvPr>
        </p:nvSpPr>
        <p:spPr>
          <a:xfrm>
            <a:off x="838200" y="878889"/>
            <a:ext cx="10515600" cy="5298074"/>
          </a:xfrm>
        </p:spPr>
        <p:txBody>
          <a:bodyPr/>
          <a:lstStyle/>
          <a:p>
            <a:r>
              <a:rPr lang="en-US" sz="2400" dirty="0">
                <a:solidFill>
                  <a:srgbClr val="00B0F0"/>
                </a:solidFill>
                <a:latin typeface="Arial" panose="020B0604020202020204" pitchFamily="34" charset="0"/>
                <a:cs typeface="Arial" panose="020B0604020202020204" pitchFamily="34" charset="0"/>
              </a:rPr>
              <a:t>Priest/Kohen </a:t>
            </a:r>
            <a:r>
              <a:rPr lang="he-IL" sz="2400" dirty="0">
                <a:solidFill>
                  <a:srgbClr val="00B0F0"/>
                </a:solidFill>
                <a:latin typeface="Arial" panose="020B0604020202020204" pitchFamily="34" charset="0"/>
                <a:cs typeface="Arial" panose="020B0604020202020204" pitchFamily="34" charset="0"/>
              </a:rPr>
              <a:t>כהן</a:t>
            </a:r>
            <a:r>
              <a:rPr lang="en-US" sz="2400" dirty="0">
                <a:solidFill>
                  <a:srgbClr val="00B0F0"/>
                </a:solidFill>
                <a:latin typeface="Arial" panose="020B0604020202020204" pitchFamily="34" charset="0"/>
                <a:cs typeface="Arial" panose="020B0604020202020204" pitchFamily="34" charset="0"/>
              </a:rPr>
              <a:t> = Serve as leader, one officiating </a:t>
            </a:r>
            <a:r>
              <a:rPr lang="en-US" sz="2400" dirty="0">
                <a:latin typeface="Arial" panose="020B0604020202020204" pitchFamily="34" charset="0"/>
                <a:cs typeface="Arial" panose="020B0604020202020204" pitchFamily="34" charset="0"/>
              </a:rPr>
              <a:t>– it is also used for Egyptian priests, Philistine priests, priests of </a:t>
            </a:r>
            <a:r>
              <a:rPr lang="en-US" sz="2400" dirty="0" err="1">
                <a:latin typeface="Arial" panose="020B0604020202020204" pitchFamily="34" charset="0"/>
                <a:cs typeface="Arial" panose="020B0604020202020204" pitchFamily="34" charset="0"/>
              </a:rPr>
              <a:t>Chemosh</a:t>
            </a:r>
            <a:r>
              <a:rPr lang="en-US" sz="2400" dirty="0">
                <a:latin typeface="Arial" panose="020B0604020202020204" pitchFamily="34" charset="0"/>
                <a:cs typeface="Arial" panose="020B0604020202020204" pitchFamily="34" charset="0"/>
              </a:rPr>
              <a:t> [deity of Moabites], of </a:t>
            </a:r>
            <a:r>
              <a:rPr lang="en-US" sz="2400" dirty="0" err="1">
                <a:latin typeface="Arial" panose="020B0604020202020204" pitchFamily="34" charset="0"/>
                <a:cs typeface="Arial" panose="020B0604020202020204" pitchFamily="34" charset="0"/>
              </a:rPr>
              <a:t>Asherim</a:t>
            </a:r>
            <a:r>
              <a:rPr lang="en-US" sz="2400" dirty="0">
                <a:latin typeface="Arial" panose="020B0604020202020204" pitchFamily="34" charset="0"/>
                <a:cs typeface="Arial" panose="020B0604020202020204" pitchFamily="34" charset="0"/>
              </a:rPr>
              <a:t> [pagan goddess], Baal, and others.</a:t>
            </a:r>
          </a:p>
          <a:p>
            <a:r>
              <a:rPr lang="en-US" sz="2400" baseline="30000" dirty="0">
                <a:solidFill>
                  <a:srgbClr val="FFFF00"/>
                </a:solidFill>
                <a:latin typeface="Arial" panose="020B0604020202020204" pitchFamily="34" charset="0"/>
                <a:cs typeface="Arial" panose="020B0604020202020204" pitchFamily="34" charset="0"/>
              </a:rPr>
              <a:t>9 </a:t>
            </a:r>
            <a:r>
              <a:rPr lang="en-US" sz="2400" dirty="0">
                <a:solidFill>
                  <a:srgbClr val="FFFF00"/>
                </a:solidFill>
                <a:latin typeface="Arial" panose="020B0604020202020204" pitchFamily="34" charset="0"/>
                <a:cs typeface="Arial" panose="020B0604020202020204" pitchFamily="34" charset="0"/>
              </a:rPr>
              <a:t>But ye are a chosen generation, </a:t>
            </a:r>
            <a:r>
              <a:rPr lang="en-US" sz="2400" dirty="0">
                <a:solidFill>
                  <a:srgbClr val="00B0F0"/>
                </a:solidFill>
                <a:latin typeface="Arial" panose="020B0604020202020204" pitchFamily="34" charset="0"/>
                <a:cs typeface="Arial" panose="020B0604020202020204" pitchFamily="34" charset="0"/>
              </a:rPr>
              <a:t>a royal priesthood, an holy nation, </a:t>
            </a:r>
            <a:r>
              <a:rPr lang="en-US" sz="2400" dirty="0">
                <a:solidFill>
                  <a:srgbClr val="FFFF00"/>
                </a:solidFill>
                <a:latin typeface="Arial" panose="020B0604020202020204" pitchFamily="34" charset="0"/>
                <a:cs typeface="Arial" panose="020B0604020202020204" pitchFamily="34" charset="0"/>
              </a:rPr>
              <a:t>a peculiar people; that ye should shew forth the praises of him who hath called you out of darkness into his </a:t>
            </a:r>
            <a:r>
              <a:rPr lang="en-US" sz="2400" dirty="0" err="1">
                <a:solidFill>
                  <a:srgbClr val="FFFF00"/>
                </a:solidFill>
                <a:latin typeface="Arial" panose="020B0604020202020204" pitchFamily="34" charset="0"/>
                <a:cs typeface="Arial" panose="020B0604020202020204" pitchFamily="34" charset="0"/>
              </a:rPr>
              <a:t>marvellous</a:t>
            </a:r>
            <a:r>
              <a:rPr lang="en-US" sz="2400" dirty="0">
                <a:solidFill>
                  <a:srgbClr val="FFFF00"/>
                </a:solidFill>
                <a:latin typeface="Arial" panose="020B0604020202020204" pitchFamily="34" charset="0"/>
                <a:cs typeface="Arial" panose="020B0604020202020204" pitchFamily="34" charset="0"/>
              </a:rPr>
              <a:t> light; </a:t>
            </a:r>
            <a:r>
              <a:rPr lang="en-US" sz="2400" dirty="0">
                <a:latin typeface="Arial" panose="020B0604020202020204" pitchFamily="34" charset="0"/>
                <a:cs typeface="Arial" panose="020B0604020202020204" pitchFamily="34" charset="0"/>
              </a:rPr>
              <a:t>1 Peter 2:9</a:t>
            </a:r>
          </a:p>
          <a:p>
            <a:r>
              <a:rPr lang="en-US" sz="2400" dirty="0">
                <a:latin typeface="Arial" panose="020B0604020202020204" pitchFamily="34" charset="0"/>
                <a:cs typeface="Arial" panose="020B0604020202020204" pitchFamily="34" charset="0"/>
              </a:rPr>
              <a:t>To better understand this passage, we must view…</a:t>
            </a:r>
          </a:p>
          <a:p>
            <a:r>
              <a:rPr lang="en-US" sz="2400" baseline="30000" dirty="0">
                <a:solidFill>
                  <a:srgbClr val="FFFF00"/>
                </a:solidFill>
                <a:latin typeface="Arial" panose="020B0604020202020204" pitchFamily="34" charset="0"/>
                <a:cs typeface="Arial" panose="020B0604020202020204" pitchFamily="34" charset="0"/>
              </a:rPr>
              <a:t>6 </a:t>
            </a:r>
            <a:r>
              <a:rPr lang="en-US" sz="2400" dirty="0">
                <a:solidFill>
                  <a:srgbClr val="FFFF00"/>
                </a:solidFill>
                <a:latin typeface="Arial" panose="020B0604020202020204" pitchFamily="34" charset="0"/>
                <a:cs typeface="Arial" panose="020B0604020202020204" pitchFamily="34" charset="0"/>
              </a:rPr>
              <a:t>And ye shall be unto me a </a:t>
            </a:r>
            <a:r>
              <a:rPr lang="en-US" sz="2400" dirty="0">
                <a:solidFill>
                  <a:srgbClr val="00B0F0"/>
                </a:solidFill>
                <a:latin typeface="Arial" panose="020B0604020202020204" pitchFamily="34" charset="0"/>
                <a:cs typeface="Arial" panose="020B0604020202020204" pitchFamily="34" charset="0"/>
              </a:rPr>
              <a:t>kingdom of priests, and an holy nation. </a:t>
            </a:r>
            <a:r>
              <a:rPr lang="en-US" sz="2400" dirty="0">
                <a:solidFill>
                  <a:srgbClr val="FFFF00"/>
                </a:solidFill>
                <a:latin typeface="Arial" panose="020B0604020202020204" pitchFamily="34" charset="0"/>
                <a:cs typeface="Arial" panose="020B0604020202020204" pitchFamily="34" charset="0"/>
              </a:rPr>
              <a:t>These are the words which thou shalt speak unto the children of Israel. </a:t>
            </a:r>
            <a:r>
              <a:rPr lang="en-US" sz="2400" dirty="0">
                <a:latin typeface="Arial" panose="020B0604020202020204" pitchFamily="34" charset="0"/>
                <a:cs typeface="Arial" panose="020B0604020202020204" pitchFamily="34" charset="0"/>
              </a:rPr>
              <a:t>Exodus 19:6.</a:t>
            </a:r>
          </a:p>
          <a:p>
            <a:r>
              <a:rPr lang="en-US" sz="2400" dirty="0">
                <a:latin typeface="Arial" panose="020B0604020202020204" pitchFamily="34" charset="0"/>
                <a:cs typeface="Arial" panose="020B0604020202020204" pitchFamily="34" charset="0"/>
              </a:rPr>
              <a:t>Question: Did everyone within the nation of Israel serve as priests regarding </a:t>
            </a:r>
            <a:r>
              <a:rPr lang="en-US" sz="2400" dirty="0" err="1">
                <a:latin typeface="Arial" panose="020B0604020202020204" pitchFamily="34" charset="0"/>
                <a:cs typeface="Arial" panose="020B0604020202020204" pitchFamily="34" charset="0"/>
              </a:rPr>
              <a:t>Tzara’at</a:t>
            </a:r>
            <a:r>
              <a:rPr lang="en-US" sz="2400" dirty="0">
                <a:latin typeface="Arial" panose="020B0604020202020204" pitchFamily="34" charset="0"/>
                <a:cs typeface="Arial" panose="020B0604020202020204" pitchFamily="34" charset="0"/>
              </a:rPr>
              <a:t>? NO – yet they were called a kingdom of priests and an holy nation. There were trained servant leaders [priests] to carry out such work.</a:t>
            </a:r>
          </a:p>
          <a:p>
            <a:endParaRPr lang="en-AU" dirty="0"/>
          </a:p>
        </p:txBody>
      </p:sp>
    </p:spTree>
    <p:extLst>
      <p:ext uri="{BB962C8B-B14F-4D97-AF65-F5344CB8AC3E}">
        <p14:creationId xmlns:p14="http://schemas.microsoft.com/office/powerpoint/2010/main" val="350905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408F-ABFD-A22D-8617-1235CDDFD02F}"/>
              </a:ext>
            </a:extLst>
          </p:cNvPr>
          <p:cNvSpPr>
            <a:spLocks noGrp="1"/>
          </p:cNvSpPr>
          <p:nvPr>
            <p:ph type="title"/>
          </p:nvPr>
        </p:nvSpPr>
        <p:spPr>
          <a:xfrm>
            <a:off x="838200" y="365125"/>
            <a:ext cx="10515600" cy="380599"/>
          </a:xfrm>
        </p:spPr>
        <p:txBody>
          <a:bodyPr>
            <a:normAutofit fontScale="90000"/>
          </a:bodyPr>
          <a:lstStyle/>
          <a:p>
            <a:r>
              <a:rPr lang="en-US" dirty="0" err="1">
                <a:solidFill>
                  <a:srgbClr val="FF0000"/>
                </a:solidFill>
              </a:rPr>
              <a:t>Metzora</a:t>
            </a:r>
            <a:r>
              <a:rPr lang="en-US" dirty="0">
                <a:solidFill>
                  <a:srgbClr val="FF0000"/>
                </a:solidFill>
              </a:rPr>
              <a:t>…</a:t>
            </a:r>
            <a:endParaRPr lang="en-AU" dirty="0">
              <a:solidFill>
                <a:srgbClr val="FF0000"/>
              </a:solidFill>
            </a:endParaRPr>
          </a:p>
        </p:txBody>
      </p:sp>
      <p:sp>
        <p:nvSpPr>
          <p:cNvPr id="3" name="Content Placeholder 2">
            <a:extLst>
              <a:ext uri="{FF2B5EF4-FFF2-40B4-BE49-F238E27FC236}">
                <a16:creationId xmlns:a16="http://schemas.microsoft.com/office/drawing/2014/main" id="{223879FA-94DA-9F0B-A59F-8492D4EA0CBE}"/>
              </a:ext>
            </a:extLst>
          </p:cNvPr>
          <p:cNvSpPr>
            <a:spLocks noGrp="1"/>
          </p:cNvSpPr>
          <p:nvPr>
            <p:ph idx="1"/>
          </p:nvPr>
        </p:nvSpPr>
        <p:spPr>
          <a:xfrm>
            <a:off x="838200" y="932155"/>
            <a:ext cx="10515600" cy="5244808"/>
          </a:xfrm>
        </p:spPr>
        <p:txBody>
          <a:bodyPr>
            <a:normAutofit/>
          </a:bodyPr>
          <a:lstStyle/>
          <a:p>
            <a:r>
              <a:rPr lang="en-US" sz="2400" dirty="0"/>
              <a:t>This brings us to a couple of cross roads: </a:t>
            </a:r>
          </a:p>
          <a:p>
            <a:r>
              <a:rPr lang="en-US" sz="2400" dirty="0"/>
              <a:t>1</a:t>
            </a:r>
            <a:r>
              <a:rPr lang="en-US" sz="2400" baseline="30000" dirty="0"/>
              <a:t>st</a:t>
            </a:r>
            <a:r>
              <a:rPr lang="en-US" sz="2400" dirty="0"/>
              <a:t> If one is a servant priest leader, inspecting houses for </a:t>
            </a:r>
            <a:r>
              <a:rPr lang="en-US" sz="2400" dirty="0" err="1"/>
              <a:t>Tzara’at</a:t>
            </a:r>
            <a:r>
              <a:rPr lang="en-US" sz="2400" dirty="0"/>
              <a:t>, they should be priests trained and schooled by the High Priest – In our case </a:t>
            </a:r>
            <a:r>
              <a:rPr lang="en-US" sz="2400" dirty="0" err="1"/>
              <a:t>Yeshua</a:t>
            </a:r>
            <a:r>
              <a:rPr lang="en-US" sz="2400" dirty="0"/>
              <a:t> – Even in those days of Aaron and Moshe it was still </a:t>
            </a:r>
            <a:r>
              <a:rPr lang="en-US" sz="2400" dirty="0" err="1"/>
              <a:t>Yeshua</a:t>
            </a:r>
            <a:r>
              <a:rPr lang="en-US" sz="2400" dirty="0"/>
              <a:t>. Why…</a:t>
            </a:r>
          </a:p>
          <a:p>
            <a:r>
              <a:rPr lang="en-US" sz="2400" dirty="0"/>
              <a:t>They </a:t>
            </a:r>
            <a:r>
              <a:rPr lang="en-US" sz="2400" dirty="0" err="1"/>
              <a:t>followered</a:t>
            </a:r>
            <a:r>
              <a:rPr lang="en-US" sz="2400" dirty="0"/>
              <a:t> the instructions as given to them by YHVH – the TORAH. We know </a:t>
            </a:r>
            <a:r>
              <a:rPr lang="en-US" sz="2400" dirty="0" err="1"/>
              <a:t>Yeshua</a:t>
            </a:r>
            <a:r>
              <a:rPr lang="en-US" sz="2400" dirty="0"/>
              <a:t> is the Living Torah Who was before the foundation of the world…</a:t>
            </a:r>
          </a:p>
          <a:p>
            <a:r>
              <a:rPr lang="en-US" sz="2400" dirty="0"/>
              <a:t>This then leads us to the problem of inspecting priests… These inspecting priests claimed a person, house clean or unclean. In other words they claimed the presence of </a:t>
            </a:r>
            <a:r>
              <a:rPr lang="en-US" sz="2400" dirty="0" err="1"/>
              <a:t>Tzara’at</a:t>
            </a:r>
            <a:r>
              <a:rPr lang="en-US" sz="2400" dirty="0"/>
              <a:t> or not. </a:t>
            </a:r>
          </a:p>
          <a:p>
            <a:r>
              <a:rPr lang="en-US" sz="2400" dirty="0"/>
              <a:t>Suggestion: If a priest [servant leader] doesn’t know YHVH’s instructions/Torah that priest cannot be qualified to pronounce the presence or absence of </a:t>
            </a:r>
            <a:r>
              <a:rPr lang="en-US" sz="2400" dirty="0" err="1"/>
              <a:t>Tzara’at</a:t>
            </a:r>
            <a:r>
              <a:rPr lang="en-US" sz="2400" dirty="0"/>
              <a:t>. That priest will end up pronouncing that which is </a:t>
            </a:r>
            <a:r>
              <a:rPr lang="en-US" sz="2400" dirty="0" err="1"/>
              <a:t>Tzara’at</a:t>
            </a:r>
            <a:r>
              <a:rPr lang="en-US" sz="2400" dirty="0"/>
              <a:t> as clean, and that which isn’t </a:t>
            </a:r>
            <a:r>
              <a:rPr lang="en-US" sz="2400" dirty="0" err="1"/>
              <a:t>Tzara’at</a:t>
            </a:r>
            <a:r>
              <a:rPr lang="en-US" sz="2400" dirty="0"/>
              <a:t> as unclean…</a:t>
            </a:r>
            <a:endParaRPr lang="en-AU" sz="2400" dirty="0"/>
          </a:p>
        </p:txBody>
      </p:sp>
    </p:spTree>
    <p:extLst>
      <p:ext uri="{BB962C8B-B14F-4D97-AF65-F5344CB8AC3E}">
        <p14:creationId xmlns:p14="http://schemas.microsoft.com/office/powerpoint/2010/main" val="20657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427</TotalTime>
  <Words>2614</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Metzora – infected one</vt:lpstr>
      <vt:lpstr>Metzora…</vt:lpstr>
      <vt:lpstr>Metzora…</vt:lpstr>
      <vt:lpstr>Metzora…</vt:lpstr>
      <vt:lpstr>Metzora…</vt:lpstr>
      <vt:lpstr>Metzora…</vt:lpstr>
      <vt:lpstr>Metzora…</vt:lpstr>
      <vt:lpstr>Metzora…</vt:lpstr>
      <vt:lpstr>Metzora…</vt:lpstr>
      <vt:lpstr>Metzora…</vt:lpstr>
      <vt:lpstr>Metzora…</vt:lpstr>
      <vt:lpstr>Metzora…</vt:lpstr>
      <vt:lpstr>Metzora…</vt:lpstr>
      <vt:lpstr>Metzora…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Metzora – infected one</dc:title>
  <dc:creator>Philip Hammond</dc:creator>
  <cp:lastModifiedBy>Philip Hammond</cp:lastModifiedBy>
  <cp:revision>10</cp:revision>
  <dcterms:created xsi:type="dcterms:W3CDTF">2023-04-18T23:02:44Z</dcterms:created>
  <dcterms:modified xsi:type="dcterms:W3CDTF">2023-04-21T22:21:51Z</dcterms:modified>
</cp:coreProperties>
</file>