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4434099-63A3-4D1C-844F-05F50F1B9890}" type="datetimeFigureOut">
              <a:rPr lang="en-AU" smtClean="0"/>
              <a:t>6/05/2023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B6791C0-338B-4A91-9F34-DC45492D7268}" type="slidenum">
              <a:rPr lang="en-AU" smtClean="0"/>
              <a:t>‹#›</a:t>
            </a:fld>
            <a:endParaRPr lang="en-AU"/>
          </a:p>
        </p:txBody>
      </p:sp>
    </p:spTree>
    <p:extLst>
      <p:ext uri="{BB962C8B-B14F-4D97-AF65-F5344CB8AC3E}">
        <p14:creationId xmlns:p14="http://schemas.microsoft.com/office/powerpoint/2010/main" val="3617419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434099-63A3-4D1C-844F-05F50F1B9890}" type="datetimeFigureOut">
              <a:rPr lang="en-AU" smtClean="0"/>
              <a:t>6/05/2023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B6791C0-338B-4A91-9F34-DC45492D7268}" type="slidenum">
              <a:rPr lang="en-AU" smtClean="0"/>
              <a:t>‹#›</a:t>
            </a:fld>
            <a:endParaRPr lang="en-AU"/>
          </a:p>
        </p:txBody>
      </p:sp>
    </p:spTree>
    <p:extLst>
      <p:ext uri="{BB962C8B-B14F-4D97-AF65-F5344CB8AC3E}">
        <p14:creationId xmlns:p14="http://schemas.microsoft.com/office/powerpoint/2010/main" val="3697705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434099-63A3-4D1C-844F-05F50F1B9890}" type="datetimeFigureOut">
              <a:rPr lang="en-AU" smtClean="0"/>
              <a:t>6/05/2023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B6791C0-338B-4A91-9F34-DC45492D7268}" type="slidenum">
              <a:rPr lang="en-AU" smtClean="0"/>
              <a:t>‹#›</a:t>
            </a:fld>
            <a:endParaRPr lang="en-AU"/>
          </a:p>
        </p:txBody>
      </p:sp>
    </p:spTree>
    <p:extLst>
      <p:ext uri="{BB962C8B-B14F-4D97-AF65-F5344CB8AC3E}">
        <p14:creationId xmlns:p14="http://schemas.microsoft.com/office/powerpoint/2010/main" val="890181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434099-63A3-4D1C-844F-05F50F1B9890}" type="datetimeFigureOut">
              <a:rPr lang="en-AU" smtClean="0"/>
              <a:t>6/05/2023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B6791C0-338B-4A91-9F34-DC45492D7268}" type="slidenum">
              <a:rPr lang="en-AU" smtClean="0"/>
              <a:t>‹#›</a:t>
            </a:fld>
            <a:endParaRPr lang="en-AU"/>
          </a:p>
        </p:txBody>
      </p:sp>
    </p:spTree>
    <p:extLst>
      <p:ext uri="{BB962C8B-B14F-4D97-AF65-F5344CB8AC3E}">
        <p14:creationId xmlns:p14="http://schemas.microsoft.com/office/powerpoint/2010/main" val="295203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434099-63A3-4D1C-844F-05F50F1B9890}" type="datetimeFigureOut">
              <a:rPr lang="en-AU" smtClean="0"/>
              <a:t>6/05/2023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B6791C0-338B-4A91-9F34-DC45492D7268}" type="slidenum">
              <a:rPr lang="en-AU" smtClean="0"/>
              <a:t>‹#›</a:t>
            </a:fld>
            <a:endParaRPr lang="en-AU"/>
          </a:p>
        </p:txBody>
      </p:sp>
    </p:spTree>
    <p:extLst>
      <p:ext uri="{BB962C8B-B14F-4D97-AF65-F5344CB8AC3E}">
        <p14:creationId xmlns:p14="http://schemas.microsoft.com/office/powerpoint/2010/main" val="405357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434099-63A3-4D1C-844F-05F50F1B9890}" type="datetimeFigureOut">
              <a:rPr lang="en-AU" smtClean="0"/>
              <a:t>6/05/2023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B6791C0-338B-4A91-9F34-DC45492D7268}" type="slidenum">
              <a:rPr lang="en-AU" smtClean="0"/>
              <a:t>‹#›</a:t>
            </a:fld>
            <a:endParaRPr lang="en-AU"/>
          </a:p>
        </p:txBody>
      </p:sp>
    </p:spTree>
    <p:extLst>
      <p:ext uri="{BB962C8B-B14F-4D97-AF65-F5344CB8AC3E}">
        <p14:creationId xmlns:p14="http://schemas.microsoft.com/office/powerpoint/2010/main" val="476632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434099-63A3-4D1C-844F-05F50F1B9890}" type="datetimeFigureOut">
              <a:rPr lang="en-AU" smtClean="0"/>
              <a:t>6/05/2023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B6791C0-338B-4A91-9F34-DC45492D7268}" type="slidenum">
              <a:rPr lang="en-AU" smtClean="0"/>
              <a:t>‹#›</a:t>
            </a:fld>
            <a:endParaRPr lang="en-AU"/>
          </a:p>
        </p:txBody>
      </p:sp>
    </p:spTree>
    <p:extLst>
      <p:ext uri="{BB962C8B-B14F-4D97-AF65-F5344CB8AC3E}">
        <p14:creationId xmlns:p14="http://schemas.microsoft.com/office/powerpoint/2010/main" val="1450852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434099-63A3-4D1C-844F-05F50F1B9890}" type="datetimeFigureOut">
              <a:rPr lang="en-AU" smtClean="0"/>
              <a:t>6/05/2023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B6791C0-338B-4A91-9F34-DC45492D7268}" type="slidenum">
              <a:rPr lang="en-AU" smtClean="0"/>
              <a:t>‹#›</a:t>
            </a:fld>
            <a:endParaRPr lang="en-AU"/>
          </a:p>
        </p:txBody>
      </p:sp>
    </p:spTree>
    <p:extLst>
      <p:ext uri="{BB962C8B-B14F-4D97-AF65-F5344CB8AC3E}">
        <p14:creationId xmlns:p14="http://schemas.microsoft.com/office/powerpoint/2010/main" val="791922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434099-63A3-4D1C-844F-05F50F1B9890}" type="datetimeFigureOut">
              <a:rPr lang="en-AU" smtClean="0"/>
              <a:t>6/05/2023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B6791C0-338B-4A91-9F34-DC45492D7268}" type="slidenum">
              <a:rPr lang="en-AU" smtClean="0"/>
              <a:t>‹#›</a:t>
            </a:fld>
            <a:endParaRPr lang="en-AU"/>
          </a:p>
        </p:txBody>
      </p:sp>
    </p:spTree>
    <p:extLst>
      <p:ext uri="{BB962C8B-B14F-4D97-AF65-F5344CB8AC3E}">
        <p14:creationId xmlns:p14="http://schemas.microsoft.com/office/powerpoint/2010/main" val="15277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434099-63A3-4D1C-844F-05F50F1B9890}" type="datetimeFigureOut">
              <a:rPr lang="en-AU" smtClean="0"/>
              <a:t>6/05/2023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B6791C0-338B-4A91-9F34-DC45492D7268}" type="slidenum">
              <a:rPr lang="en-AU" smtClean="0"/>
              <a:t>‹#›</a:t>
            </a:fld>
            <a:endParaRPr lang="en-AU"/>
          </a:p>
        </p:txBody>
      </p:sp>
    </p:spTree>
    <p:extLst>
      <p:ext uri="{BB962C8B-B14F-4D97-AF65-F5344CB8AC3E}">
        <p14:creationId xmlns:p14="http://schemas.microsoft.com/office/powerpoint/2010/main" val="641988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434099-63A3-4D1C-844F-05F50F1B9890}" type="datetimeFigureOut">
              <a:rPr lang="en-AU" smtClean="0"/>
              <a:t>6/05/2023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B6791C0-338B-4A91-9F34-DC45492D7268}" type="slidenum">
              <a:rPr lang="en-AU" smtClean="0"/>
              <a:t>‹#›</a:t>
            </a:fld>
            <a:endParaRPr lang="en-AU"/>
          </a:p>
        </p:txBody>
      </p:sp>
    </p:spTree>
    <p:extLst>
      <p:ext uri="{BB962C8B-B14F-4D97-AF65-F5344CB8AC3E}">
        <p14:creationId xmlns:p14="http://schemas.microsoft.com/office/powerpoint/2010/main" val="3262027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434099-63A3-4D1C-844F-05F50F1B9890}" type="datetimeFigureOut">
              <a:rPr lang="en-AU" smtClean="0"/>
              <a:t>6/05/2023</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6791C0-338B-4A91-9F34-DC45492D7268}" type="slidenum">
              <a:rPr lang="en-AU" smtClean="0"/>
              <a:t>‹#›</a:t>
            </a:fld>
            <a:endParaRPr lang="en-AU"/>
          </a:p>
        </p:txBody>
      </p:sp>
    </p:spTree>
    <p:extLst>
      <p:ext uri="{BB962C8B-B14F-4D97-AF65-F5344CB8AC3E}">
        <p14:creationId xmlns:p14="http://schemas.microsoft.com/office/powerpoint/2010/main" val="205006669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iblegateway.com/passage/?search=Revelation+7%3A13-17&amp;version=TLV#fen-TLV-30885b"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CD6591-FFA0-D5D7-9950-C5FE6820F3E3}"/>
              </a:ext>
            </a:extLst>
          </p:cNvPr>
          <p:cNvSpPr>
            <a:spLocks noGrp="1"/>
          </p:cNvSpPr>
          <p:nvPr>
            <p:ph type="title"/>
          </p:nvPr>
        </p:nvSpPr>
        <p:spPr>
          <a:xfrm>
            <a:off x="838200" y="365125"/>
            <a:ext cx="10515600" cy="398355"/>
          </a:xfrm>
        </p:spPr>
        <p:txBody>
          <a:bodyPr>
            <a:normAutofit fontScale="90000"/>
          </a:bodyPr>
          <a:lstStyle/>
          <a:p>
            <a:r>
              <a:rPr lang="en-US" dirty="0">
                <a:solidFill>
                  <a:srgbClr val="FFFF00"/>
                </a:solidFill>
              </a:rPr>
              <a:t>Clever or Wise – this is the question…</a:t>
            </a:r>
            <a:endParaRPr lang="en-AU" dirty="0">
              <a:solidFill>
                <a:srgbClr val="FFFF00"/>
              </a:solidFill>
            </a:endParaRPr>
          </a:p>
        </p:txBody>
      </p:sp>
      <p:sp>
        <p:nvSpPr>
          <p:cNvPr id="5" name="Content Placeholder 4">
            <a:extLst>
              <a:ext uri="{FF2B5EF4-FFF2-40B4-BE49-F238E27FC236}">
                <a16:creationId xmlns:a16="http://schemas.microsoft.com/office/drawing/2014/main" id="{6FCFBC61-FCF8-9045-5098-9208FC2FEEC1}"/>
              </a:ext>
            </a:extLst>
          </p:cNvPr>
          <p:cNvSpPr>
            <a:spLocks noGrp="1"/>
          </p:cNvSpPr>
          <p:nvPr>
            <p:ph idx="1"/>
          </p:nvPr>
        </p:nvSpPr>
        <p:spPr>
          <a:xfrm>
            <a:off x="838200" y="905522"/>
            <a:ext cx="10515600" cy="5298074"/>
          </a:xfrm>
        </p:spPr>
        <p:txBody>
          <a:bodyPr>
            <a:normAutofit/>
          </a:bodyPr>
          <a:lstStyle/>
          <a:p>
            <a:r>
              <a:rPr lang="en-US" sz="2400" dirty="0"/>
              <a:t>Making assumptions can be dangerous – yet perhaps one could be forgiven for ASSUMING people would seek wisdom…</a:t>
            </a:r>
          </a:p>
          <a:p>
            <a:r>
              <a:rPr lang="en-US" sz="2400" dirty="0"/>
              <a:t>It would appear such an assumption is wrong. People seek to be clever not wise!</a:t>
            </a:r>
          </a:p>
          <a:p>
            <a:r>
              <a:rPr lang="en-AU" sz="1800" dirty="0">
                <a:effectLst/>
                <a:latin typeface="Arial" panose="020B0604020202020204" pitchFamily="34" charset="0"/>
                <a:ea typeface="Calibri" panose="020F0502020204030204" pitchFamily="34" charset="0"/>
                <a:cs typeface="FrankRuehl" panose="020E0503060101010101" pitchFamily="34" charset="-79"/>
              </a:rPr>
              <a:t>Make no mistake there is a big difference between wisdom and being clever. Wisdom comes from YHVH </a:t>
            </a:r>
            <a:r>
              <a:rPr lang="en-AU" sz="1800" dirty="0">
                <a:latin typeface="Arial" panose="020B0604020202020204" pitchFamily="34" charset="0"/>
                <a:ea typeface="Calibri" panose="020F0502020204030204" pitchFamily="34" charset="0"/>
                <a:cs typeface="FrankRuehl" panose="020E0503060101010101" pitchFamily="34" charset="-79"/>
              </a:rPr>
              <a:t>- </a:t>
            </a:r>
            <a:r>
              <a:rPr lang="en-AU" sz="1800" dirty="0">
                <a:effectLst/>
                <a:latin typeface="Arial" panose="020B0604020202020204" pitchFamily="34" charset="0"/>
                <a:ea typeface="Calibri" panose="020F0502020204030204" pitchFamily="34" charset="0"/>
                <a:cs typeface="FrankRuehl" panose="020E0503060101010101" pitchFamily="34" charset="-79"/>
              </a:rPr>
              <a:t>cleverness comes from a variety of other sources. </a:t>
            </a:r>
          </a:p>
          <a:p>
            <a:r>
              <a:rPr lang="en-AU" sz="1800" dirty="0">
                <a:effectLst/>
                <a:latin typeface="Arial" panose="020B0604020202020204" pitchFamily="34" charset="0"/>
                <a:ea typeface="Calibri" panose="020F0502020204030204" pitchFamily="34" charset="0"/>
                <a:cs typeface="FrankRuehl" panose="020E0503060101010101" pitchFamily="34" charset="-79"/>
              </a:rPr>
              <a:t>Some may reject the following statement, “all wisdom comes from YHVH”. This in no way negates the fact that people can be very clever in and of themselves, but this human cleverness is far removed from the wisdom of The Almighty.</a:t>
            </a:r>
          </a:p>
          <a:p>
            <a:r>
              <a:rPr lang="en-AU" sz="1800" dirty="0">
                <a:effectLst/>
                <a:latin typeface="Arial" panose="020B0604020202020204" pitchFamily="34" charset="0"/>
                <a:ea typeface="Calibri" panose="020F0502020204030204" pitchFamily="34" charset="0"/>
                <a:cs typeface="FrankRuehl" panose="020E0503060101010101" pitchFamily="34" charset="-79"/>
              </a:rPr>
              <a:t> </a:t>
            </a:r>
            <a:r>
              <a:rPr lang="en-AU" sz="1800" dirty="0">
                <a:latin typeface="Arial" panose="020B0604020202020204" pitchFamily="34" charset="0"/>
                <a:ea typeface="Calibri" panose="020F0502020204030204" pitchFamily="34" charset="0"/>
                <a:cs typeface="FrankRuehl" panose="020E0503060101010101" pitchFamily="34" charset="-79"/>
              </a:rPr>
              <a:t>W</a:t>
            </a:r>
            <a:r>
              <a:rPr lang="en-AU" sz="1800" dirty="0">
                <a:effectLst/>
                <a:latin typeface="Arial" panose="020B0604020202020204" pitchFamily="34" charset="0"/>
                <a:ea typeface="Calibri" panose="020F0502020204030204" pitchFamily="34" charset="0"/>
              </a:rPr>
              <a:t>e witness just how clever people have become. Never have there been more educational institutions in the world. Technology has never been more advanced than what it is at present. Communication is at a level never imagined 100 </a:t>
            </a:r>
            <a:r>
              <a:rPr lang="en-AU" sz="1800" dirty="0" err="1">
                <a:effectLst/>
                <a:latin typeface="Arial" panose="020B0604020202020204" pitchFamily="34" charset="0"/>
                <a:ea typeface="Calibri" panose="020F0502020204030204" pitchFamily="34" charset="0"/>
              </a:rPr>
              <a:t>yrs</a:t>
            </a:r>
            <a:r>
              <a:rPr lang="en-AU" sz="1800" dirty="0">
                <a:effectLst/>
                <a:latin typeface="Arial" panose="020B0604020202020204" pitchFamily="34" charset="0"/>
                <a:ea typeface="Calibri" panose="020F0502020204030204" pitchFamily="34" charset="0"/>
              </a:rPr>
              <a:t> ago. We have become so clever we have deceived ourselves in believing that not only do we no longer need YHVH, but He is just a figment of imagination at best. </a:t>
            </a:r>
          </a:p>
          <a:p>
            <a:r>
              <a:rPr lang="en-AU" sz="1800" dirty="0">
                <a:effectLst/>
                <a:latin typeface="Arial" panose="020B0604020202020204" pitchFamily="34" charset="0"/>
                <a:ea typeface="Calibri" panose="020F0502020204030204" pitchFamily="34" charset="0"/>
              </a:rPr>
              <a:t> Our communities are bereft of the wisdom of YHVH, instead relying on the cleverness of humans. </a:t>
            </a:r>
            <a:r>
              <a:rPr lang="en-AU" sz="1800" dirty="0">
                <a:latin typeface="Arial" panose="020B0604020202020204" pitchFamily="34" charset="0"/>
                <a:ea typeface="Calibri" panose="020F0502020204030204" pitchFamily="34" charset="0"/>
              </a:rPr>
              <a:t>People</a:t>
            </a:r>
            <a:r>
              <a:rPr lang="en-AU" sz="1800" dirty="0">
                <a:effectLst/>
                <a:latin typeface="Arial" panose="020B0604020202020204" pitchFamily="34" charset="0"/>
                <a:ea typeface="Calibri" panose="020F0502020204030204" pitchFamily="34" charset="0"/>
              </a:rPr>
              <a:t> have deceived </a:t>
            </a:r>
            <a:r>
              <a:rPr lang="en-AU" sz="1800" dirty="0">
                <a:latin typeface="Arial" panose="020B0604020202020204" pitchFamily="34" charset="0"/>
                <a:ea typeface="Calibri" panose="020F0502020204030204" pitchFamily="34" charset="0"/>
              </a:rPr>
              <a:t>them</a:t>
            </a:r>
            <a:r>
              <a:rPr lang="en-AU" sz="1800" dirty="0">
                <a:effectLst/>
                <a:latin typeface="Arial" panose="020B0604020202020204" pitchFamily="34" charset="0"/>
                <a:ea typeface="Calibri" panose="020F0502020204030204" pitchFamily="34" charset="0"/>
              </a:rPr>
              <a:t>selves into believing that we no longer require the wisdom of YHVH, in fact most see this wisdom as foolishness and reject any association with it. </a:t>
            </a:r>
            <a:endParaRPr lang="en-AU" sz="2400" dirty="0"/>
          </a:p>
        </p:txBody>
      </p:sp>
    </p:spTree>
    <p:extLst>
      <p:ext uri="{BB962C8B-B14F-4D97-AF65-F5344CB8AC3E}">
        <p14:creationId xmlns:p14="http://schemas.microsoft.com/office/powerpoint/2010/main" val="29749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41BAB-2DA6-185B-A26C-4272881844DB}"/>
              </a:ext>
            </a:extLst>
          </p:cNvPr>
          <p:cNvSpPr>
            <a:spLocks noGrp="1"/>
          </p:cNvSpPr>
          <p:nvPr>
            <p:ph type="title"/>
          </p:nvPr>
        </p:nvSpPr>
        <p:spPr>
          <a:xfrm>
            <a:off x="838200" y="365125"/>
            <a:ext cx="10515600" cy="398355"/>
          </a:xfrm>
        </p:spPr>
        <p:txBody>
          <a:bodyPr>
            <a:normAutofit fontScale="90000"/>
          </a:bodyPr>
          <a:lstStyle/>
          <a:p>
            <a:r>
              <a:rPr lang="en-US" dirty="0">
                <a:solidFill>
                  <a:srgbClr val="FFFF00"/>
                </a:solidFill>
              </a:rPr>
              <a:t>Clever or Wise…</a:t>
            </a:r>
            <a:endParaRPr lang="en-AU" dirty="0">
              <a:solidFill>
                <a:srgbClr val="FFFF00"/>
              </a:solidFill>
            </a:endParaRPr>
          </a:p>
        </p:txBody>
      </p:sp>
      <p:sp>
        <p:nvSpPr>
          <p:cNvPr id="3" name="Content Placeholder 2">
            <a:extLst>
              <a:ext uri="{FF2B5EF4-FFF2-40B4-BE49-F238E27FC236}">
                <a16:creationId xmlns:a16="http://schemas.microsoft.com/office/drawing/2014/main" id="{C1E44F52-51E5-596C-8901-8B24A41876D3}"/>
              </a:ext>
            </a:extLst>
          </p:cNvPr>
          <p:cNvSpPr>
            <a:spLocks noGrp="1"/>
          </p:cNvSpPr>
          <p:nvPr>
            <p:ph idx="1"/>
          </p:nvPr>
        </p:nvSpPr>
        <p:spPr>
          <a:xfrm>
            <a:off x="838200" y="914400"/>
            <a:ext cx="10515600" cy="5262563"/>
          </a:xfrm>
        </p:spPr>
        <p:txBody>
          <a:bodyPr/>
          <a:lstStyle/>
          <a:p>
            <a:r>
              <a:rPr lang="en-AU" sz="1800" dirty="0">
                <a:effectLst/>
                <a:latin typeface="Arial" panose="020B0604020202020204" pitchFamily="34" charset="0"/>
                <a:ea typeface="Calibri" panose="020F0502020204030204" pitchFamily="34" charset="0"/>
              </a:rPr>
              <a:t>This has had and is having a devastating impact on our lives. Make no mistake, deception is toxic, and leads to deadly sicknesses. This belief that YHVH has nothing to offer us is destroying us and there is testimony of this truth on a daily basis. </a:t>
            </a:r>
          </a:p>
          <a:p>
            <a:r>
              <a:rPr lang="en-AU" sz="1800" dirty="0">
                <a:latin typeface="Arial" panose="020B0604020202020204" pitchFamily="34" charset="0"/>
                <a:ea typeface="Calibri" panose="020F0502020204030204" pitchFamily="34" charset="0"/>
              </a:rPr>
              <a:t>Sadly, this deadly sickness has infected the Houses of God or those who claim to be Houses of God</a:t>
            </a:r>
            <a:r>
              <a:rPr lang="en-AU" sz="1800" dirty="0">
                <a:effectLst/>
                <a:latin typeface="Arial" panose="020B0604020202020204" pitchFamily="34" charset="0"/>
                <a:ea typeface="Calibri" panose="020F0502020204030204" pitchFamily="34" charset="0"/>
              </a:rPr>
              <a:t>. Many have a world view that mirrors the unbeliever instead of our Saviour </a:t>
            </a:r>
            <a:r>
              <a:rPr lang="en-AU" sz="1800" dirty="0" err="1">
                <a:effectLst/>
                <a:latin typeface="Arial" panose="020B0604020202020204" pitchFamily="34" charset="0"/>
                <a:ea typeface="Calibri" panose="020F0502020204030204" pitchFamily="34" charset="0"/>
              </a:rPr>
              <a:t>Yeshua</a:t>
            </a:r>
            <a:r>
              <a:rPr lang="en-AU" sz="1800" dirty="0">
                <a:effectLst/>
                <a:latin typeface="Arial" panose="020B0604020202020204" pitchFamily="34" charset="0"/>
                <a:ea typeface="Calibri" panose="020F0502020204030204" pitchFamily="34" charset="0"/>
              </a:rPr>
              <a:t>.  </a:t>
            </a:r>
          </a:p>
          <a:p>
            <a:r>
              <a:rPr lang="en-AU" sz="1800" dirty="0">
                <a:latin typeface="Arial" panose="020B0604020202020204" pitchFamily="34" charset="0"/>
              </a:rPr>
              <a:t>Kind of reminds of something Paul wrote many years ago –Read: </a:t>
            </a:r>
            <a:r>
              <a:rPr lang="en-AU" sz="1800" b="1" dirty="0">
                <a:solidFill>
                  <a:srgbClr val="00B0F0"/>
                </a:solidFill>
                <a:effectLst/>
                <a:latin typeface="Arial" panose="020B0604020202020204" pitchFamily="34" charset="0"/>
                <a:ea typeface="Calibri" panose="020F0502020204030204" pitchFamily="34" charset="0"/>
              </a:rPr>
              <a:t>Romans 1:16-32 </a:t>
            </a:r>
          </a:p>
          <a:p>
            <a:r>
              <a:rPr lang="en-AU" sz="1800" dirty="0">
                <a:effectLst/>
                <a:latin typeface="Arial" panose="020B0604020202020204" pitchFamily="34" charset="0"/>
                <a:ea typeface="Calibri" panose="020F0502020204030204" pitchFamily="34" charset="0"/>
                <a:cs typeface="Arial" panose="020B0604020202020204" pitchFamily="34" charset="0"/>
              </a:rPr>
              <a:t>Written thousands of years ago, yet so appropriate to what we witness this very hour. The above is the result of people being </a:t>
            </a:r>
            <a:r>
              <a:rPr lang="en-AU"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clever</a:t>
            </a:r>
            <a:r>
              <a:rPr lang="en-AU" sz="1800" dirty="0">
                <a:effectLst/>
                <a:latin typeface="Arial" panose="020B0604020202020204" pitchFamily="34" charset="0"/>
                <a:ea typeface="Calibri" panose="020F0502020204030204" pitchFamily="34" charset="0"/>
                <a:cs typeface="Arial" panose="020B0604020202020204" pitchFamily="34" charset="0"/>
              </a:rPr>
              <a:t> </a:t>
            </a:r>
            <a:r>
              <a:rPr lang="en-AU" sz="1800" dirty="0">
                <a:latin typeface="Arial" panose="020B0604020202020204" pitchFamily="34" charset="0"/>
                <a:ea typeface="Calibri" panose="020F0502020204030204" pitchFamily="34" charset="0"/>
                <a:cs typeface="Arial" panose="020B0604020202020204" pitchFamily="34" charset="0"/>
              </a:rPr>
              <a:t>not </a:t>
            </a:r>
            <a:r>
              <a:rPr lang="en-AU"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wise.</a:t>
            </a:r>
          </a:p>
          <a:p>
            <a:r>
              <a:rPr lang="en-AU" sz="18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AU" sz="1800" dirty="0">
                <a:effectLst/>
                <a:latin typeface="Arial" panose="020B0604020202020204" pitchFamily="34" charset="0"/>
                <a:ea typeface="Calibri" panose="020F0502020204030204" pitchFamily="34" charset="0"/>
              </a:rPr>
              <a:t>Nothing has changed since the serpent came to </a:t>
            </a:r>
            <a:r>
              <a:rPr lang="en-AU" sz="1800" dirty="0" err="1">
                <a:effectLst/>
                <a:latin typeface="Arial" panose="020B0604020202020204" pitchFamily="34" charset="0"/>
                <a:ea typeface="Calibri" panose="020F0502020204030204" pitchFamily="34" charset="0"/>
              </a:rPr>
              <a:t>Chava</a:t>
            </a:r>
            <a:r>
              <a:rPr lang="en-AU" sz="1800" dirty="0">
                <a:effectLst/>
                <a:latin typeface="Arial" panose="020B0604020202020204" pitchFamily="34" charset="0"/>
                <a:ea typeface="Calibri" panose="020F0502020204030204" pitchFamily="34" charset="0"/>
              </a:rPr>
              <a:t>/Eve with his clever persuasions. The scene described in Genesis is the perfect picture of what happens when people become clever.</a:t>
            </a:r>
          </a:p>
          <a:p>
            <a:r>
              <a:rPr lang="en-AU" sz="1800" b="1" dirty="0">
                <a:solidFill>
                  <a:srgbClr val="00B0F0"/>
                </a:solidFill>
                <a:effectLst/>
                <a:latin typeface="Arial" panose="020B0604020202020204" pitchFamily="34" charset="0"/>
                <a:ea typeface="Calibri" panose="020F0502020204030204" pitchFamily="34" charset="0"/>
              </a:rPr>
              <a:t>Genesis 3:1-6 </a:t>
            </a:r>
          </a:p>
          <a:p>
            <a:r>
              <a:rPr lang="en-AU" sz="1800" dirty="0">
                <a:latin typeface="Arial" panose="020B0604020202020204" pitchFamily="34" charset="0"/>
                <a:ea typeface="Calibri" panose="020F0502020204030204" pitchFamily="34" charset="0"/>
                <a:cs typeface="Arial" panose="020B0604020202020204" pitchFamily="34" charset="0"/>
              </a:rPr>
              <a:t>Could we say, up until this point Adam and Eve had the wisdom of YHVH – None the less,</a:t>
            </a:r>
            <a:r>
              <a:rPr lang="en-AU" sz="1800" dirty="0">
                <a:effectLst/>
                <a:latin typeface="Arial" panose="020B0604020202020204" pitchFamily="34" charset="0"/>
                <a:ea typeface="Calibri" panose="020F0502020204030204" pitchFamily="34" charset="0"/>
              </a:rPr>
              <a:t> </a:t>
            </a:r>
            <a:r>
              <a:rPr lang="en-AU" sz="1800" dirty="0">
                <a:latin typeface="Arial" panose="020B0604020202020204" pitchFamily="34" charset="0"/>
                <a:ea typeface="Calibri" panose="020F0502020204030204" pitchFamily="34" charset="0"/>
              </a:rPr>
              <a:t>i</a:t>
            </a:r>
            <a:r>
              <a:rPr lang="en-AU" sz="1800" dirty="0">
                <a:effectLst/>
                <a:latin typeface="Arial" panose="020B0604020202020204" pitchFamily="34" charset="0"/>
                <a:ea typeface="Calibri" panose="020F0502020204030204" pitchFamily="34" charset="0"/>
              </a:rPr>
              <a:t>t was when they decided to become “clever” that death entered their lives. This is such an important lesson for us to learn.</a:t>
            </a:r>
          </a:p>
          <a:p>
            <a:r>
              <a:rPr lang="en-AU" sz="1800" dirty="0">
                <a:latin typeface="Arial" panose="020B0604020202020204" pitchFamily="34" charset="0"/>
                <a:ea typeface="Calibri" panose="020F0502020204030204" pitchFamily="34" charset="0"/>
              </a:rPr>
              <a:t>Enter Free choice…</a:t>
            </a:r>
            <a:r>
              <a:rPr lang="en-AU" sz="1800" dirty="0">
                <a:effectLst/>
                <a:latin typeface="Arial" panose="020B0604020202020204" pitchFamily="34" charset="0"/>
                <a:ea typeface="Calibri" panose="020F0502020204030204" pitchFamily="34" charset="0"/>
              </a:rPr>
              <a:t> </a:t>
            </a:r>
            <a:endParaRPr lang="en-AU" sz="1800" dirty="0">
              <a:effectLst/>
              <a:latin typeface="Arial" panose="020B0604020202020204" pitchFamily="34" charset="0"/>
              <a:ea typeface="Calibri" panose="020F0502020204030204" pitchFamily="34" charset="0"/>
              <a:cs typeface="Arial" panose="020B0604020202020204" pitchFamily="34" charset="0"/>
            </a:endParaRPr>
          </a:p>
          <a:p>
            <a:endParaRPr lang="en-AU" sz="1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endParaRPr lang="en-AU" b="1" dirty="0"/>
          </a:p>
        </p:txBody>
      </p:sp>
    </p:spTree>
    <p:extLst>
      <p:ext uri="{BB962C8B-B14F-4D97-AF65-F5344CB8AC3E}">
        <p14:creationId xmlns:p14="http://schemas.microsoft.com/office/powerpoint/2010/main" val="3577129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13F8F-122F-2235-D589-B143B7D46E2F}"/>
              </a:ext>
            </a:extLst>
          </p:cNvPr>
          <p:cNvSpPr>
            <a:spLocks noGrp="1"/>
          </p:cNvSpPr>
          <p:nvPr>
            <p:ph type="title"/>
          </p:nvPr>
        </p:nvSpPr>
        <p:spPr>
          <a:xfrm>
            <a:off x="838200" y="365126"/>
            <a:ext cx="10515600" cy="315912"/>
          </a:xfrm>
        </p:spPr>
        <p:txBody>
          <a:bodyPr>
            <a:normAutofit fontScale="90000"/>
          </a:bodyPr>
          <a:lstStyle/>
          <a:p>
            <a:r>
              <a:rPr lang="en-AU" dirty="0">
                <a:solidFill>
                  <a:srgbClr val="FFFF00"/>
                </a:solidFill>
              </a:rPr>
              <a:t>Clever or Wise…</a:t>
            </a:r>
          </a:p>
        </p:txBody>
      </p:sp>
      <p:sp>
        <p:nvSpPr>
          <p:cNvPr id="3" name="Content Placeholder 2">
            <a:extLst>
              <a:ext uri="{FF2B5EF4-FFF2-40B4-BE49-F238E27FC236}">
                <a16:creationId xmlns:a16="http://schemas.microsoft.com/office/drawing/2014/main" id="{BBEADFA4-780C-3DD9-9C9B-18D65BBF14DF}"/>
              </a:ext>
            </a:extLst>
          </p:cNvPr>
          <p:cNvSpPr>
            <a:spLocks noGrp="1"/>
          </p:cNvSpPr>
          <p:nvPr>
            <p:ph idx="1"/>
          </p:nvPr>
        </p:nvSpPr>
        <p:spPr>
          <a:xfrm>
            <a:off x="838200" y="825623"/>
            <a:ext cx="10515600" cy="5351340"/>
          </a:xfrm>
        </p:spPr>
        <p:txBody>
          <a:bodyPr>
            <a:normAutofit lnSpcReduction="10000"/>
          </a:bodyPr>
          <a:lstStyle/>
          <a:p>
            <a:r>
              <a:rPr lang="en-AU" sz="1800" dirty="0">
                <a:effectLst/>
                <a:latin typeface="Arial" panose="020B0604020202020204" pitchFamily="34" charset="0"/>
                <a:ea typeface="Calibri" panose="020F0502020204030204" pitchFamily="34" charset="0"/>
              </a:rPr>
              <a:t> </a:t>
            </a:r>
            <a:r>
              <a:rPr lang="en-AU" sz="2400" dirty="0">
                <a:latin typeface="Arial" panose="020B0604020202020204" pitchFamily="34" charset="0"/>
                <a:ea typeface="Calibri" panose="020F0502020204030204" pitchFamily="34" charset="0"/>
              </a:rPr>
              <a:t>In making </a:t>
            </a:r>
            <a:r>
              <a:rPr lang="en-AU" sz="2400" dirty="0">
                <a:effectLst/>
                <a:latin typeface="Arial" panose="020B0604020202020204" pitchFamily="34" charset="0"/>
                <a:ea typeface="Calibri" panose="020F0502020204030204" pitchFamily="34" charset="0"/>
              </a:rPr>
              <a:t>choices [which we all do] either turns out for the good or bad. Biblical choices end in blessings or curses! If we choose to follow the instructions of </a:t>
            </a:r>
            <a:r>
              <a:rPr lang="en-AU" sz="2400" dirty="0" err="1">
                <a:effectLst/>
                <a:latin typeface="Arial" panose="020B0604020202020204" pitchFamily="34" charset="0"/>
                <a:ea typeface="Calibri" panose="020F0502020204030204" pitchFamily="34" charset="0"/>
              </a:rPr>
              <a:t>HaShem</a:t>
            </a:r>
            <a:r>
              <a:rPr lang="en-AU" sz="2400" dirty="0">
                <a:effectLst/>
                <a:latin typeface="Arial" panose="020B0604020202020204" pitchFamily="34" charset="0"/>
                <a:ea typeface="Calibri" panose="020F0502020204030204" pitchFamily="34" charset="0"/>
              </a:rPr>
              <a:t> then that choice will be blessed. On the other hand if we choose to reject the instructions of </a:t>
            </a:r>
            <a:r>
              <a:rPr lang="en-AU" sz="2400" dirty="0" err="1">
                <a:effectLst/>
                <a:latin typeface="Arial" panose="020B0604020202020204" pitchFamily="34" charset="0"/>
                <a:ea typeface="Calibri" panose="020F0502020204030204" pitchFamily="34" charset="0"/>
              </a:rPr>
              <a:t>HaShem</a:t>
            </a:r>
            <a:r>
              <a:rPr lang="en-AU" sz="2400" dirty="0">
                <a:effectLst/>
                <a:latin typeface="Arial" panose="020B0604020202020204" pitchFamily="34" charset="0"/>
                <a:ea typeface="Calibri" panose="020F0502020204030204" pitchFamily="34" charset="0"/>
              </a:rPr>
              <a:t> then that choice will end in a curse.</a:t>
            </a:r>
          </a:p>
          <a:p>
            <a:pPr marR="323850">
              <a:spcBef>
                <a:spcPts val="500"/>
              </a:spcBef>
              <a:spcAft>
                <a:spcPts val="500"/>
              </a:spcAft>
            </a:pPr>
            <a:r>
              <a:rPr lang="en-AU" sz="2400" b="1" i="1" dirty="0">
                <a:solidFill>
                  <a:srgbClr val="00B0F0"/>
                </a:solidFill>
                <a:effectLst/>
                <a:latin typeface="Arial" panose="020B0604020202020204" pitchFamily="34" charset="0"/>
                <a:ea typeface="Times New Roman" panose="02020603050405020304" pitchFamily="18" charset="0"/>
              </a:rPr>
              <a:t>28 “And if you faithfully obey the voice of the </a:t>
            </a:r>
            <a:r>
              <a:rPr lang="en-AU" sz="2400" b="1" i="1" cap="small" dirty="0">
                <a:solidFill>
                  <a:srgbClr val="00B0F0"/>
                </a:solidFill>
                <a:effectLst/>
                <a:latin typeface="Arial" panose="020B0604020202020204" pitchFamily="34" charset="0"/>
                <a:ea typeface="Times New Roman" panose="02020603050405020304" pitchFamily="18" charset="0"/>
              </a:rPr>
              <a:t>Lord</a:t>
            </a:r>
            <a:r>
              <a:rPr lang="en-AU" sz="2400" b="1" i="1" dirty="0">
                <a:solidFill>
                  <a:srgbClr val="00B0F0"/>
                </a:solidFill>
                <a:effectLst/>
                <a:latin typeface="Arial" panose="020B0604020202020204" pitchFamily="34" charset="0"/>
                <a:ea typeface="Times New Roman" panose="02020603050405020304" pitchFamily="18" charset="0"/>
              </a:rPr>
              <a:t> your God, being careful to do all his commandments that I command you today, the </a:t>
            </a:r>
            <a:r>
              <a:rPr lang="en-AU" sz="2400" b="1" i="1" cap="small" dirty="0">
                <a:solidFill>
                  <a:srgbClr val="00B0F0"/>
                </a:solidFill>
                <a:effectLst/>
                <a:latin typeface="Arial" panose="020B0604020202020204" pitchFamily="34" charset="0"/>
                <a:ea typeface="Times New Roman" panose="02020603050405020304" pitchFamily="18" charset="0"/>
              </a:rPr>
              <a:t>Lord</a:t>
            </a:r>
            <a:r>
              <a:rPr lang="en-AU" sz="2400" b="1" i="1" dirty="0">
                <a:solidFill>
                  <a:srgbClr val="00B0F0"/>
                </a:solidFill>
                <a:effectLst/>
                <a:latin typeface="Arial" panose="020B0604020202020204" pitchFamily="34" charset="0"/>
                <a:ea typeface="Times New Roman" panose="02020603050405020304" pitchFamily="18" charset="0"/>
              </a:rPr>
              <a:t> your God will set you high above all the nations of the earth. </a:t>
            </a:r>
            <a:r>
              <a:rPr lang="en-AU" sz="2400" b="1" i="1" baseline="30000" dirty="0">
                <a:solidFill>
                  <a:srgbClr val="00B0F0"/>
                </a:solidFill>
                <a:effectLst/>
                <a:latin typeface="Arial" panose="020B0604020202020204" pitchFamily="34" charset="0"/>
                <a:ea typeface="Times New Roman" panose="02020603050405020304" pitchFamily="18" charset="0"/>
              </a:rPr>
              <a:t>2 </a:t>
            </a:r>
            <a:r>
              <a:rPr lang="en-AU" sz="2400" b="1" i="1" dirty="0">
                <a:solidFill>
                  <a:srgbClr val="00B0F0"/>
                </a:solidFill>
                <a:effectLst/>
                <a:latin typeface="Arial" panose="020B0604020202020204" pitchFamily="34" charset="0"/>
                <a:ea typeface="Times New Roman" panose="02020603050405020304" pitchFamily="18" charset="0"/>
              </a:rPr>
              <a:t>And all these blessings shall come upon you and overtake you, if you obey the voice of the </a:t>
            </a:r>
            <a:r>
              <a:rPr lang="en-AU" sz="2400" b="1" i="1" cap="small" dirty="0">
                <a:solidFill>
                  <a:srgbClr val="00B0F0"/>
                </a:solidFill>
                <a:effectLst/>
                <a:latin typeface="Arial" panose="020B0604020202020204" pitchFamily="34" charset="0"/>
                <a:ea typeface="Times New Roman" panose="02020603050405020304" pitchFamily="18" charset="0"/>
              </a:rPr>
              <a:t>Lord</a:t>
            </a:r>
            <a:r>
              <a:rPr lang="en-AU" sz="2400" b="1" i="1" dirty="0">
                <a:solidFill>
                  <a:srgbClr val="00B0F0"/>
                </a:solidFill>
                <a:effectLst/>
                <a:latin typeface="Arial" panose="020B0604020202020204" pitchFamily="34" charset="0"/>
                <a:ea typeface="Times New Roman" panose="02020603050405020304" pitchFamily="18" charset="0"/>
              </a:rPr>
              <a:t> your God.</a:t>
            </a:r>
            <a:r>
              <a:rPr lang="en-AU" sz="2400" b="1" dirty="0">
                <a:solidFill>
                  <a:srgbClr val="00B0F0"/>
                </a:solidFill>
                <a:effectLst/>
                <a:latin typeface="Arial" panose="020B0604020202020204" pitchFamily="34" charset="0"/>
                <a:ea typeface="Times New Roman" panose="02020603050405020304" pitchFamily="18" charset="0"/>
              </a:rPr>
              <a:t>  </a:t>
            </a:r>
            <a:r>
              <a:rPr lang="en-AU" sz="2400" dirty="0">
                <a:effectLst/>
                <a:latin typeface="Arial" panose="020B0604020202020204" pitchFamily="34" charset="0"/>
                <a:ea typeface="Times New Roman" panose="02020603050405020304" pitchFamily="18" charset="0"/>
              </a:rPr>
              <a:t>Deuteronomy 28:1-2 [ESV]</a:t>
            </a:r>
            <a:endParaRPr lang="en-AU" sz="2400" dirty="0">
              <a:effectLst/>
              <a:latin typeface="Times New Roman" panose="02020603050405020304" pitchFamily="18" charset="0"/>
              <a:ea typeface="Times New Roman" panose="02020603050405020304" pitchFamily="18" charset="0"/>
            </a:endParaRPr>
          </a:p>
          <a:p>
            <a:pPr marR="323850">
              <a:lnSpc>
                <a:spcPct val="115000"/>
              </a:lnSpc>
              <a:spcAft>
                <a:spcPts val="1000"/>
              </a:spcAft>
            </a:pPr>
            <a:r>
              <a:rPr lang="en-AU" sz="2400" b="1" i="1" baseline="30000" dirty="0">
                <a:solidFill>
                  <a:srgbClr val="00B0F0"/>
                </a:solidFill>
                <a:effectLst/>
                <a:latin typeface="Arial" panose="020B0604020202020204" pitchFamily="34" charset="0"/>
                <a:ea typeface="Calibri" panose="020F0502020204030204" pitchFamily="34" charset="0"/>
                <a:cs typeface="Arial" panose="020B0604020202020204" pitchFamily="34" charset="0"/>
              </a:rPr>
              <a:t>15 </a:t>
            </a:r>
            <a:r>
              <a:rPr lang="en-AU" sz="2400" b="1" i="1" dirty="0">
                <a:solidFill>
                  <a:srgbClr val="00B0F0"/>
                </a:solidFill>
                <a:effectLst/>
                <a:latin typeface="Arial" panose="020B0604020202020204" pitchFamily="34" charset="0"/>
                <a:ea typeface="Calibri" panose="020F0502020204030204" pitchFamily="34" charset="0"/>
                <a:cs typeface="Arial" panose="020B0604020202020204" pitchFamily="34" charset="0"/>
              </a:rPr>
              <a:t>“But if you will not obey the voice of the </a:t>
            </a:r>
            <a:r>
              <a:rPr lang="en-AU" sz="2400" b="1" i="1" cap="small" dirty="0">
                <a:solidFill>
                  <a:srgbClr val="00B0F0"/>
                </a:solidFill>
                <a:effectLst/>
                <a:latin typeface="Arial" panose="020B0604020202020204" pitchFamily="34" charset="0"/>
                <a:ea typeface="Calibri" panose="020F0502020204030204" pitchFamily="34" charset="0"/>
                <a:cs typeface="Arial" panose="020B0604020202020204" pitchFamily="34" charset="0"/>
              </a:rPr>
              <a:t>Lord</a:t>
            </a:r>
            <a:r>
              <a:rPr lang="en-AU" sz="2400" b="1" i="1" dirty="0">
                <a:solidFill>
                  <a:srgbClr val="00B0F0"/>
                </a:solidFill>
                <a:effectLst/>
                <a:latin typeface="Arial" panose="020B0604020202020204" pitchFamily="34" charset="0"/>
                <a:ea typeface="Calibri" panose="020F0502020204030204" pitchFamily="34" charset="0"/>
                <a:cs typeface="Arial" panose="020B0604020202020204" pitchFamily="34" charset="0"/>
              </a:rPr>
              <a:t> your God or be careful to do all his commandments and his statutes that I command you today, then all these curses shall come upon you and overtake you.</a:t>
            </a:r>
            <a:r>
              <a:rPr lang="en-AU" sz="2400" b="1"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en-AU" sz="2400" dirty="0">
                <a:effectLst/>
                <a:latin typeface="Arial" panose="020B0604020202020204" pitchFamily="34" charset="0"/>
                <a:ea typeface="Calibri" panose="020F0502020204030204" pitchFamily="34" charset="0"/>
                <a:cs typeface="Arial" panose="020B0604020202020204" pitchFamily="34" charset="0"/>
              </a:rPr>
              <a:t>Deuteronomy 28:15 [ESV]…</a:t>
            </a:r>
            <a:endParaRPr lang="en-AU" sz="2400" dirty="0">
              <a:effectLst/>
              <a:latin typeface="Calibri" panose="020F0502020204030204" pitchFamily="34" charset="0"/>
              <a:ea typeface="Calibri" panose="020F0502020204030204" pitchFamily="34" charset="0"/>
              <a:cs typeface="Arial" panose="020B0604020202020204" pitchFamily="34" charset="0"/>
            </a:endParaRPr>
          </a:p>
          <a:p>
            <a:endParaRPr lang="en-AU" sz="2400" dirty="0"/>
          </a:p>
        </p:txBody>
      </p:sp>
    </p:spTree>
    <p:extLst>
      <p:ext uri="{BB962C8B-B14F-4D97-AF65-F5344CB8AC3E}">
        <p14:creationId xmlns:p14="http://schemas.microsoft.com/office/powerpoint/2010/main" val="2898493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E7D61-ED5A-25CD-8063-1C1BAD6203E2}"/>
              </a:ext>
            </a:extLst>
          </p:cNvPr>
          <p:cNvSpPr>
            <a:spLocks noGrp="1"/>
          </p:cNvSpPr>
          <p:nvPr>
            <p:ph type="title"/>
          </p:nvPr>
        </p:nvSpPr>
        <p:spPr>
          <a:xfrm>
            <a:off x="838200" y="365126"/>
            <a:ext cx="10515600" cy="315912"/>
          </a:xfrm>
        </p:spPr>
        <p:txBody>
          <a:bodyPr>
            <a:normAutofit fontScale="90000"/>
          </a:bodyPr>
          <a:lstStyle/>
          <a:p>
            <a:r>
              <a:rPr lang="en-AU" dirty="0">
                <a:solidFill>
                  <a:srgbClr val="FFFF00"/>
                </a:solidFill>
              </a:rPr>
              <a:t>Clever or Wise…</a:t>
            </a:r>
          </a:p>
        </p:txBody>
      </p:sp>
      <p:sp>
        <p:nvSpPr>
          <p:cNvPr id="3" name="Content Placeholder 2">
            <a:extLst>
              <a:ext uri="{FF2B5EF4-FFF2-40B4-BE49-F238E27FC236}">
                <a16:creationId xmlns:a16="http://schemas.microsoft.com/office/drawing/2014/main" id="{088875EC-82DC-B794-13EC-CC9312D69E58}"/>
              </a:ext>
            </a:extLst>
          </p:cNvPr>
          <p:cNvSpPr>
            <a:spLocks noGrp="1"/>
          </p:cNvSpPr>
          <p:nvPr>
            <p:ph idx="1"/>
          </p:nvPr>
        </p:nvSpPr>
        <p:spPr>
          <a:xfrm>
            <a:off x="838200" y="861134"/>
            <a:ext cx="10515600" cy="5315829"/>
          </a:xfrm>
        </p:spPr>
        <p:txBody>
          <a:bodyPr>
            <a:normAutofit/>
          </a:bodyPr>
          <a:lstStyle/>
          <a:p>
            <a:r>
              <a:rPr lang="en-AU" sz="2400" dirty="0">
                <a:effectLst/>
                <a:latin typeface="Arial" panose="020B0604020202020204" pitchFamily="34" charset="0"/>
                <a:ea typeface="Calibri" panose="020F0502020204030204" pitchFamily="34" charset="0"/>
              </a:rPr>
              <a:t>I encourage you to take the time to view the list of blessings and curses…</a:t>
            </a:r>
          </a:p>
          <a:p>
            <a:r>
              <a:rPr lang="en-AU" sz="2400" dirty="0">
                <a:effectLst/>
                <a:latin typeface="Arial" panose="020B0604020202020204" pitchFamily="34" charset="0"/>
                <a:ea typeface="Calibri" panose="020F0502020204030204" pitchFamily="34" charset="0"/>
              </a:rPr>
              <a:t> Not sure about you, but </a:t>
            </a:r>
            <a:r>
              <a:rPr lang="en-AU" sz="2400" dirty="0">
                <a:latin typeface="Arial" panose="020B0604020202020204" pitchFamily="34" charset="0"/>
                <a:ea typeface="Calibri" panose="020F0502020204030204" pitchFamily="34" charset="0"/>
              </a:rPr>
              <a:t>I believe the wise</a:t>
            </a:r>
            <a:r>
              <a:rPr lang="en-AU" sz="2400" dirty="0">
                <a:effectLst/>
                <a:latin typeface="Arial" panose="020B0604020202020204" pitchFamily="34" charset="0"/>
                <a:ea typeface="Calibri" panose="020F0502020204030204" pitchFamily="34" charset="0"/>
              </a:rPr>
              <a:t> would choose the blessings. Great News: </a:t>
            </a:r>
            <a:r>
              <a:rPr lang="en-AU" sz="2400" dirty="0">
                <a:latin typeface="Arial" panose="020B0604020202020204" pitchFamily="34" charset="0"/>
                <a:ea typeface="Calibri" panose="020F0502020204030204" pitchFamily="34" charset="0"/>
              </a:rPr>
              <a:t>You</a:t>
            </a:r>
            <a:r>
              <a:rPr lang="en-AU" sz="2400" dirty="0">
                <a:effectLst/>
                <a:latin typeface="Arial" panose="020B0604020202020204" pitchFamily="34" charset="0"/>
                <a:ea typeface="Calibri" panose="020F0502020204030204" pitchFamily="34" charset="0"/>
              </a:rPr>
              <a:t> can choose! </a:t>
            </a:r>
            <a:r>
              <a:rPr lang="en-AU" sz="2400" dirty="0">
                <a:latin typeface="Arial" panose="020B0604020202020204" pitchFamily="34" charset="0"/>
                <a:ea typeface="Calibri" panose="020F0502020204030204" pitchFamily="34" charset="0"/>
              </a:rPr>
              <a:t>You</a:t>
            </a:r>
            <a:r>
              <a:rPr lang="en-AU" sz="2400" dirty="0">
                <a:effectLst/>
                <a:latin typeface="Arial" panose="020B0604020202020204" pitchFamily="34" charset="0"/>
                <a:ea typeface="Calibri" panose="020F0502020204030204" pitchFamily="34" charset="0"/>
              </a:rPr>
              <a:t> can choose to employ the wisdom of YHVH and follow His instructions for your lives, thus receiving future blessings. On the other hand you can choose to be clever and employ your own “smarts” reject the Torah and receive the curses. The choice is really yours to make. </a:t>
            </a:r>
          </a:p>
          <a:p>
            <a:r>
              <a:rPr lang="en-AU" sz="2400" dirty="0">
                <a:latin typeface="Arial" panose="020B0604020202020204" pitchFamily="34" charset="0"/>
              </a:rPr>
              <a:t>Most peoples are choosing to be clever over wise. Certainly our so-called leaders are choosing to be clever over wise, thus causing havoc, confusion, and a multitude or curses for people everywhere.</a:t>
            </a:r>
          </a:p>
          <a:p>
            <a:r>
              <a:rPr lang="en-AU" sz="2400" dirty="0">
                <a:latin typeface="Arial" panose="020B0604020202020204" pitchFamily="34" charset="0"/>
              </a:rPr>
              <a:t>Tragically many so-called bible leaders, and teachers continue to stray away from the precious instructions of YHVH, choosing to be clever over wise. This too can only end in current, and future biblical curses. </a:t>
            </a:r>
            <a:endParaRPr lang="en-AU" sz="2400" dirty="0"/>
          </a:p>
        </p:txBody>
      </p:sp>
    </p:spTree>
    <p:extLst>
      <p:ext uri="{BB962C8B-B14F-4D97-AF65-F5344CB8AC3E}">
        <p14:creationId xmlns:p14="http://schemas.microsoft.com/office/powerpoint/2010/main" val="1127764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971EE-1413-BD55-FE81-F2D82D42A574}"/>
              </a:ext>
            </a:extLst>
          </p:cNvPr>
          <p:cNvSpPr>
            <a:spLocks noGrp="1"/>
          </p:cNvSpPr>
          <p:nvPr>
            <p:ph type="title"/>
          </p:nvPr>
        </p:nvSpPr>
        <p:spPr>
          <a:xfrm>
            <a:off x="838200" y="365125"/>
            <a:ext cx="10515600" cy="398355"/>
          </a:xfrm>
        </p:spPr>
        <p:txBody>
          <a:bodyPr>
            <a:normAutofit fontScale="90000"/>
          </a:bodyPr>
          <a:lstStyle/>
          <a:p>
            <a:r>
              <a:rPr lang="en-US" dirty="0">
                <a:solidFill>
                  <a:srgbClr val="FFFF00"/>
                </a:solidFill>
              </a:rPr>
              <a:t>Clever or Wise…</a:t>
            </a:r>
            <a:endParaRPr lang="en-AU" dirty="0">
              <a:solidFill>
                <a:srgbClr val="FFFF00"/>
              </a:solidFill>
            </a:endParaRPr>
          </a:p>
        </p:txBody>
      </p:sp>
      <p:sp>
        <p:nvSpPr>
          <p:cNvPr id="3" name="Content Placeholder 2">
            <a:extLst>
              <a:ext uri="{FF2B5EF4-FFF2-40B4-BE49-F238E27FC236}">
                <a16:creationId xmlns:a16="http://schemas.microsoft.com/office/drawing/2014/main" id="{3404D7FB-2CBF-AC47-8326-E2AC7D71D296}"/>
              </a:ext>
            </a:extLst>
          </p:cNvPr>
          <p:cNvSpPr>
            <a:spLocks noGrp="1"/>
          </p:cNvSpPr>
          <p:nvPr>
            <p:ph idx="1"/>
          </p:nvPr>
        </p:nvSpPr>
        <p:spPr>
          <a:xfrm>
            <a:off x="838200" y="887767"/>
            <a:ext cx="10515600" cy="5289196"/>
          </a:xfrm>
        </p:spPr>
        <p:txBody>
          <a:bodyPr>
            <a:normAutofit fontScale="92500" lnSpcReduction="20000"/>
          </a:bodyPr>
          <a:lstStyle/>
          <a:p>
            <a:r>
              <a:rPr lang="en-US" sz="2400" dirty="0"/>
              <a:t>Something that is often overlooked is the fact it is YHVH who is in total control of the curses as well as the blessings. People often blame the devil when things go astray, but it is usually due to the choices we make.</a:t>
            </a:r>
          </a:p>
          <a:p>
            <a:r>
              <a:rPr lang="en-US" sz="2400" dirty="0"/>
              <a:t>Remember we occupy a fallen world, a world that is not our home, a world that must end in it’s current state – Baruch </a:t>
            </a:r>
            <a:r>
              <a:rPr lang="en-US" sz="2400" dirty="0" err="1"/>
              <a:t>HaSHem</a:t>
            </a:r>
            <a:r>
              <a:rPr lang="en-US" sz="2400" dirty="0"/>
              <a:t>…</a:t>
            </a:r>
          </a:p>
          <a:p>
            <a:r>
              <a:rPr lang="en-US" sz="2400" dirty="0"/>
              <a:t>This current world cannot be a paradise for God’s people. It is in the hands of the clever people. Notice they seek, and search for ways to live forever… yet in their cleverness they show no wisdom in turning to the only One who can deliver eternal life…</a:t>
            </a:r>
          </a:p>
          <a:p>
            <a:pPr>
              <a:lnSpc>
                <a:spcPct val="115000"/>
              </a:lnSpc>
              <a:spcAft>
                <a:spcPts val="1000"/>
              </a:spcAft>
            </a:pPr>
            <a:r>
              <a:rPr lang="en-AU" sz="2400" dirty="0">
                <a:effectLst/>
                <a:latin typeface="Calibri" panose="020F0502020204030204" pitchFamily="34" charset="0"/>
                <a:ea typeface="Calibri" panose="020F0502020204030204" pitchFamily="34" charset="0"/>
                <a:cs typeface="Calibri" panose="020F0502020204030204" pitchFamily="34" charset="0"/>
              </a:rPr>
              <a:t>You may be the most clever person in the world, but unless you put away your cleverness and take up the wisdom of YHVH, it will all end in naught. </a:t>
            </a:r>
          </a:p>
          <a:p>
            <a:pPr>
              <a:lnSpc>
                <a:spcPct val="115000"/>
              </a:lnSpc>
              <a:spcAft>
                <a:spcPts val="1000"/>
              </a:spcAft>
            </a:pPr>
            <a:r>
              <a:rPr lang="en-AU" sz="2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“Woe to those who are wise in their own eyes, and clever in their own sight”  </a:t>
            </a:r>
            <a:r>
              <a:rPr lang="en-AU" sz="2400" dirty="0">
                <a:effectLst/>
                <a:latin typeface="Calibri" panose="020F0502020204030204" pitchFamily="34" charset="0"/>
                <a:ea typeface="Calibri" panose="020F0502020204030204" pitchFamily="34" charset="0"/>
                <a:cs typeface="Calibri" panose="020F0502020204030204" pitchFamily="34" charset="0"/>
              </a:rPr>
              <a:t>Isaiah 5:21 [NASB]</a:t>
            </a:r>
          </a:p>
          <a:p>
            <a:pPr>
              <a:lnSpc>
                <a:spcPct val="115000"/>
              </a:lnSpc>
              <a:spcAft>
                <a:spcPts val="1000"/>
              </a:spcAft>
            </a:pPr>
            <a:r>
              <a:rPr lang="en-AU" sz="2400"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“For it is written, ‘I will destroy the wisdom of the wise, and the cleverness of the clever I will set aside.’”  </a:t>
            </a:r>
            <a:r>
              <a:rPr lang="en-AU" sz="2400" dirty="0">
                <a:effectLst/>
                <a:latin typeface="Calibri" panose="020F0502020204030204" pitchFamily="34" charset="0"/>
                <a:ea typeface="Calibri" panose="020F0502020204030204" pitchFamily="34" charset="0"/>
                <a:cs typeface="Calibri" panose="020F0502020204030204" pitchFamily="34" charset="0"/>
              </a:rPr>
              <a:t>1Corinthians 1:19 [NASB]</a:t>
            </a:r>
          </a:p>
          <a:p>
            <a:endParaRPr lang="en-AU" sz="2400" dirty="0"/>
          </a:p>
        </p:txBody>
      </p:sp>
    </p:spTree>
    <p:extLst>
      <p:ext uri="{BB962C8B-B14F-4D97-AF65-F5344CB8AC3E}">
        <p14:creationId xmlns:p14="http://schemas.microsoft.com/office/powerpoint/2010/main" val="3124542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3043C-B8B0-E6D5-00B8-7E5C65F0951E}"/>
              </a:ext>
            </a:extLst>
          </p:cNvPr>
          <p:cNvSpPr>
            <a:spLocks noGrp="1"/>
          </p:cNvSpPr>
          <p:nvPr>
            <p:ph type="title"/>
          </p:nvPr>
        </p:nvSpPr>
        <p:spPr>
          <a:xfrm>
            <a:off x="838200" y="365126"/>
            <a:ext cx="10515600" cy="315912"/>
          </a:xfrm>
        </p:spPr>
        <p:txBody>
          <a:bodyPr>
            <a:normAutofit fontScale="90000"/>
          </a:bodyPr>
          <a:lstStyle/>
          <a:p>
            <a:r>
              <a:rPr lang="en-US" dirty="0">
                <a:solidFill>
                  <a:srgbClr val="FFFF00"/>
                </a:solidFill>
              </a:rPr>
              <a:t>Clever or Wise…</a:t>
            </a:r>
            <a:endParaRPr lang="en-AU" dirty="0">
              <a:solidFill>
                <a:srgbClr val="FFFF00"/>
              </a:solidFill>
            </a:endParaRPr>
          </a:p>
        </p:txBody>
      </p:sp>
      <p:sp>
        <p:nvSpPr>
          <p:cNvPr id="3" name="Content Placeholder 2">
            <a:extLst>
              <a:ext uri="{FF2B5EF4-FFF2-40B4-BE49-F238E27FC236}">
                <a16:creationId xmlns:a16="http://schemas.microsoft.com/office/drawing/2014/main" id="{293C29AB-2FA5-8E9C-4259-BD5C1AC088CE}"/>
              </a:ext>
            </a:extLst>
          </p:cNvPr>
          <p:cNvSpPr>
            <a:spLocks noGrp="1"/>
          </p:cNvSpPr>
          <p:nvPr>
            <p:ph idx="1"/>
          </p:nvPr>
        </p:nvSpPr>
        <p:spPr>
          <a:xfrm>
            <a:off x="838200" y="861134"/>
            <a:ext cx="10515600" cy="5315829"/>
          </a:xfrm>
        </p:spPr>
        <p:txBody>
          <a:bodyPr>
            <a:normAutofit/>
          </a:bodyPr>
          <a:lstStyle/>
          <a:p>
            <a:pPr>
              <a:lnSpc>
                <a:spcPct val="115000"/>
              </a:lnSpc>
              <a:spcAft>
                <a:spcPts val="1000"/>
              </a:spcAft>
            </a:pPr>
            <a:r>
              <a:rPr lang="en-AU" sz="1800" dirty="0">
                <a:effectLst/>
                <a:latin typeface="Arial" panose="020B0604020202020204" pitchFamily="34" charset="0"/>
                <a:ea typeface="Calibri" panose="020F0502020204030204" pitchFamily="34" charset="0"/>
                <a:cs typeface="Arial" panose="020B0604020202020204" pitchFamily="34" charset="0"/>
              </a:rPr>
              <a:t>We must be wise in our choices if we are to improve our lives. We cannot have any reliance on our cleverness as this is mostly shrouded in deceit, resulting in a toxic cocktail of misery. </a:t>
            </a:r>
            <a:endParaRPr lang="en-AU"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en-AU" sz="1800" dirty="0">
                <a:effectLst/>
                <a:latin typeface="Arial" panose="020B0604020202020204" pitchFamily="34" charset="0"/>
                <a:ea typeface="Calibri" panose="020F0502020204030204" pitchFamily="34" charset="0"/>
                <a:cs typeface="Arial" panose="020B0604020202020204" pitchFamily="34" charset="0"/>
              </a:rPr>
              <a:t>Would it not be wonderful for us to truthfully utter the following words?</a:t>
            </a:r>
            <a:endParaRPr lang="en-AU" sz="18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en-AU" sz="1800" dirty="0">
                <a:solidFill>
                  <a:srgbClr val="00B0F0"/>
                </a:solidFill>
                <a:effectLst/>
                <a:latin typeface="Arial" panose="020B0604020202020204" pitchFamily="34" charset="0"/>
                <a:ea typeface="Calibri" panose="020F0502020204030204" pitchFamily="34" charset="0"/>
                <a:cs typeface="Arial" panose="020B0604020202020204" pitchFamily="34" charset="0"/>
              </a:rPr>
              <a:t>“For we did not follow cleverly devised tales when we made known to you the power and coming of our Lord </a:t>
            </a:r>
            <a:r>
              <a:rPr lang="en-AU" sz="1800" dirty="0" err="1">
                <a:solidFill>
                  <a:srgbClr val="00B0F0"/>
                </a:solidFill>
                <a:effectLst/>
                <a:latin typeface="Arial" panose="020B0604020202020204" pitchFamily="34" charset="0"/>
                <a:ea typeface="Calibri" panose="020F0502020204030204" pitchFamily="34" charset="0"/>
                <a:cs typeface="Arial" panose="020B0604020202020204" pitchFamily="34" charset="0"/>
              </a:rPr>
              <a:t>Yeshua</a:t>
            </a:r>
            <a:r>
              <a:rPr lang="en-AU" sz="1800" dirty="0">
                <a:solidFill>
                  <a:srgbClr val="00B0F0"/>
                </a:solidFill>
                <a:effectLst/>
                <a:latin typeface="Arial" panose="020B0604020202020204" pitchFamily="34" charset="0"/>
                <a:ea typeface="Calibri" panose="020F0502020204030204" pitchFamily="34" charset="0"/>
                <a:cs typeface="Arial" panose="020B0604020202020204" pitchFamily="34" charset="0"/>
              </a:rPr>
              <a:t> </a:t>
            </a:r>
            <a:r>
              <a:rPr lang="en-AU" sz="1800" dirty="0" err="1">
                <a:solidFill>
                  <a:srgbClr val="00B0F0"/>
                </a:solidFill>
                <a:effectLst/>
                <a:latin typeface="Arial" panose="020B0604020202020204" pitchFamily="34" charset="0"/>
                <a:ea typeface="Calibri" panose="020F0502020204030204" pitchFamily="34" charset="0"/>
                <a:cs typeface="Arial" panose="020B0604020202020204" pitchFamily="34" charset="0"/>
              </a:rPr>
              <a:t>HaMoshiach</a:t>
            </a:r>
            <a:r>
              <a:rPr lang="en-AU" sz="1800" dirty="0">
                <a:solidFill>
                  <a:srgbClr val="00B0F0"/>
                </a:solidFill>
                <a:effectLst/>
                <a:latin typeface="Arial" panose="020B0604020202020204" pitchFamily="34" charset="0"/>
                <a:ea typeface="Calibri" panose="020F0502020204030204" pitchFamily="34" charset="0"/>
                <a:cs typeface="Arial" panose="020B0604020202020204" pitchFamily="34" charset="0"/>
              </a:rPr>
              <a:t>, but we were eyewitnesses of His majesty”.  </a:t>
            </a:r>
            <a:r>
              <a:rPr lang="en-AU" sz="1800" dirty="0">
                <a:effectLst/>
                <a:latin typeface="Arial" panose="020B0604020202020204" pitchFamily="34" charset="0"/>
                <a:ea typeface="Calibri" panose="020F0502020204030204" pitchFamily="34" charset="0"/>
                <a:cs typeface="Arial" panose="020B0604020202020204" pitchFamily="34" charset="0"/>
              </a:rPr>
              <a:t>2Peter 1:16 [NASB]</a:t>
            </a:r>
          </a:p>
          <a:p>
            <a:pPr>
              <a:lnSpc>
                <a:spcPct val="115000"/>
              </a:lnSpc>
              <a:spcAft>
                <a:spcPts val="1000"/>
              </a:spcAft>
            </a:pPr>
            <a:r>
              <a:rPr lang="en-AU" sz="1800" dirty="0">
                <a:latin typeface="Arial" panose="020B0604020202020204" pitchFamily="34" charset="0"/>
                <a:ea typeface="Calibri" panose="020F0502020204030204" pitchFamily="34" charset="0"/>
                <a:cs typeface="Arial" panose="020B0604020202020204" pitchFamily="34" charset="0"/>
              </a:rPr>
              <a:t>If we choose to be wise in the choices we make – we can look forward to:</a:t>
            </a:r>
          </a:p>
          <a:p>
            <a:r>
              <a:rPr lang="en-US" sz="1800" baseline="30000" dirty="0">
                <a:solidFill>
                  <a:srgbClr val="00B0F0"/>
                </a:solidFill>
              </a:rPr>
              <a:t>13 </a:t>
            </a:r>
            <a:r>
              <a:rPr lang="en-US" sz="1800" dirty="0">
                <a:solidFill>
                  <a:srgbClr val="00B0F0"/>
                </a:solidFill>
              </a:rPr>
              <a:t>Then one of the elders answered, saying to me, “Who are these dressed in white robes, and where have they come from?” I said to him, “Sir, you know.” </a:t>
            </a:r>
            <a:r>
              <a:rPr lang="en-US" sz="1800" baseline="30000" dirty="0">
                <a:solidFill>
                  <a:srgbClr val="00B0F0"/>
                </a:solidFill>
              </a:rPr>
              <a:t>14 </a:t>
            </a:r>
            <a:r>
              <a:rPr lang="en-US" sz="1800" dirty="0">
                <a:solidFill>
                  <a:srgbClr val="00B0F0"/>
                </a:solidFill>
              </a:rPr>
              <a:t>Then he said to me, “These are the ones coming out of the great tribulation. They have washed their robes and made them white</a:t>
            </a:r>
            <a:r>
              <a:rPr lang="en-US" sz="1800" baseline="30000" dirty="0">
                <a:solidFill>
                  <a:srgbClr val="00B0F0"/>
                </a:solidFill>
              </a:rPr>
              <a:t>[</a:t>
            </a:r>
            <a:r>
              <a:rPr lang="en-US" sz="1800" baseline="30000" dirty="0">
                <a:solidFill>
                  <a:srgbClr val="00B0F0"/>
                </a:solidFill>
                <a:hlinkClick r:id="rId2" tooltip="See footnote b">
                  <a:extLst>
                    <a:ext uri="{A12FA001-AC4F-418D-AE19-62706E023703}">
                      <ahyp:hlinkClr xmlns:ahyp="http://schemas.microsoft.com/office/drawing/2018/hyperlinkcolor" val="tx"/>
                    </a:ext>
                  </a:extLst>
                </a:hlinkClick>
              </a:rPr>
              <a:t>b</a:t>
            </a:r>
            <a:r>
              <a:rPr lang="en-US" sz="1800" baseline="30000" dirty="0">
                <a:solidFill>
                  <a:srgbClr val="00B0F0"/>
                </a:solidFill>
              </a:rPr>
              <a:t>]</a:t>
            </a:r>
            <a:r>
              <a:rPr lang="en-US" sz="1800" dirty="0">
                <a:solidFill>
                  <a:srgbClr val="00B0F0"/>
                </a:solidFill>
              </a:rPr>
              <a:t> in the blood of the Lamb. </a:t>
            </a:r>
            <a:r>
              <a:rPr lang="en-US" sz="1800" baseline="30000" dirty="0">
                <a:solidFill>
                  <a:srgbClr val="00B0F0"/>
                </a:solidFill>
              </a:rPr>
              <a:t>15 </a:t>
            </a:r>
            <a:r>
              <a:rPr lang="en-US" sz="1800" dirty="0">
                <a:solidFill>
                  <a:srgbClr val="00B0F0"/>
                </a:solidFill>
              </a:rPr>
              <a:t>For this reason, they are before the throne of God, and they serve Him day and night in His Temple. The One seated on the throne will shelter them. </a:t>
            </a:r>
            <a:r>
              <a:rPr lang="en-US" sz="1800" baseline="30000" dirty="0">
                <a:solidFill>
                  <a:srgbClr val="00B0F0"/>
                </a:solidFill>
              </a:rPr>
              <a:t>[16 </a:t>
            </a:r>
            <a:r>
              <a:rPr lang="en-US" sz="1800" dirty="0">
                <a:solidFill>
                  <a:srgbClr val="00B0F0"/>
                </a:solidFill>
              </a:rPr>
              <a:t>They shall never again go hungry, nor thirst anymore; the sun shall not beat down on them, nor any scorching heat. </a:t>
            </a:r>
            <a:r>
              <a:rPr lang="en-US" sz="1800" baseline="30000" dirty="0">
                <a:solidFill>
                  <a:srgbClr val="00B0F0"/>
                </a:solidFill>
              </a:rPr>
              <a:t>17 </a:t>
            </a:r>
            <a:r>
              <a:rPr lang="en-US" sz="1800" dirty="0">
                <a:solidFill>
                  <a:srgbClr val="00B0F0"/>
                </a:solidFill>
              </a:rPr>
              <a:t>For the Lamb in the midst of the throne shall shepherd them and guide them to springs of living water, and God shall wipe away every tear from their eyes.” </a:t>
            </a:r>
            <a:r>
              <a:rPr lang="en-AU" sz="1800" dirty="0">
                <a:effectLst/>
                <a:latin typeface="Arial" panose="020B0604020202020204" pitchFamily="34" charset="0"/>
                <a:ea typeface="Calibri" panose="020F0502020204030204" pitchFamily="34" charset="0"/>
                <a:cs typeface="Arial" panose="020B0604020202020204" pitchFamily="34" charset="0"/>
              </a:rPr>
              <a:t>Revelation 7:13-17</a:t>
            </a:r>
          </a:p>
          <a:p>
            <a:pPr>
              <a:lnSpc>
                <a:spcPct val="115000"/>
              </a:lnSpc>
              <a:spcAft>
                <a:spcPts val="1000"/>
              </a:spcAft>
            </a:pPr>
            <a:endParaRPr lang="en-AU" sz="1800" dirty="0">
              <a:effectLst/>
              <a:latin typeface="Calibri" panose="020F0502020204030204" pitchFamily="34" charset="0"/>
              <a:ea typeface="Calibri" panose="020F050202020403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161288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74712-3133-47BF-E00E-DEC10BD913B3}"/>
              </a:ext>
            </a:extLst>
          </p:cNvPr>
          <p:cNvSpPr>
            <a:spLocks noGrp="1"/>
          </p:cNvSpPr>
          <p:nvPr>
            <p:ph type="title"/>
          </p:nvPr>
        </p:nvSpPr>
        <p:spPr>
          <a:xfrm>
            <a:off x="838200" y="365125"/>
            <a:ext cx="10515600" cy="433865"/>
          </a:xfrm>
        </p:spPr>
        <p:txBody>
          <a:bodyPr>
            <a:normAutofit fontScale="90000"/>
          </a:bodyPr>
          <a:lstStyle/>
          <a:p>
            <a:r>
              <a:rPr lang="en-US" dirty="0">
                <a:solidFill>
                  <a:srgbClr val="FFFF00"/>
                </a:solidFill>
              </a:rPr>
              <a:t>Clever or Wise…</a:t>
            </a:r>
            <a:endParaRPr lang="en-AU" dirty="0">
              <a:solidFill>
                <a:srgbClr val="FFFF00"/>
              </a:solidFill>
            </a:endParaRPr>
          </a:p>
        </p:txBody>
      </p:sp>
      <p:sp>
        <p:nvSpPr>
          <p:cNvPr id="3" name="Content Placeholder 2">
            <a:extLst>
              <a:ext uri="{FF2B5EF4-FFF2-40B4-BE49-F238E27FC236}">
                <a16:creationId xmlns:a16="http://schemas.microsoft.com/office/drawing/2014/main" id="{3B174990-AB8A-C121-20AD-76733972131A}"/>
              </a:ext>
            </a:extLst>
          </p:cNvPr>
          <p:cNvSpPr>
            <a:spLocks noGrp="1"/>
          </p:cNvSpPr>
          <p:nvPr>
            <p:ph idx="1"/>
          </p:nvPr>
        </p:nvSpPr>
        <p:spPr>
          <a:xfrm>
            <a:off x="838200" y="967666"/>
            <a:ext cx="10515600" cy="5235930"/>
          </a:xfrm>
        </p:spPr>
        <p:txBody>
          <a:bodyPr>
            <a:normAutofit/>
          </a:bodyPr>
          <a:lstStyle/>
          <a:p>
            <a:r>
              <a:rPr lang="en-US" dirty="0"/>
              <a:t> </a:t>
            </a:r>
            <a:r>
              <a:rPr lang="en-US" sz="2400" dirty="0">
                <a:solidFill>
                  <a:srgbClr val="00B0F0"/>
                </a:solidFill>
              </a:rPr>
              <a:t>Now I saw a new heaven and a new earth, for the first heaven and the first earth had passed away. Also there was no more sea. </a:t>
            </a:r>
            <a:r>
              <a:rPr lang="en-US" sz="2400" baseline="30000" dirty="0">
                <a:solidFill>
                  <a:srgbClr val="00B0F0"/>
                </a:solidFill>
              </a:rPr>
              <a:t>2 </a:t>
            </a:r>
            <a:r>
              <a:rPr lang="en-US" sz="2400" dirty="0">
                <a:solidFill>
                  <a:srgbClr val="00B0F0"/>
                </a:solidFill>
              </a:rPr>
              <a:t>Then I, John, saw the holy city, New Jerusalem, coming down out of heaven from God, prepared as a bride adorned for her husband. </a:t>
            </a:r>
            <a:r>
              <a:rPr lang="en-US" sz="2400" baseline="30000" dirty="0">
                <a:solidFill>
                  <a:srgbClr val="00B0F0"/>
                </a:solidFill>
              </a:rPr>
              <a:t>3 </a:t>
            </a:r>
            <a:r>
              <a:rPr lang="en-US" sz="2400" dirty="0">
                <a:solidFill>
                  <a:srgbClr val="00B0F0"/>
                </a:solidFill>
              </a:rPr>
              <a:t>And I heard a loud voice from heaven saying, “Behold, the tabernacle of God </a:t>
            </a:r>
            <a:r>
              <a:rPr lang="en-US" sz="2400" i="1" dirty="0">
                <a:solidFill>
                  <a:srgbClr val="00B0F0"/>
                </a:solidFill>
              </a:rPr>
              <a:t>is</a:t>
            </a:r>
            <a:r>
              <a:rPr lang="en-US" sz="2400" dirty="0">
                <a:solidFill>
                  <a:srgbClr val="00B0F0"/>
                </a:solidFill>
              </a:rPr>
              <a:t> with men, and He will dwell with them, and they shall be His people. God Himself will be with them </a:t>
            </a:r>
            <a:r>
              <a:rPr lang="en-US" sz="2400" i="1" dirty="0">
                <a:solidFill>
                  <a:srgbClr val="00B0F0"/>
                </a:solidFill>
              </a:rPr>
              <a:t>and be</a:t>
            </a:r>
            <a:r>
              <a:rPr lang="en-US" sz="2400" dirty="0">
                <a:solidFill>
                  <a:srgbClr val="00B0F0"/>
                </a:solidFill>
              </a:rPr>
              <a:t> their God. </a:t>
            </a:r>
            <a:r>
              <a:rPr lang="en-US" sz="2400" baseline="30000" dirty="0">
                <a:solidFill>
                  <a:srgbClr val="00B0F0"/>
                </a:solidFill>
              </a:rPr>
              <a:t>4 </a:t>
            </a:r>
            <a:r>
              <a:rPr lang="en-US" sz="2400" dirty="0">
                <a:solidFill>
                  <a:srgbClr val="00B0F0"/>
                </a:solidFill>
              </a:rPr>
              <a:t>And God will wipe away every tear from their eyes; there shall be no more death, nor sorrow, nor crying. There shall be no more pain, for the former things have passed away.” </a:t>
            </a:r>
            <a:r>
              <a:rPr lang="en-US" sz="2400" baseline="30000" dirty="0">
                <a:solidFill>
                  <a:srgbClr val="00B0F0"/>
                </a:solidFill>
              </a:rPr>
              <a:t>5 </a:t>
            </a:r>
            <a:r>
              <a:rPr lang="en-US" sz="2400" dirty="0">
                <a:solidFill>
                  <a:srgbClr val="00B0F0"/>
                </a:solidFill>
              </a:rPr>
              <a:t>Then He who sat on the throne said, “Behold, I make all things new.” And He said to me, “Write, for these words are true and faithful.”</a:t>
            </a:r>
          </a:p>
          <a:p>
            <a:r>
              <a:rPr lang="en-US" sz="2400" dirty="0"/>
              <a:t>Truly there is no God…</a:t>
            </a:r>
          </a:p>
          <a:p>
            <a:endParaRPr lang="en-AU" dirty="0"/>
          </a:p>
        </p:txBody>
      </p:sp>
    </p:spTree>
    <p:extLst>
      <p:ext uri="{BB962C8B-B14F-4D97-AF65-F5344CB8AC3E}">
        <p14:creationId xmlns:p14="http://schemas.microsoft.com/office/powerpoint/2010/main" val="757572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 2013 - 2022</Template>
  <TotalTime>43</TotalTime>
  <Words>1535</Words>
  <Application>Microsoft Office PowerPoint</Application>
  <PresentationFormat>Widescreen</PresentationFormat>
  <Paragraphs>41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Clever or Wise – this is the question…</vt:lpstr>
      <vt:lpstr>Clever or Wise…</vt:lpstr>
      <vt:lpstr>Clever or Wise…</vt:lpstr>
      <vt:lpstr>Clever or Wise…</vt:lpstr>
      <vt:lpstr>Clever or Wise…</vt:lpstr>
      <vt:lpstr>Clever or Wise…</vt:lpstr>
      <vt:lpstr>Clever or Wise…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Clever or Wise – this is the question…</dc:title>
  <dc:creator>Philip Hammond</dc:creator>
  <cp:lastModifiedBy>Philip Hammond</cp:lastModifiedBy>
  <cp:revision>4</cp:revision>
  <cp:lastPrinted>2023-05-04T05:24:29Z</cp:lastPrinted>
  <dcterms:created xsi:type="dcterms:W3CDTF">2023-05-03T04:37:53Z</dcterms:created>
  <dcterms:modified xsi:type="dcterms:W3CDTF">2023-05-05T22:58:58Z</dcterms:modified>
</cp:coreProperties>
</file>