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320785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44929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167179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184591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18025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40548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246387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3778486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372271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9265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00D584-4663-4AD0-BD83-960785106E88}" type="datetimeFigureOut">
              <a:rPr lang="en-AU" smtClean="0"/>
              <a:t>13/05/2023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DD7933B-D5B6-4937-9114-F28A5F68F2D8}" type="slidenum">
              <a:rPr lang="en-AU" smtClean="0"/>
              <a:t>‹#›</a:t>
            </a:fld>
            <a:endParaRPr lang="en-AU" dirty="0"/>
          </a:p>
        </p:txBody>
      </p:sp>
    </p:spTree>
    <p:extLst>
      <p:ext uri="{BB962C8B-B14F-4D97-AF65-F5344CB8AC3E}">
        <p14:creationId xmlns:p14="http://schemas.microsoft.com/office/powerpoint/2010/main" val="324322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0D584-4663-4AD0-BD83-960785106E88}" type="datetimeFigureOut">
              <a:rPr lang="en-AU" smtClean="0"/>
              <a:t>13/05/2023</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7933B-D5B6-4937-9114-F28A5F68F2D8}" type="slidenum">
              <a:rPr lang="en-AU" smtClean="0"/>
              <a:t>‹#›</a:t>
            </a:fld>
            <a:endParaRPr lang="en-AU" dirty="0"/>
          </a:p>
        </p:txBody>
      </p:sp>
    </p:spTree>
    <p:extLst>
      <p:ext uri="{BB962C8B-B14F-4D97-AF65-F5344CB8AC3E}">
        <p14:creationId xmlns:p14="http://schemas.microsoft.com/office/powerpoint/2010/main" val="1560518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CB85F4-5A45-A96A-54EA-31BC56316E8E}"/>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Statutes – </a:t>
            </a:r>
            <a:r>
              <a:rPr lang="en-US" dirty="0" err="1">
                <a:solidFill>
                  <a:srgbClr val="FF0000"/>
                </a:solidFill>
              </a:rPr>
              <a:t>chuqqah</a:t>
            </a:r>
            <a:r>
              <a:rPr lang="en-US" dirty="0">
                <a:solidFill>
                  <a:srgbClr val="FF0000"/>
                </a:solidFill>
              </a:rPr>
              <a:t> </a:t>
            </a:r>
            <a:r>
              <a:rPr lang="he-IL" dirty="0">
                <a:solidFill>
                  <a:srgbClr val="FF0000"/>
                </a:solidFill>
                <a:latin typeface="Arial" panose="020B0604020202020204" pitchFamily="34" charset="0"/>
                <a:cs typeface="Arial" panose="020B0604020202020204" pitchFamily="34" charset="0"/>
              </a:rPr>
              <a:t>חֻקׇה</a:t>
            </a:r>
            <a:r>
              <a:rPr lang="en-US" dirty="0">
                <a:solidFill>
                  <a:srgbClr val="FF0000"/>
                </a:solidFill>
                <a:latin typeface="Arial" panose="020B0604020202020204" pitchFamily="34" charset="0"/>
                <a:cs typeface="Arial" panose="020B0604020202020204" pitchFamily="34" charset="0"/>
              </a:rPr>
              <a:t> </a:t>
            </a:r>
            <a:endParaRPr lang="en-AU" dirty="0">
              <a:solidFill>
                <a:srgbClr val="FF0000"/>
              </a:solidFill>
            </a:endParaRPr>
          </a:p>
        </p:txBody>
      </p:sp>
      <p:sp>
        <p:nvSpPr>
          <p:cNvPr id="5" name="Content Placeholder 4">
            <a:extLst>
              <a:ext uri="{FF2B5EF4-FFF2-40B4-BE49-F238E27FC236}">
                <a16:creationId xmlns:a16="http://schemas.microsoft.com/office/drawing/2014/main" id="{0C6205E7-A506-EDBD-01B6-9DBFFC06F502}"/>
              </a:ext>
            </a:extLst>
          </p:cNvPr>
          <p:cNvSpPr>
            <a:spLocks noGrp="1"/>
          </p:cNvSpPr>
          <p:nvPr>
            <p:ph idx="1"/>
          </p:nvPr>
        </p:nvSpPr>
        <p:spPr>
          <a:xfrm>
            <a:off x="838200" y="843379"/>
            <a:ext cx="10515600" cy="5333584"/>
          </a:xfrm>
        </p:spPr>
        <p:txBody>
          <a:bodyPr>
            <a:normAutofit/>
          </a:bodyPr>
          <a:lstStyle/>
          <a:p>
            <a:r>
              <a:rPr lang="en-US" sz="2000" dirty="0">
                <a:latin typeface="Arial" panose="020B0604020202020204" pitchFamily="34" charset="0"/>
                <a:cs typeface="Arial" panose="020B0604020202020204" pitchFamily="34" charset="0"/>
              </a:rPr>
              <a:t>The text we are about to read is dated approx. B.C 1491 – 3200-3300 years ago. Why bring this up… because it was at a time </a:t>
            </a:r>
            <a:r>
              <a:rPr lang="en-AU" sz="2000" dirty="0">
                <a:effectLst/>
                <a:latin typeface="Arial" panose="020B0604020202020204" pitchFamily="34" charset="0"/>
                <a:ea typeface="Calibri" panose="020F0502020204030204" pitchFamily="34" charset="0"/>
                <a:cs typeface="Arial" panose="020B0604020202020204" pitchFamily="34" charset="0"/>
              </a:rPr>
              <a:t> when all the tribes of Israel were still “together” and thus the message given was given to all of Israel.</a:t>
            </a:r>
          </a:p>
          <a:p>
            <a:r>
              <a:rPr lang="en-AU" sz="2000" b="1" dirty="0">
                <a:solidFill>
                  <a:srgbClr val="FFFF00"/>
                </a:solidFill>
                <a:latin typeface="Arial" panose="020B0604020202020204" pitchFamily="34" charset="0"/>
                <a:ea typeface="Calibri" panose="020F0502020204030204" pitchFamily="34" charset="0"/>
                <a:cs typeface="Arial" panose="020B0604020202020204" pitchFamily="34" charset="0"/>
              </a:rPr>
              <a:t>Leviticus 25:55-26:46</a:t>
            </a:r>
          </a:p>
          <a:p>
            <a:r>
              <a:rPr lang="en-AU" sz="2000" b="1" dirty="0">
                <a:effectLst/>
                <a:latin typeface="Arial" panose="020B0604020202020204" pitchFamily="34" charset="0"/>
                <a:ea typeface="Calibri" panose="020F0502020204030204" pitchFamily="34" charset="0"/>
                <a:cs typeface="Arial" panose="020B0604020202020204" pitchFamily="34" charset="0"/>
              </a:rPr>
              <a:t>We begin at the </a:t>
            </a:r>
            <a:r>
              <a:rPr lang="en-AU" sz="2000" dirty="0">
                <a:effectLst/>
                <a:latin typeface="Arial" panose="020B0604020202020204" pitchFamily="34" charset="0"/>
                <a:ea typeface="Calibri" panose="020F0502020204030204" pitchFamily="34" charset="0"/>
                <a:cs typeface="Arial" panose="020B0604020202020204" pitchFamily="34" charset="0"/>
              </a:rPr>
              <a:t>statement: …the children of Israel are my servants.</a:t>
            </a:r>
          </a:p>
          <a:p>
            <a:r>
              <a:rPr lang="en-AU" sz="2000" dirty="0">
                <a:solidFill>
                  <a:srgbClr val="00B0F0"/>
                </a:solidFill>
                <a:effectLst/>
                <a:latin typeface="Arial" panose="020B0604020202020204" pitchFamily="34" charset="0"/>
                <a:ea typeface="Calibri" panose="020F0502020204030204" pitchFamily="34" charset="0"/>
                <a:cs typeface="Arial" panose="020B0604020202020204" pitchFamily="34" charset="0"/>
              </a:rPr>
              <a:t>Servants/</a:t>
            </a:r>
            <a:r>
              <a:rPr lang="en-AU" sz="2000" dirty="0" err="1">
                <a:solidFill>
                  <a:srgbClr val="00B0F0"/>
                </a:solidFill>
                <a:effectLst/>
                <a:latin typeface="Arial" panose="020B0604020202020204" pitchFamily="34" charset="0"/>
                <a:ea typeface="Calibri" panose="020F0502020204030204" pitchFamily="34" charset="0"/>
                <a:cs typeface="Arial" panose="020B0604020202020204" pitchFamily="34" charset="0"/>
              </a:rPr>
              <a:t>Ebed</a:t>
            </a:r>
            <a:r>
              <a:rPr lang="en-AU" sz="20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en-AU" sz="2000" dirty="0">
                <a:effectLst/>
                <a:latin typeface="Arial" panose="020B0604020202020204" pitchFamily="34" charset="0"/>
                <a:ea typeface="Calibri" panose="020F0502020204030204" pitchFamily="34" charset="0"/>
                <a:cs typeface="Arial" panose="020B0604020202020204" pitchFamily="34" charset="0"/>
              </a:rPr>
              <a:t>ע</a:t>
            </a:r>
            <a:r>
              <a:rPr lang="he-IL" sz="2000" dirty="0">
                <a:effectLst/>
                <a:latin typeface="Arial" panose="020B0604020202020204" pitchFamily="34" charset="0"/>
                <a:ea typeface="Calibri" panose="020F0502020204030204" pitchFamily="34" charset="0"/>
                <a:cs typeface="Arial" panose="020B0604020202020204" pitchFamily="34" charset="0"/>
              </a:rPr>
              <a:t>ֶבֶד</a:t>
            </a:r>
            <a:r>
              <a:rPr lang="en-US" sz="2000" dirty="0">
                <a:effectLst/>
                <a:latin typeface="Arial" panose="020B0604020202020204" pitchFamily="34" charset="0"/>
                <a:ea typeface="Calibri" panose="020F0502020204030204" pitchFamily="34" charset="0"/>
                <a:cs typeface="Arial" panose="020B0604020202020204" pitchFamily="34" charset="0"/>
              </a:rPr>
              <a:t> = Root meaning: Do that which is according to another’s will. Hence the words of The Master: …</a:t>
            </a:r>
            <a:r>
              <a:rPr lang="en-US" sz="2000" dirty="0">
                <a:solidFill>
                  <a:srgbClr val="FFFF00"/>
                </a:solidFill>
                <a:effectLst/>
                <a:latin typeface="Arial" panose="020B0604020202020204" pitchFamily="34" charset="0"/>
                <a:ea typeface="Calibri" panose="020F0502020204030204" pitchFamily="34" charset="0"/>
                <a:cs typeface="Arial" panose="020B0604020202020204" pitchFamily="34" charset="0"/>
              </a:rPr>
              <a:t>not what I will, but what You will</a:t>
            </a:r>
            <a:r>
              <a:rPr lang="en-US" sz="2000" dirty="0">
                <a:effectLst/>
                <a:latin typeface="Arial" panose="020B0604020202020204" pitchFamily="34" charset="0"/>
                <a:ea typeface="Calibri" panose="020F0502020204030204" pitchFamily="34" charset="0"/>
                <a:cs typeface="Arial" panose="020B0604020202020204" pitchFamily="34" charset="0"/>
              </a:rPr>
              <a:t>. Mark 14:36b</a:t>
            </a:r>
          </a:p>
          <a:p>
            <a:r>
              <a:rPr lang="en-US" sz="2000" dirty="0">
                <a:latin typeface="Arial" panose="020B0604020202020204" pitchFamily="34" charset="0"/>
                <a:ea typeface="Calibri" panose="020F0502020204030204" pitchFamily="34" charset="0"/>
                <a:cs typeface="Arial" panose="020B0604020202020204" pitchFamily="34" charset="0"/>
              </a:rPr>
              <a:t>At the moment we are poor servants, but servants none the less…</a:t>
            </a:r>
          </a:p>
          <a:p>
            <a:r>
              <a:rPr lang="en-US" sz="2000" dirty="0">
                <a:effectLst/>
                <a:latin typeface="Arial" panose="020B0604020202020204" pitchFamily="34" charset="0"/>
                <a:ea typeface="Calibri" panose="020F0502020204030204" pitchFamily="34" charset="0"/>
                <a:cs typeface="Arial" panose="020B0604020202020204" pitchFamily="34" charset="0"/>
              </a:rPr>
              <a:t>We again witness a pattern: Embrace, and follow Torah [YYHVH’s instructions] blessings. Reject Torah – curses…</a:t>
            </a:r>
          </a:p>
          <a:p>
            <a:r>
              <a:rPr lang="en-US" sz="2000" dirty="0">
                <a:latin typeface="Arial" panose="020B0604020202020204" pitchFamily="34" charset="0"/>
                <a:ea typeface="Calibri" panose="020F0502020204030204" pitchFamily="34" charset="0"/>
                <a:cs typeface="Arial" panose="020B0604020202020204" pitchFamily="34" charset="0"/>
              </a:rPr>
              <a:t>How simple all this seems, yet our struggle to embrace, and obey continues… </a:t>
            </a:r>
          </a:p>
          <a:p>
            <a:r>
              <a:rPr lang="en-US" sz="2000" dirty="0">
                <a:effectLst/>
                <a:latin typeface="Arial" panose="020B0604020202020204" pitchFamily="34" charset="0"/>
                <a:ea typeface="Calibri" panose="020F0502020204030204" pitchFamily="34" charset="0"/>
                <a:cs typeface="Arial" panose="020B0604020202020204" pitchFamily="34" charset="0"/>
              </a:rPr>
              <a:t>So often we ask this question – why is it so? Especially for those who are of the Christian faith – who many including myself would label such as a large proportion of Ephraim…</a:t>
            </a:r>
            <a:endParaRPr lang="en-AU"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sz="2000" b="1" dirty="0">
              <a:effectLst/>
              <a:latin typeface="Arial" panose="020B0604020202020204" pitchFamily="34" charset="0"/>
              <a:ea typeface="Calibri" panose="020F0502020204030204" pitchFamily="34" charset="0"/>
              <a:cs typeface="Arial" panose="020B0604020202020204" pitchFamily="34" charset="0"/>
            </a:endParaRPr>
          </a:p>
          <a:p>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867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55518-0673-0C90-12DE-DE85CBE55EFC}"/>
              </a:ext>
            </a:extLst>
          </p:cNvPr>
          <p:cNvSpPr>
            <a:spLocks noGrp="1"/>
          </p:cNvSpPr>
          <p:nvPr>
            <p:ph type="title"/>
          </p:nvPr>
        </p:nvSpPr>
        <p:spPr>
          <a:xfrm>
            <a:off x="838200" y="365126"/>
            <a:ext cx="10515600" cy="407232"/>
          </a:xfrm>
        </p:spPr>
        <p:txBody>
          <a:bodyPr>
            <a:normAutofit fontScale="90000"/>
          </a:bodyPr>
          <a:lstStyle/>
          <a:p>
            <a:r>
              <a:rPr lang="en-US" dirty="0">
                <a:solidFill>
                  <a:srgbClr val="FF0000"/>
                </a:solidFill>
              </a:rPr>
              <a:t>Statutes</a:t>
            </a:r>
            <a:endParaRPr lang="en-AU" dirty="0">
              <a:solidFill>
                <a:srgbClr val="FF0000"/>
              </a:solidFill>
            </a:endParaRPr>
          </a:p>
        </p:txBody>
      </p:sp>
      <p:sp>
        <p:nvSpPr>
          <p:cNvPr id="3" name="Content Placeholder 2">
            <a:extLst>
              <a:ext uri="{FF2B5EF4-FFF2-40B4-BE49-F238E27FC236}">
                <a16:creationId xmlns:a16="http://schemas.microsoft.com/office/drawing/2014/main" id="{A99C1F5D-4299-29E1-8AA5-C309848931B5}"/>
              </a:ext>
            </a:extLst>
          </p:cNvPr>
          <p:cNvSpPr>
            <a:spLocks noGrp="1"/>
          </p:cNvSpPr>
          <p:nvPr>
            <p:ph idx="1"/>
          </p:nvPr>
        </p:nvSpPr>
        <p:spPr>
          <a:xfrm>
            <a:off x="838200" y="976544"/>
            <a:ext cx="10515600" cy="5200419"/>
          </a:xfrm>
        </p:spPr>
        <p:txBody>
          <a:bodyPr/>
          <a:lstStyle/>
          <a:p>
            <a:pPr algn="just"/>
            <a:r>
              <a:rPr lang="en-AU" sz="1800" dirty="0">
                <a:effectLst/>
                <a:latin typeface="Arial" panose="020B0604020202020204" pitchFamily="34" charset="0"/>
                <a:ea typeface="Calibri" panose="020F0502020204030204" pitchFamily="34" charset="0"/>
                <a:cs typeface="Arial" panose="020B0604020202020204" pitchFamily="34" charset="0"/>
              </a:rPr>
              <a:t>So, when we consider the fact that “Ephraim” seems very reluctant to obey the Fathers’ instructions, we must ask, why may this be so?</a:t>
            </a:r>
            <a:r>
              <a:rPr lang="en-AU" sz="1800" dirty="0">
                <a:latin typeface="Calibri" panose="020F0502020204030204" pitchFamily="34" charset="0"/>
                <a:ea typeface="Calibri" panose="020F0502020204030204" pitchFamily="34" charset="0"/>
                <a:cs typeface="Arial" panose="020B0604020202020204" pitchFamily="34" charset="0"/>
              </a:rPr>
              <a:t> </a:t>
            </a:r>
            <a:r>
              <a:rPr lang="en-AU" sz="1800" dirty="0">
                <a:latin typeface="Arial" panose="020B0604020202020204" pitchFamily="34" charset="0"/>
                <a:ea typeface="Calibri" panose="020F0502020204030204" pitchFamily="34" charset="0"/>
                <a:cs typeface="Arial" panose="020B0604020202020204" pitchFamily="34" charset="0"/>
              </a:rPr>
              <a:t>E</a:t>
            </a:r>
            <a:r>
              <a:rPr lang="en-AU" sz="1800" dirty="0">
                <a:effectLst/>
                <a:latin typeface="Arial" panose="020B0604020202020204" pitchFamily="34" charset="0"/>
                <a:ea typeface="Calibri" panose="020F0502020204030204" pitchFamily="34" charset="0"/>
                <a:cs typeface="Arial" panose="020B0604020202020204" pitchFamily="34" charset="0"/>
              </a:rPr>
              <a:t>motion, pride, arrogance, evil intentions, good intentions, and information to name a few. If we make a decision through pride and arrogance, it will usually result in a down fall.</a:t>
            </a:r>
            <a:r>
              <a:rPr lang="en-AU" sz="1800" dirty="0">
                <a:latin typeface="Calibri" panose="020F0502020204030204" pitchFamily="34" charset="0"/>
                <a:ea typeface="Calibri" panose="020F0502020204030204" pitchFamily="34" charset="0"/>
                <a:cs typeface="Arial" panose="020B0604020202020204" pitchFamily="34" charset="0"/>
              </a:rPr>
              <a:t> A few scriptures will support this:</a:t>
            </a:r>
          </a:p>
          <a:p>
            <a:pPr algn="just"/>
            <a:r>
              <a:rPr lang="en-US" sz="2000" dirty="0">
                <a:solidFill>
                  <a:srgbClr val="FFFF00"/>
                </a:solidFill>
                <a:latin typeface="Arial" panose="020B0604020202020204" pitchFamily="34" charset="0"/>
                <a:cs typeface="Arial" panose="020B0604020202020204" pitchFamily="34" charset="0"/>
              </a:rPr>
              <a:t>The fear of YHVH is to hate evil: pride, and arrogancy, the evil way, and the perverse mouth, do I hate.</a:t>
            </a:r>
            <a:r>
              <a:rPr lang="en-AU" sz="2000" i="1" dirty="0">
                <a:solidFill>
                  <a:srgbClr val="FFFF00"/>
                </a:solidFill>
                <a:effectLst/>
                <a:latin typeface="Arial" panose="020B0604020202020204" pitchFamily="34" charset="0"/>
                <a:ea typeface="Calibri" panose="020F0502020204030204" pitchFamily="34" charset="0"/>
                <a:cs typeface="Arial" panose="020B0604020202020204" pitchFamily="34" charset="0"/>
              </a:rPr>
              <a:t>    </a:t>
            </a:r>
            <a:r>
              <a:rPr lang="en-AU" sz="1800" dirty="0">
                <a:effectLst/>
                <a:latin typeface="Arial" panose="020B0604020202020204" pitchFamily="34" charset="0"/>
                <a:ea typeface="Calibri" panose="020F0502020204030204" pitchFamily="34" charset="0"/>
                <a:cs typeface="Arial" panose="020B0604020202020204" pitchFamily="34" charset="0"/>
              </a:rPr>
              <a:t>Proverbs 8:13 </a:t>
            </a:r>
          </a:p>
          <a:p>
            <a:pPr algn="just"/>
            <a:r>
              <a:rPr lang="en-US" sz="2000" dirty="0">
                <a:solidFill>
                  <a:srgbClr val="FFFF00"/>
                </a:solidFill>
                <a:latin typeface="Arial" panose="020B0604020202020204" pitchFamily="34" charset="0"/>
                <a:cs typeface="Arial" panose="020B0604020202020204" pitchFamily="34" charset="0"/>
              </a:rPr>
              <a:t>Pride before destruction, and an haughty spirit before a fall</a:t>
            </a:r>
            <a:r>
              <a:rPr lang="en-US" sz="2000" dirty="0">
                <a:latin typeface="Arial" panose="020B0604020202020204" pitchFamily="34" charset="0"/>
                <a:cs typeface="Arial" panose="020B0604020202020204" pitchFamily="34" charset="0"/>
              </a:rPr>
              <a:t>. Proverbs 16:18</a:t>
            </a:r>
          </a:p>
          <a:p>
            <a:pPr algn="just"/>
            <a:r>
              <a:rPr lang="en-US" sz="2000" dirty="0">
                <a:latin typeface="Arial" panose="020B0604020202020204" pitchFamily="34" charset="0"/>
                <a:cs typeface="Arial" panose="020B0604020202020204" pitchFamily="34" charset="0"/>
              </a:rPr>
              <a:t>Just before we move on let’s review the word translated as Statutes, and possible relationship with </a:t>
            </a:r>
            <a:r>
              <a:rPr lang="en-US" sz="2000" dirty="0" err="1">
                <a:latin typeface="Arial" panose="020B0604020202020204" pitchFamily="34" charset="0"/>
                <a:cs typeface="Arial" panose="020B0604020202020204" pitchFamily="34" charset="0"/>
              </a:rPr>
              <a:t>Ebed</a:t>
            </a:r>
            <a:r>
              <a:rPr lang="en-US" sz="2000" dirty="0">
                <a:latin typeface="Arial" panose="020B0604020202020204" pitchFamily="34" charset="0"/>
                <a:cs typeface="Arial" panose="020B0604020202020204" pitchFamily="34" charset="0"/>
              </a:rPr>
              <a:t>/Servant.</a:t>
            </a:r>
          </a:p>
          <a:p>
            <a:pPr algn="just"/>
            <a:r>
              <a:rPr lang="en-US" sz="2400" dirty="0">
                <a:solidFill>
                  <a:srgbClr val="00B0F0"/>
                </a:solidFill>
                <a:latin typeface="Arial" panose="020B0604020202020204" pitchFamily="34" charset="0"/>
                <a:cs typeface="Arial" panose="020B0604020202020204" pitchFamily="34" charset="0"/>
              </a:rPr>
              <a:t>Statutes – </a:t>
            </a:r>
            <a:r>
              <a:rPr lang="en-US" sz="2400" dirty="0" err="1">
                <a:solidFill>
                  <a:srgbClr val="00B0F0"/>
                </a:solidFill>
                <a:latin typeface="Arial" panose="020B0604020202020204" pitchFamily="34" charset="0"/>
                <a:cs typeface="Arial" panose="020B0604020202020204" pitchFamily="34" charset="0"/>
              </a:rPr>
              <a:t>chuqqah</a:t>
            </a:r>
            <a:r>
              <a:rPr lang="en-US" sz="2400" dirty="0">
                <a:solidFill>
                  <a:srgbClr val="00B0F0"/>
                </a:solidFill>
                <a:latin typeface="Arial" panose="020B0604020202020204" pitchFamily="34" charset="0"/>
                <a:cs typeface="Arial" panose="020B0604020202020204" pitchFamily="34" charset="0"/>
              </a:rPr>
              <a:t> </a:t>
            </a:r>
            <a:r>
              <a:rPr lang="he-IL" sz="2400" dirty="0">
                <a:solidFill>
                  <a:srgbClr val="00B0F0"/>
                </a:solidFill>
                <a:latin typeface="Arial" panose="020B0604020202020204" pitchFamily="34" charset="0"/>
                <a:cs typeface="Arial" panose="020B0604020202020204" pitchFamily="34" charset="0"/>
              </a:rPr>
              <a:t>חֻקׇה</a:t>
            </a:r>
            <a:r>
              <a:rPr lang="en-US" sz="2400" dirty="0">
                <a:solidFill>
                  <a:srgbClr val="00B0F0"/>
                </a:solidFill>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Regulation, prescription – as Hirsch says: “To circumscribe to protect basic value.</a:t>
            </a:r>
          </a:p>
          <a:p>
            <a:pPr algn="just"/>
            <a:r>
              <a:rPr lang="en-AU" sz="1800" dirty="0">
                <a:effectLst/>
                <a:latin typeface="Arial" panose="020B0604020202020204" pitchFamily="34" charset="0"/>
                <a:ea typeface="Calibri" panose="020F0502020204030204" pitchFamily="34" charset="0"/>
                <a:cs typeface="Arial" panose="020B0604020202020204" pitchFamily="34" charset="0"/>
              </a:rPr>
              <a:t>Wise decisions come from gathering as much information as possible on the subject at hand. However, when gathering information, one needs to ensure the information gathered is reliable and truthful. </a:t>
            </a:r>
            <a:r>
              <a:rPr lang="en-AU" sz="1800" dirty="0">
                <a:effectLst/>
                <a:latin typeface="Arial" panose="020B0604020202020204" pitchFamily="34" charset="0"/>
                <a:ea typeface="Calibri" panose="020F0502020204030204" pitchFamily="34" charset="0"/>
              </a:rPr>
              <a:t>The rebellion of Ephraim has come through the decision-making process… this is recorded in </a:t>
            </a:r>
            <a:r>
              <a:rPr lang="en-AU" sz="1800" b="1" dirty="0">
                <a:solidFill>
                  <a:srgbClr val="FFFF00"/>
                </a:solidFill>
                <a:effectLst/>
                <a:latin typeface="Arial" panose="020B0604020202020204" pitchFamily="34" charset="0"/>
                <a:ea typeface="Calibri" panose="020F0502020204030204" pitchFamily="34" charset="0"/>
              </a:rPr>
              <a:t>1Kings chapter 12: 16-33.</a:t>
            </a:r>
          </a:p>
          <a:p>
            <a:pPr algn="just"/>
            <a:endParaRPr lang="en-US" sz="2000" dirty="0">
              <a:solidFill>
                <a:srgbClr val="FFFF00"/>
              </a:solidFill>
              <a:latin typeface="Arial" panose="020B0604020202020204" pitchFamily="34" charset="0"/>
              <a:cs typeface="Arial" panose="020B0604020202020204" pitchFamily="34" charset="0"/>
            </a:endParaRPr>
          </a:p>
          <a:p>
            <a:pPr algn="just"/>
            <a:endParaRPr lang="en-AU" sz="20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53426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FBE9D-BA6E-1BA0-0735-B2C666A1E3B5}"/>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Statutes…</a:t>
            </a:r>
            <a:endParaRPr lang="en-AU" dirty="0">
              <a:solidFill>
                <a:srgbClr val="FF0000"/>
              </a:solidFill>
            </a:endParaRPr>
          </a:p>
        </p:txBody>
      </p:sp>
      <p:sp>
        <p:nvSpPr>
          <p:cNvPr id="3" name="Content Placeholder 2">
            <a:extLst>
              <a:ext uri="{FF2B5EF4-FFF2-40B4-BE49-F238E27FC236}">
                <a16:creationId xmlns:a16="http://schemas.microsoft.com/office/drawing/2014/main" id="{C1F6AED8-66D1-3E11-D85C-D3208720D001}"/>
              </a:ext>
            </a:extLst>
          </p:cNvPr>
          <p:cNvSpPr>
            <a:spLocks noGrp="1"/>
          </p:cNvSpPr>
          <p:nvPr>
            <p:ph idx="1"/>
          </p:nvPr>
        </p:nvSpPr>
        <p:spPr>
          <a:xfrm>
            <a:off x="838200" y="834501"/>
            <a:ext cx="10515600" cy="5342462"/>
          </a:xfrm>
        </p:spPr>
        <p:txBody>
          <a:bodyPr>
            <a:normAutofit lnSpcReduction="10000"/>
          </a:bodyPr>
          <a:lstStyle/>
          <a:p>
            <a:pPr algn="just"/>
            <a:r>
              <a:rPr lang="en-AU" sz="2000" dirty="0">
                <a:effectLst/>
                <a:latin typeface="Arial" panose="020B0604020202020204" pitchFamily="34" charset="0"/>
                <a:ea typeface="Calibri" panose="020F0502020204030204" pitchFamily="34" charset="0"/>
                <a:cs typeface="Arial" panose="020B0604020202020204" pitchFamily="34" charset="0"/>
              </a:rPr>
              <a:t>We witness both pride and arrogance in this decision-making process. If we read 1 Kings </a:t>
            </a:r>
            <a:r>
              <a:rPr lang="en-AU" sz="2000" dirty="0">
                <a:solidFill>
                  <a:srgbClr val="FFFF00"/>
                </a:solidFill>
                <a:effectLst/>
                <a:latin typeface="Arial" panose="020B0604020202020204" pitchFamily="34" charset="0"/>
                <a:ea typeface="Calibri" panose="020F0502020204030204" pitchFamily="34" charset="0"/>
                <a:cs typeface="Arial" panose="020B0604020202020204" pitchFamily="34" charset="0"/>
              </a:rPr>
              <a:t>chapters 11 and 12, </a:t>
            </a:r>
            <a:r>
              <a:rPr lang="en-AU" sz="2000" dirty="0">
                <a:effectLst/>
                <a:latin typeface="Arial" panose="020B0604020202020204" pitchFamily="34" charset="0"/>
                <a:ea typeface="Calibri" panose="020F0502020204030204" pitchFamily="34" charset="0"/>
                <a:cs typeface="Arial" panose="020B0604020202020204" pitchFamily="34" charset="0"/>
              </a:rPr>
              <a:t>we will see pride and arrogance played a major part in all this.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Both Kingdoms were guilty of such. However, the decision of Israel/Ephraim/Northern Kingdom resulted in their downfall and being the “lost Kingdom”, called the “lost tribes of Israel.”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They were lost to walking the way of YHVHs’ Torah… therefore lost their identity.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This continues to this very day, but there is a change on the horizon. The children of “Ephraim” are beginning to question the information that they have been fed down through the ages, information that has meant the continuation of rebellion and distance from the House of David.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Please notice the words recorded in </a:t>
            </a:r>
            <a:r>
              <a:rPr lang="en-AU" sz="20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1Kings 12:19 and 20b. </a:t>
            </a:r>
            <a:r>
              <a:rPr lang="en-AU" sz="2000" dirty="0">
                <a:effectLst/>
                <a:latin typeface="Arial" panose="020B0604020202020204" pitchFamily="34" charset="0"/>
                <a:ea typeface="Calibri" panose="020F0502020204030204" pitchFamily="34" charset="0"/>
                <a:cs typeface="Arial" panose="020B0604020202020204" pitchFamily="34" charset="0"/>
              </a:rPr>
              <a:t>Israel/Ephraim/Northern Tribes rebelled against the House of David [to this day] and it was only </a:t>
            </a:r>
            <a:r>
              <a:rPr lang="en-AU" sz="2000" b="1" dirty="0">
                <a:effectLst/>
                <a:latin typeface="Arial" panose="020B0604020202020204" pitchFamily="34" charset="0"/>
                <a:ea typeface="Calibri" panose="020F0502020204030204" pitchFamily="34" charset="0"/>
                <a:cs typeface="Arial" panose="020B0604020202020204" pitchFamily="34" charset="0"/>
              </a:rPr>
              <a:t>Judah alone </a:t>
            </a:r>
            <a:r>
              <a:rPr lang="en-AU" sz="2000" dirty="0">
                <a:effectLst/>
                <a:latin typeface="Arial" panose="020B0604020202020204" pitchFamily="34" charset="0"/>
                <a:ea typeface="Calibri" panose="020F0502020204030204" pitchFamily="34" charset="0"/>
                <a:cs typeface="Arial" panose="020B0604020202020204" pitchFamily="34" charset="0"/>
              </a:rPr>
              <a:t>who followed the House of David.</a:t>
            </a: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Take a moment to absorb this! If Ephraim has not changed its’ ways down through the ages, then it goes without question that they are still in rebellion against the House of David. </a:t>
            </a:r>
          </a:p>
          <a:p>
            <a:pPr algn="just"/>
            <a:r>
              <a:rPr lang="en-AU" sz="2000" dirty="0">
                <a:latin typeface="Arial" panose="020B0604020202020204" pitchFamily="34" charset="0"/>
                <a:ea typeface="Calibri" panose="020F0502020204030204" pitchFamily="34" charset="0"/>
                <a:cs typeface="Arial" panose="020B0604020202020204" pitchFamily="34" charset="0"/>
              </a:rPr>
              <a:t>Which house does the Messiah </a:t>
            </a:r>
            <a:r>
              <a:rPr lang="en-AU" sz="2000" dirty="0" err="1">
                <a:latin typeface="Arial" panose="020B0604020202020204" pitchFamily="34" charset="0"/>
                <a:ea typeface="Calibri" panose="020F0502020204030204" pitchFamily="34" charset="0"/>
                <a:cs typeface="Arial" panose="020B0604020202020204" pitchFamily="34" charset="0"/>
              </a:rPr>
              <a:t>Yeshua</a:t>
            </a:r>
            <a:r>
              <a:rPr lang="en-AU" sz="2000" dirty="0">
                <a:latin typeface="Arial" panose="020B0604020202020204" pitchFamily="34" charset="0"/>
                <a:ea typeface="Calibri" panose="020F0502020204030204" pitchFamily="34" charset="0"/>
                <a:cs typeface="Arial" panose="020B0604020202020204" pitchFamily="34" charset="0"/>
              </a:rPr>
              <a:t> come from???</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49221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1BA1D-CFD3-CC96-48F7-0526E4EB6205}"/>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Statutes…</a:t>
            </a:r>
            <a:endParaRPr lang="en-AU" dirty="0">
              <a:solidFill>
                <a:srgbClr val="FF0000"/>
              </a:solidFill>
            </a:endParaRPr>
          </a:p>
        </p:txBody>
      </p:sp>
      <p:sp>
        <p:nvSpPr>
          <p:cNvPr id="3" name="Content Placeholder 2">
            <a:extLst>
              <a:ext uri="{FF2B5EF4-FFF2-40B4-BE49-F238E27FC236}">
                <a16:creationId xmlns:a16="http://schemas.microsoft.com/office/drawing/2014/main" id="{D0DE040E-3540-1CB6-8B81-1883B0F91E51}"/>
              </a:ext>
            </a:extLst>
          </p:cNvPr>
          <p:cNvSpPr>
            <a:spLocks noGrp="1"/>
          </p:cNvSpPr>
          <p:nvPr>
            <p:ph idx="1"/>
          </p:nvPr>
        </p:nvSpPr>
        <p:spPr>
          <a:xfrm>
            <a:off x="838200" y="870012"/>
            <a:ext cx="10515600" cy="5306951"/>
          </a:xfrm>
        </p:spPr>
        <p:txBody>
          <a:bodyPr>
            <a:normAutofit lnSpcReduction="10000"/>
          </a:bodyPr>
          <a:lstStyle/>
          <a:p>
            <a:r>
              <a:rPr lang="en-AU" sz="2000" dirty="0">
                <a:effectLst/>
                <a:latin typeface="Arial" panose="020B0604020202020204" pitchFamily="34" charset="0"/>
                <a:ea typeface="Calibri" panose="020F0502020204030204" pitchFamily="34" charset="0"/>
                <a:cs typeface="Arial" panose="020B0604020202020204" pitchFamily="34" charset="0"/>
              </a:rPr>
              <a:t>So, let us now ask the question: Has Ephraim changed its’ ways? At this stage I suggest not. They still meet on their own appointed times, they still set up their own “golden calves” and they are still in severe opposition to Judah. The Kingdom who is still trying to follow the “House of David” through application of the Torah of Moshe, YHVH’s instructions.</a:t>
            </a: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 </a:t>
            </a:r>
            <a:r>
              <a:rPr lang="en-AU" sz="2000" dirty="0">
                <a:latin typeface="Arial" panose="020B0604020202020204" pitchFamily="34" charset="0"/>
                <a:ea typeface="Calibri" panose="020F0502020204030204" pitchFamily="34" charset="0"/>
                <a:cs typeface="Arial" panose="020B0604020202020204" pitchFamily="34" charset="0"/>
              </a:rPr>
              <a:t>At this point some may</a:t>
            </a:r>
            <a:r>
              <a:rPr lang="en-AU" sz="2000" dirty="0">
                <a:effectLst/>
                <a:latin typeface="Arial" panose="020B0604020202020204" pitchFamily="34" charset="0"/>
                <a:ea typeface="Calibri" panose="020F0502020204030204" pitchFamily="34" charset="0"/>
                <a:cs typeface="Arial" panose="020B0604020202020204" pitchFamily="34" charset="0"/>
              </a:rPr>
              <a:t> be jumping up and down about the issue of </a:t>
            </a:r>
            <a:r>
              <a:rPr lang="en-AU" sz="2000" dirty="0" err="1">
                <a:effectLst/>
                <a:latin typeface="Arial" panose="020B0604020202020204" pitchFamily="34" charset="0"/>
                <a:ea typeface="Calibri" panose="020F0502020204030204" pitchFamily="34" charset="0"/>
                <a:cs typeface="Arial" panose="020B0604020202020204" pitchFamily="34" charset="0"/>
              </a:rPr>
              <a:t>Yeshua</a:t>
            </a:r>
            <a:r>
              <a:rPr lang="en-AU" sz="2000" dirty="0">
                <a:effectLst/>
                <a:latin typeface="Arial" panose="020B0604020202020204" pitchFamily="34" charset="0"/>
                <a:ea typeface="Calibri" panose="020F0502020204030204" pitchFamily="34" charset="0"/>
                <a:cs typeface="Arial" panose="020B0604020202020204" pitchFamily="34" charset="0"/>
              </a:rPr>
              <a:t>/Jesus and Judah. It is a valid and fair point until you understand this issue cannot be properly addressed until “Ephraim” comes to the point of embracing the holy Torah.</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Until you realise the importance of Torah - in a believer’s life, you will fail to correctly understand the Messiah, the House of David and the Word of our Father.</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err="1">
                <a:effectLst/>
                <a:latin typeface="Arial" panose="020B0604020202020204" pitchFamily="34" charset="0"/>
                <a:ea typeface="Calibri" panose="020F0502020204030204" pitchFamily="34" charset="0"/>
                <a:cs typeface="Arial" panose="020B0604020202020204" pitchFamily="34" charset="0"/>
              </a:rPr>
              <a:t>Yeshua</a:t>
            </a:r>
            <a:r>
              <a:rPr lang="en-AU" sz="2000" dirty="0">
                <a:effectLst/>
                <a:latin typeface="Arial" panose="020B0604020202020204" pitchFamily="34" charset="0"/>
                <a:ea typeface="Calibri" panose="020F0502020204030204" pitchFamily="34" charset="0"/>
                <a:cs typeface="Arial" panose="020B0604020202020204" pitchFamily="34" charset="0"/>
              </a:rPr>
              <a:t> followed the Torah perfectly, because after all He is the living Torah.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You cannot divorce </a:t>
            </a:r>
            <a:r>
              <a:rPr lang="en-AU" sz="2000" dirty="0" err="1">
                <a:effectLst/>
                <a:latin typeface="Arial" panose="020B0604020202020204" pitchFamily="34" charset="0"/>
                <a:ea typeface="Calibri" panose="020F0502020204030204" pitchFamily="34" charset="0"/>
                <a:cs typeface="Arial" panose="020B0604020202020204" pitchFamily="34" charset="0"/>
              </a:rPr>
              <a:t>HaMoshiach</a:t>
            </a:r>
            <a:r>
              <a:rPr lang="en-AU" sz="2000" dirty="0">
                <a:effectLst/>
                <a:latin typeface="Arial" panose="020B0604020202020204" pitchFamily="34" charset="0"/>
                <a:ea typeface="Calibri" panose="020F0502020204030204" pitchFamily="34" charset="0"/>
                <a:cs typeface="Arial" panose="020B0604020202020204" pitchFamily="34" charset="0"/>
              </a:rPr>
              <a:t> from the Torah, and you cannot divorce the Torah from the “House of David.” So, if you want to follow </a:t>
            </a:r>
            <a:r>
              <a:rPr lang="en-AU" sz="2000" dirty="0" err="1">
                <a:effectLst/>
                <a:latin typeface="Arial" panose="020B0604020202020204" pitchFamily="34" charset="0"/>
                <a:ea typeface="Calibri" panose="020F0502020204030204" pitchFamily="34" charset="0"/>
                <a:cs typeface="Arial" panose="020B0604020202020204" pitchFamily="34" charset="0"/>
              </a:rPr>
              <a:t>HaMoshiach</a:t>
            </a:r>
            <a:r>
              <a:rPr lang="en-AU" sz="2000" dirty="0">
                <a:effectLst/>
                <a:latin typeface="Arial" panose="020B0604020202020204" pitchFamily="34" charset="0"/>
                <a:ea typeface="Calibri" panose="020F0502020204030204" pitchFamily="34" charset="0"/>
                <a:cs typeface="Arial" panose="020B0604020202020204" pitchFamily="34" charset="0"/>
              </a:rPr>
              <a:t>/The Messiah then you have to follow “The House of David” – </a:t>
            </a:r>
            <a:r>
              <a:rPr lang="en-AU" sz="2000" dirty="0" err="1">
                <a:effectLst/>
                <a:latin typeface="Arial" panose="020B0604020202020204" pitchFamily="34" charset="0"/>
                <a:ea typeface="Calibri" panose="020F0502020204030204" pitchFamily="34" charset="0"/>
                <a:cs typeface="Arial" panose="020B0604020202020204" pitchFamily="34" charset="0"/>
              </a:rPr>
              <a:t>Yeshua</a:t>
            </a:r>
            <a:r>
              <a:rPr lang="en-AU" sz="2000" dirty="0">
                <a:effectLst/>
                <a:latin typeface="Arial" panose="020B0604020202020204" pitchFamily="34" charset="0"/>
                <a:ea typeface="Calibri" panose="020F0502020204030204" pitchFamily="34" charset="0"/>
                <a:cs typeface="Arial" panose="020B0604020202020204" pitchFamily="34" charset="0"/>
              </a:rPr>
              <a:t> the Head of the House.</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You begin this journey by learning about the Holy Torah, and as you do this you will begin to gather information that can be trusted; trusted because it comes from the Holy One of Israel.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37881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1D5F-ED96-D211-BED6-C2ED5A9C8521}"/>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Statutes…</a:t>
            </a:r>
            <a:endParaRPr lang="en-AU" dirty="0">
              <a:solidFill>
                <a:srgbClr val="FF0000"/>
              </a:solidFill>
            </a:endParaRPr>
          </a:p>
        </p:txBody>
      </p:sp>
      <p:sp>
        <p:nvSpPr>
          <p:cNvPr id="3" name="Content Placeholder 2">
            <a:extLst>
              <a:ext uri="{FF2B5EF4-FFF2-40B4-BE49-F238E27FC236}">
                <a16:creationId xmlns:a16="http://schemas.microsoft.com/office/drawing/2014/main" id="{81A3A25F-B48A-4606-2C94-A9B59B51F0A2}"/>
              </a:ext>
            </a:extLst>
          </p:cNvPr>
          <p:cNvSpPr>
            <a:spLocks noGrp="1"/>
          </p:cNvSpPr>
          <p:nvPr>
            <p:ph idx="1"/>
          </p:nvPr>
        </p:nvSpPr>
        <p:spPr>
          <a:xfrm>
            <a:off x="838200" y="905522"/>
            <a:ext cx="10515600" cy="5271441"/>
          </a:xfrm>
        </p:spPr>
        <p:txBody>
          <a:bodyPr>
            <a:normAutofit lnSpcReduction="10000"/>
          </a:bodyPr>
          <a:lstStyle/>
          <a:p>
            <a:pPr algn="just"/>
            <a:r>
              <a:rPr lang="en-AU" sz="2000" dirty="0">
                <a:effectLst/>
                <a:latin typeface="Arial" panose="020B0604020202020204" pitchFamily="34" charset="0"/>
                <a:ea typeface="Calibri" panose="020F0502020204030204" pitchFamily="34" charset="0"/>
                <a:cs typeface="Arial" panose="020B0604020202020204" pitchFamily="34" charset="0"/>
              </a:rPr>
              <a:t>The torah [YHVH’s instructions] allow you to make decisions that are biblically correct instead of the teachings of “Christian Church fathers.” You will begin to change your view of the Holy Torah, of Moshe and begin to understand why Judah has stood so strong on the need for citizens of Israel to embrace and follow the Torah.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You will begin to see Judah in a new light, not a perfect light, because Judah as it stands is not a perfect light, only </a:t>
            </a:r>
            <a:r>
              <a:rPr lang="en-AU" sz="2000" dirty="0" err="1">
                <a:effectLst/>
                <a:latin typeface="Arial" panose="020B0604020202020204" pitchFamily="34" charset="0"/>
                <a:ea typeface="Calibri" panose="020F0502020204030204" pitchFamily="34" charset="0"/>
                <a:cs typeface="Arial" panose="020B0604020202020204" pitchFamily="34" charset="0"/>
              </a:rPr>
              <a:t>HaMoshiach</a:t>
            </a:r>
            <a:r>
              <a:rPr lang="en-AU" sz="2000" dirty="0">
                <a:effectLst/>
                <a:latin typeface="Arial" panose="020B0604020202020204" pitchFamily="34" charset="0"/>
                <a:ea typeface="Calibri" panose="020F0502020204030204" pitchFamily="34" charset="0"/>
                <a:cs typeface="Arial" panose="020B0604020202020204" pitchFamily="34" charset="0"/>
              </a:rPr>
              <a:t> </a:t>
            </a:r>
            <a:r>
              <a:rPr lang="en-AU" sz="2000" dirty="0" err="1">
                <a:effectLst/>
                <a:latin typeface="Arial" panose="020B0604020202020204" pitchFamily="34" charset="0"/>
                <a:ea typeface="Calibri" panose="020F0502020204030204" pitchFamily="34" charset="0"/>
                <a:cs typeface="Arial" panose="020B0604020202020204" pitchFamily="34" charset="0"/>
              </a:rPr>
              <a:t>Yeshua</a:t>
            </a:r>
            <a:r>
              <a:rPr lang="en-AU" sz="2000" dirty="0">
                <a:effectLst/>
                <a:latin typeface="Arial" panose="020B0604020202020204" pitchFamily="34" charset="0"/>
                <a:ea typeface="Calibri" panose="020F0502020204030204" pitchFamily="34" charset="0"/>
                <a:cs typeface="Arial" panose="020B0604020202020204" pitchFamily="34" charset="0"/>
              </a:rPr>
              <a:t> provides us with the perfect light. None the less your view of Judah </a:t>
            </a:r>
            <a:r>
              <a:rPr lang="en-AU" sz="2000" dirty="0">
                <a:latin typeface="Arial" panose="020B0604020202020204" pitchFamily="34" charset="0"/>
                <a:ea typeface="Calibri" panose="020F0502020204030204" pitchFamily="34" charset="0"/>
                <a:cs typeface="Arial" panose="020B0604020202020204" pitchFamily="34" charset="0"/>
              </a:rPr>
              <a:t>may change a little… </a:t>
            </a:r>
            <a:r>
              <a:rPr lang="en-AU" sz="2000" dirty="0">
                <a:effectLst/>
                <a:latin typeface="Arial" panose="020B0604020202020204" pitchFamily="34" charset="0"/>
                <a:ea typeface="Calibri" panose="020F0502020204030204" pitchFamily="34" charset="0"/>
                <a:cs typeface="Arial" panose="020B0604020202020204" pitchFamily="34" charset="0"/>
              </a:rPr>
              <a:t>hopefully for the better.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YHVH wants to bless His chosen nation, His chosen children, and for Him to do that, we as His children are required to embrace and follow His teachings and instructions.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There is a great need for teachers and instructors who can show Ephraim the way, the way of Torah. The best teachers and instructors are those who either come from the House of David or who have been tutored under the guidance of those from the House of David.</a:t>
            </a: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 Am I saying others cannot teach or shepherd… absolutely not, but there are advantages with those who have experienced the House of David, and Judah.</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r>
              <a:rPr lang="en-AU" sz="2000" dirty="0">
                <a:effectLst/>
                <a:latin typeface="Arial" panose="020B0604020202020204" pitchFamily="34" charset="0"/>
                <a:ea typeface="Calibri" panose="020F0502020204030204" pitchFamily="34" charset="0"/>
                <a:cs typeface="Arial" panose="020B0604020202020204" pitchFamily="34" charset="0"/>
              </a:rPr>
              <a:t>However, whilst on this subject, pride can be a real issue from some who come, or belong to these houses… as always, be a good Berean. </a:t>
            </a:r>
            <a:endParaRPr lang="en-AU" sz="20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AU" sz="20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75476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2806-4F81-50E9-F484-6AFC9A6CD6DD}"/>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Statutes…</a:t>
            </a:r>
            <a:endParaRPr lang="en-AU" dirty="0">
              <a:solidFill>
                <a:srgbClr val="FF0000"/>
              </a:solidFill>
            </a:endParaRPr>
          </a:p>
        </p:txBody>
      </p:sp>
      <p:sp>
        <p:nvSpPr>
          <p:cNvPr id="3" name="Content Placeholder 2">
            <a:extLst>
              <a:ext uri="{FF2B5EF4-FFF2-40B4-BE49-F238E27FC236}">
                <a16:creationId xmlns:a16="http://schemas.microsoft.com/office/drawing/2014/main" id="{C9BB1C5E-F245-1B42-9B5D-294A6454F640}"/>
              </a:ext>
            </a:extLst>
          </p:cNvPr>
          <p:cNvSpPr>
            <a:spLocks noGrp="1"/>
          </p:cNvSpPr>
          <p:nvPr>
            <p:ph idx="1"/>
          </p:nvPr>
        </p:nvSpPr>
        <p:spPr>
          <a:xfrm>
            <a:off x="838200" y="843379"/>
            <a:ext cx="10515600" cy="5333584"/>
          </a:xfrm>
        </p:spPr>
        <p:txBody>
          <a:bodyPr/>
          <a:lstStyle/>
          <a:p>
            <a:r>
              <a:rPr lang="en-AU" sz="2000" dirty="0">
                <a:latin typeface="Arial" panose="020B0604020202020204" pitchFamily="34" charset="0"/>
                <a:ea typeface="Calibri" panose="020F0502020204030204" pitchFamily="34" charset="0"/>
                <a:cs typeface="Arial" panose="020B0604020202020204" pitchFamily="34" charset="0"/>
              </a:rPr>
              <a:t>W</a:t>
            </a:r>
            <a:r>
              <a:rPr lang="en-AU" sz="2000" dirty="0">
                <a:effectLst/>
                <a:latin typeface="Arial" panose="020B0604020202020204" pitchFamily="34" charset="0"/>
                <a:ea typeface="Calibri" panose="020F0502020204030204" pitchFamily="34" charset="0"/>
                <a:cs typeface="Arial" panose="020B0604020202020204" pitchFamily="34" charset="0"/>
              </a:rPr>
              <a:t>e are living in exciting and challenging times, dare I say perhaps in a time as never before. I know that is a huge statement considering what has gone before us over history, but analysing the global situation as it now stands… this is a reasonable statement.</a:t>
            </a:r>
          </a:p>
          <a:p>
            <a:r>
              <a:rPr lang="en-AU" sz="2000" dirty="0">
                <a:latin typeface="Arial" panose="020B0604020202020204" pitchFamily="34" charset="0"/>
                <a:ea typeface="Calibri" panose="020F0502020204030204" pitchFamily="34" charset="0"/>
                <a:cs typeface="Arial" panose="020B0604020202020204" pitchFamily="34" charset="0"/>
              </a:rPr>
              <a:t>Protection, wisdom, and faithfulness is required to help us continue the journey, and to stay healthy in our spiritual condition.</a:t>
            </a:r>
          </a:p>
          <a:p>
            <a:r>
              <a:rPr lang="en-AU" sz="2000" dirty="0">
                <a:effectLst/>
                <a:latin typeface="Arial" panose="020B0604020202020204" pitchFamily="34" charset="0"/>
                <a:ea typeface="Calibri" panose="020F0502020204030204" pitchFamily="34" charset="0"/>
                <a:cs typeface="Arial" panose="020B0604020202020204" pitchFamily="34" charset="0"/>
              </a:rPr>
              <a:t>These comforting words of The Master come to mind:</a:t>
            </a:r>
          </a:p>
          <a:p>
            <a:r>
              <a:rPr lang="en-US" sz="2000" baseline="30000" dirty="0">
                <a:solidFill>
                  <a:srgbClr val="FFFF00"/>
                </a:solidFill>
                <a:latin typeface="Arial" panose="020B0604020202020204" pitchFamily="34" charset="0"/>
                <a:cs typeface="Arial" panose="020B0604020202020204" pitchFamily="34" charset="0"/>
              </a:rPr>
              <a:t> </a:t>
            </a:r>
            <a:r>
              <a:rPr lang="en-US" sz="2000" dirty="0">
                <a:solidFill>
                  <a:srgbClr val="FFFF00"/>
                </a:solidFill>
                <a:latin typeface="Arial" panose="020B0604020202020204" pitchFamily="34" charset="0"/>
                <a:cs typeface="Arial" panose="020B0604020202020204" pitchFamily="34" charset="0"/>
              </a:rPr>
              <a:t>“All things have been handed over to Me by My Father. No one knows the Son except the Father, and no one knows the Father except the Son and anyone to whom the Son chooses to reveal Him. </a:t>
            </a:r>
            <a:r>
              <a:rPr lang="en-US" sz="2000" baseline="30000" dirty="0">
                <a:solidFill>
                  <a:srgbClr val="FFFF00"/>
                </a:solidFill>
                <a:latin typeface="Arial" panose="020B0604020202020204" pitchFamily="34" charset="0"/>
                <a:cs typeface="Arial" panose="020B0604020202020204" pitchFamily="34" charset="0"/>
              </a:rPr>
              <a:t>28 </a:t>
            </a:r>
            <a:r>
              <a:rPr lang="en-US" sz="2000" dirty="0">
                <a:solidFill>
                  <a:srgbClr val="FFFF00"/>
                </a:solidFill>
                <a:latin typeface="Arial" panose="020B0604020202020204" pitchFamily="34" charset="0"/>
                <a:cs typeface="Arial" panose="020B0604020202020204" pitchFamily="34" charset="0"/>
              </a:rPr>
              <a:t>Come to Me, all who are weary and burdened, and I will give you rest. </a:t>
            </a:r>
            <a:r>
              <a:rPr lang="en-US" sz="2000" baseline="30000" dirty="0">
                <a:solidFill>
                  <a:srgbClr val="FFFF00"/>
                </a:solidFill>
                <a:latin typeface="Arial" panose="020B0604020202020204" pitchFamily="34" charset="0"/>
                <a:cs typeface="Arial" panose="020B0604020202020204" pitchFamily="34" charset="0"/>
              </a:rPr>
              <a:t>29 </a:t>
            </a:r>
            <a:r>
              <a:rPr lang="en-US" sz="2000" dirty="0">
                <a:solidFill>
                  <a:srgbClr val="FFFF00"/>
                </a:solidFill>
                <a:latin typeface="Arial" panose="020B0604020202020204" pitchFamily="34" charset="0"/>
                <a:cs typeface="Arial" panose="020B0604020202020204" pitchFamily="34" charset="0"/>
              </a:rPr>
              <a:t>Take My yoke upon you and learn from Me, for I am gentle and humble in heart, and ‘you will find rest for your souls.’ </a:t>
            </a:r>
            <a:r>
              <a:rPr lang="en-US" sz="2000" baseline="30000" dirty="0">
                <a:solidFill>
                  <a:srgbClr val="FFFF00"/>
                </a:solidFill>
                <a:latin typeface="Arial" panose="020B0604020202020204" pitchFamily="34" charset="0"/>
                <a:cs typeface="Arial" panose="020B0604020202020204" pitchFamily="34" charset="0"/>
              </a:rPr>
              <a:t>30 </a:t>
            </a:r>
            <a:r>
              <a:rPr lang="en-US" sz="2000" dirty="0">
                <a:solidFill>
                  <a:srgbClr val="FFFF00"/>
                </a:solidFill>
                <a:latin typeface="Arial" panose="020B0604020202020204" pitchFamily="34" charset="0"/>
                <a:cs typeface="Arial" panose="020B0604020202020204" pitchFamily="34" charset="0"/>
              </a:rPr>
              <a:t>For My </a:t>
            </a:r>
            <a:r>
              <a:rPr lang="en-US" sz="2000" dirty="0">
                <a:solidFill>
                  <a:srgbClr val="00B0F0"/>
                </a:solidFill>
                <a:latin typeface="Arial" panose="020B0604020202020204" pitchFamily="34" charset="0"/>
                <a:cs typeface="Arial" panose="020B0604020202020204" pitchFamily="34" charset="0"/>
              </a:rPr>
              <a:t>yoke</a:t>
            </a:r>
            <a:r>
              <a:rPr lang="en-US" sz="2000" dirty="0">
                <a:solidFill>
                  <a:srgbClr val="FFFF00"/>
                </a:solidFill>
                <a:latin typeface="Arial" panose="020B0604020202020204" pitchFamily="34" charset="0"/>
                <a:cs typeface="Arial" panose="020B0604020202020204" pitchFamily="34" charset="0"/>
              </a:rPr>
              <a:t> is </a:t>
            </a:r>
            <a:r>
              <a:rPr lang="en-US" sz="2000" dirty="0">
                <a:solidFill>
                  <a:srgbClr val="00B0F0"/>
                </a:solidFill>
                <a:latin typeface="Arial" panose="020B0604020202020204" pitchFamily="34" charset="0"/>
                <a:cs typeface="Arial" panose="020B0604020202020204" pitchFamily="34" charset="0"/>
              </a:rPr>
              <a:t>easy</a:t>
            </a:r>
            <a:r>
              <a:rPr lang="en-US" sz="2000" dirty="0">
                <a:solidFill>
                  <a:srgbClr val="FFFF00"/>
                </a:solidFill>
                <a:latin typeface="Arial" panose="020B0604020202020204" pitchFamily="34" charset="0"/>
                <a:cs typeface="Arial" panose="020B0604020202020204" pitchFamily="34" charset="0"/>
              </a:rPr>
              <a:t> and My </a:t>
            </a:r>
            <a:r>
              <a:rPr lang="en-US" sz="2000" dirty="0">
                <a:solidFill>
                  <a:srgbClr val="00B0F0"/>
                </a:solidFill>
                <a:latin typeface="Arial" panose="020B0604020202020204" pitchFamily="34" charset="0"/>
                <a:cs typeface="Arial" panose="020B0604020202020204" pitchFamily="34" charset="0"/>
              </a:rPr>
              <a:t>burden</a:t>
            </a:r>
            <a:r>
              <a:rPr lang="en-US" sz="2000" dirty="0">
                <a:solidFill>
                  <a:srgbClr val="FFFF00"/>
                </a:solidFill>
                <a:latin typeface="Arial" panose="020B0604020202020204" pitchFamily="34" charset="0"/>
                <a:cs typeface="Arial" panose="020B0604020202020204" pitchFamily="34" charset="0"/>
              </a:rPr>
              <a:t> is </a:t>
            </a:r>
            <a:r>
              <a:rPr lang="en-US" sz="2000" dirty="0">
                <a:solidFill>
                  <a:srgbClr val="00B0F0"/>
                </a:solidFill>
                <a:latin typeface="Arial" panose="020B0604020202020204" pitchFamily="34" charset="0"/>
                <a:cs typeface="Arial" panose="020B0604020202020204" pitchFamily="34" charset="0"/>
              </a:rPr>
              <a:t>light</a:t>
            </a:r>
            <a:r>
              <a:rPr lang="en-US" sz="2000" dirty="0">
                <a:solidFill>
                  <a:srgbClr val="FFFF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Matthew 11:227-30</a:t>
            </a:r>
          </a:p>
          <a:p>
            <a:r>
              <a:rPr lang="en-US" sz="2000" dirty="0">
                <a:effectLst/>
                <a:latin typeface="Arial" panose="020B0604020202020204" pitchFamily="34" charset="0"/>
                <a:ea typeface="Calibri" panose="020F0502020204030204" pitchFamily="34" charset="0"/>
                <a:cs typeface="Arial" panose="020B0604020202020204" pitchFamily="34" charset="0"/>
              </a:rPr>
              <a:t>Y</a:t>
            </a:r>
            <a:r>
              <a:rPr lang="en-US" sz="2000" dirty="0">
                <a:solidFill>
                  <a:srgbClr val="00B0F0"/>
                </a:solidFill>
                <a:effectLst/>
                <a:latin typeface="Arial" panose="020B0604020202020204" pitchFamily="34" charset="0"/>
                <a:ea typeface="Calibri" panose="020F0502020204030204" pitchFamily="34" charset="0"/>
                <a:cs typeface="Arial" panose="020B0604020202020204" pitchFamily="34" charset="0"/>
              </a:rPr>
              <a:t>oke: </a:t>
            </a:r>
            <a:r>
              <a:rPr lang="en-US" sz="2000" dirty="0">
                <a:effectLst/>
                <a:latin typeface="Arial" panose="020B0604020202020204" pitchFamily="34" charset="0"/>
                <a:ea typeface="Calibri" panose="020F0502020204030204" pitchFamily="34" charset="0"/>
                <a:cs typeface="Arial" panose="020B0604020202020204" pitchFamily="34" charset="0"/>
              </a:rPr>
              <a:t>Years ago we would yoke [couple] two horses together to plough a paddock etc. The </a:t>
            </a:r>
            <a:r>
              <a:rPr lang="en-US" sz="2000" dirty="0">
                <a:latin typeface="Arial" panose="020B0604020202020204" pitchFamily="34" charset="0"/>
                <a:ea typeface="Calibri" panose="020F0502020204030204" pitchFamily="34" charset="0"/>
                <a:cs typeface="Arial" panose="020B0604020202020204" pitchFamily="34" charset="0"/>
              </a:rPr>
              <a:t>Greek word </a:t>
            </a:r>
            <a:r>
              <a:rPr lang="en-US" sz="2000" dirty="0" err="1">
                <a:solidFill>
                  <a:srgbClr val="00B0F0"/>
                </a:solidFill>
                <a:latin typeface="Arial" panose="020B0604020202020204" pitchFamily="34" charset="0"/>
                <a:ea typeface="Calibri" panose="020F0502020204030204" pitchFamily="34" charset="0"/>
                <a:cs typeface="Arial" panose="020B0604020202020204" pitchFamily="34" charset="0"/>
              </a:rPr>
              <a:t>Zugos</a:t>
            </a:r>
            <a:r>
              <a:rPr lang="en-US" sz="2000" dirty="0">
                <a:latin typeface="Arial" panose="020B0604020202020204" pitchFamily="34" charset="0"/>
                <a:ea typeface="Calibri" panose="020F0502020204030204" pitchFamily="34" charset="0"/>
                <a:cs typeface="Arial" panose="020B0604020202020204" pitchFamily="34" charset="0"/>
              </a:rPr>
              <a:t> means the same.</a:t>
            </a:r>
          </a:p>
          <a:p>
            <a:r>
              <a:rPr lang="en-US" sz="2000" dirty="0">
                <a:solidFill>
                  <a:srgbClr val="00B0F0"/>
                </a:solidFill>
                <a:effectLst/>
                <a:latin typeface="Arial" panose="020B0604020202020204" pitchFamily="34" charset="0"/>
                <a:ea typeface="Calibri" panose="020F0502020204030204" pitchFamily="34" charset="0"/>
                <a:cs typeface="Arial" panose="020B0604020202020204" pitchFamily="34" charset="0"/>
              </a:rPr>
              <a:t>Easy</a:t>
            </a:r>
            <a:r>
              <a:rPr lang="en-US" sz="2000" dirty="0">
                <a:solidFill>
                  <a:srgbClr val="00B0F0"/>
                </a:solidFill>
                <a:latin typeface="Arial" panose="020B0604020202020204" pitchFamily="34" charset="0"/>
                <a:ea typeface="Calibri" panose="020F0502020204030204" pitchFamily="34" charset="0"/>
                <a:cs typeface="Arial" panose="020B0604020202020204" pitchFamily="34" charset="0"/>
              </a:rPr>
              <a:t>/</a:t>
            </a:r>
            <a:r>
              <a:rPr lang="en-US" sz="2000" dirty="0" err="1">
                <a:solidFill>
                  <a:srgbClr val="00B0F0"/>
                </a:solidFill>
                <a:latin typeface="Arial" panose="020B0604020202020204" pitchFamily="34" charset="0"/>
                <a:ea typeface="Calibri" panose="020F0502020204030204" pitchFamily="34" charset="0"/>
                <a:cs typeface="Arial" panose="020B0604020202020204" pitchFamily="34" charset="0"/>
              </a:rPr>
              <a:t>Chrestos</a:t>
            </a:r>
            <a:r>
              <a:rPr lang="en-US" sz="2000"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2000" dirty="0">
                <a:latin typeface="Arial" panose="020B0604020202020204" pitchFamily="34" charset="0"/>
                <a:ea typeface="Calibri" panose="020F0502020204030204" pitchFamily="34" charset="0"/>
                <a:cs typeface="Arial" panose="020B0604020202020204" pitchFamily="34" charset="0"/>
              </a:rPr>
              <a:t>= Kind, benevolent, profitable, very useful. </a:t>
            </a:r>
            <a:r>
              <a:rPr lang="en-US" sz="2000" dirty="0">
                <a:solidFill>
                  <a:srgbClr val="00B0F0"/>
                </a:solidFill>
                <a:latin typeface="Arial" panose="020B0604020202020204" pitchFamily="34" charset="0"/>
                <a:ea typeface="Calibri" panose="020F0502020204030204" pitchFamily="34" charset="0"/>
                <a:cs typeface="Arial" panose="020B0604020202020204" pitchFamily="34" charset="0"/>
              </a:rPr>
              <a:t>Burden/</a:t>
            </a:r>
            <a:r>
              <a:rPr lang="en-US" sz="2000" dirty="0" err="1">
                <a:solidFill>
                  <a:srgbClr val="00B0F0"/>
                </a:solidFill>
                <a:latin typeface="Arial" panose="020B0604020202020204" pitchFamily="34" charset="0"/>
                <a:ea typeface="Calibri" panose="020F0502020204030204" pitchFamily="34" charset="0"/>
                <a:cs typeface="Arial" panose="020B0604020202020204" pitchFamily="34" charset="0"/>
              </a:rPr>
              <a:t>Phortion</a:t>
            </a:r>
            <a:r>
              <a:rPr lang="en-US" sz="2000"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2000" dirty="0">
                <a:latin typeface="Arial" panose="020B0604020202020204" pitchFamily="34" charset="0"/>
                <a:ea typeface="Calibri" panose="020F0502020204030204" pitchFamily="34" charset="0"/>
                <a:cs typeface="Arial" panose="020B0604020202020204" pitchFamily="34" charset="0"/>
              </a:rPr>
              <a:t>= Cargo carried by ship, either heavy or light. Here referring to Messiah’s commandments…</a:t>
            </a:r>
            <a:endParaRPr lang="en-AU" sz="2000" dirty="0">
              <a:effectLst/>
              <a:latin typeface="Arial" panose="020B060402020202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22736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3DFC-2836-5E7E-FF03-5B22BA82D775}"/>
              </a:ext>
            </a:extLst>
          </p:cNvPr>
          <p:cNvSpPr>
            <a:spLocks noGrp="1"/>
          </p:cNvSpPr>
          <p:nvPr>
            <p:ph type="title"/>
          </p:nvPr>
        </p:nvSpPr>
        <p:spPr>
          <a:xfrm>
            <a:off x="838200" y="365125"/>
            <a:ext cx="10515600" cy="380599"/>
          </a:xfrm>
        </p:spPr>
        <p:txBody>
          <a:bodyPr>
            <a:normAutofit fontScale="90000"/>
          </a:bodyPr>
          <a:lstStyle/>
          <a:p>
            <a:r>
              <a:rPr lang="en-US" dirty="0">
                <a:solidFill>
                  <a:srgbClr val="FF0000"/>
                </a:solidFill>
              </a:rPr>
              <a:t>Statutes…</a:t>
            </a:r>
            <a:endParaRPr lang="en-AU" dirty="0">
              <a:solidFill>
                <a:srgbClr val="FF0000"/>
              </a:solidFill>
            </a:endParaRPr>
          </a:p>
        </p:txBody>
      </p:sp>
      <p:sp>
        <p:nvSpPr>
          <p:cNvPr id="3" name="Content Placeholder 2">
            <a:extLst>
              <a:ext uri="{FF2B5EF4-FFF2-40B4-BE49-F238E27FC236}">
                <a16:creationId xmlns:a16="http://schemas.microsoft.com/office/drawing/2014/main" id="{847E44D4-1005-43C7-7940-2AD494F853D7}"/>
              </a:ext>
            </a:extLst>
          </p:cNvPr>
          <p:cNvSpPr>
            <a:spLocks noGrp="1"/>
          </p:cNvSpPr>
          <p:nvPr>
            <p:ph idx="1"/>
          </p:nvPr>
        </p:nvSpPr>
        <p:spPr>
          <a:xfrm>
            <a:off x="838200" y="861134"/>
            <a:ext cx="10515600" cy="5315829"/>
          </a:xfrm>
        </p:spPr>
        <p:txBody>
          <a:bodyPr>
            <a:normAutofit/>
          </a:bodyPr>
          <a:lstStyle/>
          <a:p>
            <a:r>
              <a:rPr lang="en-US" sz="2200" dirty="0">
                <a:cs typeface="Arial" panose="020B0604020202020204" pitchFamily="34" charset="0"/>
              </a:rPr>
              <a:t>We often overlook the simple and engage in the complicated, or look for things that make us seem more special than we are. Those of us who embrace the walk of Torah can fall into this trap.</a:t>
            </a:r>
          </a:p>
          <a:p>
            <a:r>
              <a:rPr lang="en-US" sz="2200" dirty="0">
                <a:cs typeface="Arial" panose="020B0604020202020204" pitchFamily="34" charset="0"/>
              </a:rPr>
              <a:t>Faith and faithfulness is simple – that is one reason why our </a:t>
            </a:r>
            <a:r>
              <a:rPr lang="en-US" sz="2200" dirty="0" err="1">
                <a:cs typeface="Arial" panose="020B0604020202020204" pitchFamily="34" charset="0"/>
              </a:rPr>
              <a:t>Saviour</a:t>
            </a:r>
            <a:r>
              <a:rPr lang="en-US" sz="2200" dirty="0">
                <a:cs typeface="Arial" panose="020B0604020202020204" pitchFamily="34" charset="0"/>
              </a:rPr>
              <a:t> spoke the words:</a:t>
            </a:r>
          </a:p>
          <a:p>
            <a:r>
              <a:rPr lang="en-US" sz="2000" dirty="0">
                <a:solidFill>
                  <a:srgbClr val="FFFF00"/>
                </a:solidFill>
                <a:cs typeface="Arial" panose="020B0604020202020204" pitchFamily="34" charset="0"/>
              </a:rPr>
              <a:t>At that hour the disciples came to </a:t>
            </a:r>
            <a:r>
              <a:rPr lang="en-US" sz="2000" i="1" dirty="0" err="1">
                <a:solidFill>
                  <a:srgbClr val="FFFF00"/>
                </a:solidFill>
                <a:cs typeface="Arial" panose="020B0604020202020204" pitchFamily="34" charset="0"/>
              </a:rPr>
              <a:t>Yeshua</a:t>
            </a:r>
            <a:r>
              <a:rPr lang="en-US" sz="2000" dirty="0">
                <a:solidFill>
                  <a:srgbClr val="FFFF00"/>
                </a:solidFill>
                <a:cs typeface="Arial" panose="020B0604020202020204" pitchFamily="34" charset="0"/>
              </a:rPr>
              <a:t>, saying, “Who then is greatest in the kingdom of heaven?” </a:t>
            </a:r>
            <a:r>
              <a:rPr lang="en-US" sz="2000" baseline="30000" dirty="0">
                <a:solidFill>
                  <a:srgbClr val="FFFF00"/>
                </a:solidFill>
                <a:cs typeface="Arial" panose="020B0604020202020204" pitchFamily="34" charset="0"/>
              </a:rPr>
              <a:t>2 </a:t>
            </a:r>
            <a:r>
              <a:rPr lang="en-US" sz="2000" dirty="0">
                <a:solidFill>
                  <a:srgbClr val="FFFF00"/>
                </a:solidFill>
                <a:cs typeface="Arial" panose="020B0604020202020204" pitchFamily="34" charset="0"/>
              </a:rPr>
              <a:t>And He called a child to Himself, set him in the midst of them, </a:t>
            </a:r>
            <a:r>
              <a:rPr lang="en-US" sz="2000" baseline="30000" dirty="0">
                <a:solidFill>
                  <a:srgbClr val="FFFF00"/>
                </a:solidFill>
                <a:cs typeface="Arial" panose="020B0604020202020204" pitchFamily="34" charset="0"/>
              </a:rPr>
              <a:t>3 </a:t>
            </a:r>
            <a:r>
              <a:rPr lang="en-US" sz="2000" dirty="0">
                <a:solidFill>
                  <a:srgbClr val="FFFF00"/>
                </a:solidFill>
                <a:cs typeface="Arial" panose="020B0604020202020204" pitchFamily="34" charset="0"/>
              </a:rPr>
              <a:t>and said, </a:t>
            </a:r>
            <a:r>
              <a:rPr lang="en-US" sz="2200" dirty="0">
                <a:solidFill>
                  <a:srgbClr val="00B0F0"/>
                </a:solidFill>
                <a:cs typeface="Arial" panose="020B0604020202020204" pitchFamily="34" charset="0"/>
              </a:rPr>
              <a:t>“Amen, I tell you, unless you turn and become like children, you shall never enter the kingdom of heaven. </a:t>
            </a:r>
            <a:r>
              <a:rPr lang="en-US" sz="2200" baseline="30000" dirty="0">
                <a:solidFill>
                  <a:srgbClr val="FFFF00"/>
                </a:solidFill>
                <a:cs typeface="Arial" panose="020B0604020202020204" pitchFamily="34" charset="0"/>
              </a:rPr>
              <a:t> </a:t>
            </a:r>
            <a:r>
              <a:rPr lang="en-US" sz="2200" dirty="0">
                <a:cs typeface="Arial" panose="020B0604020202020204" pitchFamily="34" charset="0"/>
              </a:rPr>
              <a:t>Matthew 18:1-7</a:t>
            </a:r>
          </a:p>
          <a:p>
            <a:r>
              <a:rPr lang="en-US" sz="2200" dirty="0">
                <a:cs typeface="Arial" panose="020B0604020202020204" pitchFamily="34" charset="0"/>
              </a:rPr>
              <a:t>Remember our opening text: ..</a:t>
            </a:r>
            <a:r>
              <a:rPr lang="en-US" sz="2200" dirty="0">
                <a:solidFill>
                  <a:srgbClr val="FFFF00"/>
                </a:solidFill>
                <a:cs typeface="Arial" panose="020B0604020202020204" pitchFamily="34" charset="0"/>
              </a:rPr>
              <a:t>the </a:t>
            </a:r>
            <a:r>
              <a:rPr lang="en-US" sz="2200" dirty="0">
                <a:solidFill>
                  <a:srgbClr val="00B0F0"/>
                </a:solidFill>
                <a:cs typeface="Arial" panose="020B0604020202020204" pitchFamily="34" charset="0"/>
              </a:rPr>
              <a:t>children</a:t>
            </a:r>
            <a:r>
              <a:rPr lang="en-US" sz="2200" dirty="0">
                <a:solidFill>
                  <a:srgbClr val="FFFF00"/>
                </a:solidFill>
                <a:cs typeface="Arial" panose="020B0604020202020204" pitchFamily="34" charset="0"/>
              </a:rPr>
              <a:t> of Israel are my servants.</a:t>
            </a:r>
          </a:p>
          <a:p>
            <a:r>
              <a:rPr lang="en-US" sz="2200" dirty="0">
                <a:cs typeface="Arial" panose="020B0604020202020204" pitchFamily="34" charset="0"/>
              </a:rPr>
              <a:t>We would do well to submit to our Father in heaven and follow His Statutes - they provide, protect, are kind, give hope… because:</a:t>
            </a:r>
          </a:p>
          <a:p>
            <a:r>
              <a:rPr lang="en-US" sz="2200" dirty="0">
                <a:cs typeface="Arial" panose="020B0604020202020204" pitchFamily="34" charset="0"/>
              </a:rPr>
              <a:t>There is no God…</a:t>
            </a:r>
          </a:p>
          <a:p>
            <a:endParaRPr lang="en-AU" dirty="0"/>
          </a:p>
        </p:txBody>
      </p:sp>
    </p:spTree>
    <p:extLst>
      <p:ext uri="{BB962C8B-B14F-4D97-AF65-F5344CB8AC3E}">
        <p14:creationId xmlns:p14="http://schemas.microsoft.com/office/powerpoint/2010/main" val="354905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226</TotalTime>
  <Words>1614</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Statutes – chuqqah חֻקׇה </vt:lpstr>
      <vt:lpstr>Statutes</vt:lpstr>
      <vt:lpstr>Statutes…</vt:lpstr>
      <vt:lpstr>Statutes…</vt:lpstr>
      <vt:lpstr>Statutes…</vt:lpstr>
      <vt:lpstr>Statutes…</vt:lpstr>
      <vt:lpstr>Statutes…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Statutes – chuqqah חֻקׇה </dc:title>
  <dc:creator>Philip Hammond</dc:creator>
  <cp:lastModifiedBy>Philip Hammond</cp:lastModifiedBy>
  <cp:revision>4</cp:revision>
  <dcterms:created xsi:type="dcterms:W3CDTF">2023-05-11T04:51:26Z</dcterms:created>
  <dcterms:modified xsi:type="dcterms:W3CDTF">2023-05-12T21:19:05Z</dcterms:modified>
</cp:coreProperties>
</file>